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7086600" cy="93726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4" autoAdjust="0"/>
    <p:restoredTop sz="94660"/>
  </p:normalViewPr>
  <p:slideViewPr>
    <p:cSldViewPr snapToGrid="0">
      <p:cViewPr>
        <p:scale>
          <a:sx n="99" d="100"/>
          <a:sy n="99" d="100"/>
        </p:scale>
        <p:origin x="-7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68630"/>
          </a:xfrm>
          <a:prstGeom prst="rect">
            <a:avLst/>
          </a:prstGeom>
        </p:spPr>
        <p:txBody>
          <a:bodyPr vert="horz" lIns="94046" tIns="47023" rIns="94046" bIns="47023" rtlCol="0"/>
          <a:lstStyle>
            <a:lvl1pPr algn="r">
              <a:defRPr sz="1200"/>
            </a:lvl1pPr>
          </a:lstStyle>
          <a:p>
            <a:fld id="{B10884BE-9511-460C-914D-2E267B999419}" type="datetimeFigureOut">
              <a:rPr lang="en-US" smtClean="0"/>
              <a:t>6/27/2023</a:t>
            </a:fld>
            <a:endParaRPr lang="en-US"/>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3D30615A-6A9C-4CCB-A9A8-AA438EFC328E}" type="slidenum">
              <a:rPr lang="en-US" smtClean="0"/>
              <a:t>‹#›</a:t>
            </a:fld>
            <a:endParaRPr lang="en-US"/>
          </a:p>
        </p:txBody>
      </p:sp>
    </p:spTree>
    <p:extLst>
      <p:ext uri="{BB962C8B-B14F-4D97-AF65-F5344CB8AC3E}">
        <p14:creationId xmlns:p14="http://schemas.microsoft.com/office/powerpoint/2010/main" val="37197385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0503B142-3B91-4DBE-B0CC-0AAE0B386C42}"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4160689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2072972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835148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60452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252280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503B142-3B91-4DBE-B0CC-0AAE0B386C42}"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2146549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503B142-3B91-4DBE-B0CC-0AAE0B386C42}"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7784962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03B142-3B91-4DBE-B0CC-0AAE0B386C42}"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380101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03B142-3B91-4DBE-B0CC-0AAE0B386C42}"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148755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03B142-3B91-4DBE-B0CC-0AAE0B386C42}"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227852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03B142-3B91-4DBE-B0CC-0AAE0B386C42}"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477923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198232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03B142-3B91-4DBE-B0CC-0AAE0B386C42}"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88975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03B142-3B91-4DBE-B0CC-0AAE0B386C42}"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624912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3B142-3B91-4DBE-B0CC-0AAE0B386C42}" type="datetimeFigureOut">
              <a:rPr lang="en-US" smtClean="0"/>
              <a:t>6/27/2023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2637886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390154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03B142-3B91-4DBE-B0CC-0AAE0B386C42}"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C7424E-3D40-40A0-9A7B-F18EEA20A8F2}" type="slidenum">
              <a:rPr lang="en-US" smtClean="0"/>
              <a:t>‹#›</a:t>
            </a:fld>
            <a:endParaRPr lang="en-US"/>
          </a:p>
        </p:txBody>
      </p:sp>
    </p:spTree>
    <p:extLst>
      <p:ext uri="{BB962C8B-B14F-4D97-AF65-F5344CB8AC3E}">
        <p14:creationId xmlns:p14="http://schemas.microsoft.com/office/powerpoint/2010/main" val="1706986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503B142-3B91-4DBE-B0CC-0AAE0B386C42}" type="datetimeFigureOut">
              <a:rPr lang="en-US" smtClean="0"/>
              <a:t>6/27/2023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CC7424E-3D40-40A0-9A7B-F18EEA20A8F2}" type="slidenum">
              <a:rPr lang="en-US" smtClean="0"/>
              <a:t>‹#›</a:t>
            </a:fld>
            <a:endParaRPr lang="en-US"/>
          </a:p>
        </p:txBody>
      </p:sp>
    </p:spTree>
    <p:extLst>
      <p:ext uri="{BB962C8B-B14F-4D97-AF65-F5344CB8AC3E}">
        <p14:creationId xmlns:p14="http://schemas.microsoft.com/office/powerpoint/2010/main" val="29918340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pPr marL="0" indent="0">
              <a:buNone/>
            </a:pPr>
            <a:r>
              <a:rPr lang="en-US" sz="3200" b="1" dirty="0" smtClean="0"/>
              <a:t>All information taken from the article:</a:t>
            </a:r>
          </a:p>
          <a:p>
            <a:pPr marL="0" indent="0">
              <a:buNone/>
            </a:pPr>
            <a:endParaRPr lang="en-US" sz="3200" b="1" dirty="0"/>
          </a:p>
          <a:p>
            <a:pPr marL="0" indent="0">
              <a:buNone/>
            </a:pPr>
            <a:r>
              <a:rPr lang="en-US" sz="3200" b="1" i="1" dirty="0" smtClean="0"/>
              <a:t>What to do when stakeholders matter:  The case of problem formulation for the African –American Men Project of Hennepin County, Minnesota</a:t>
            </a:r>
          </a:p>
          <a:p>
            <a:pPr marL="0" indent="0">
              <a:buNone/>
            </a:pPr>
            <a:endParaRPr lang="en-US" sz="3200" b="1" i="1" dirty="0"/>
          </a:p>
          <a:p>
            <a:pPr marL="0" indent="0">
              <a:buNone/>
            </a:pPr>
            <a:r>
              <a:rPr lang="en-US" sz="3200" b="1" dirty="0" smtClean="0"/>
              <a:t>By:  John M. Bryson, Gary L. Cunningham and Karen J. </a:t>
            </a:r>
            <a:r>
              <a:rPr lang="en-US" sz="3200" b="1" dirty="0" err="1" smtClean="0"/>
              <a:t>Lokesmoe</a:t>
            </a:r>
            <a:endParaRPr lang="en-US" sz="3200" b="1" dirty="0"/>
          </a:p>
        </p:txBody>
      </p:sp>
    </p:spTree>
    <p:extLst>
      <p:ext uri="{BB962C8B-B14F-4D97-AF65-F5344CB8AC3E}">
        <p14:creationId xmlns:p14="http://schemas.microsoft.com/office/powerpoint/2010/main" val="3375878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pPr marL="0" indent="0">
              <a:buNone/>
            </a:pPr>
            <a:r>
              <a:rPr lang="en-US" sz="3200" b="1" dirty="0"/>
              <a:t>S</a:t>
            </a:r>
            <a:r>
              <a:rPr lang="en-US" sz="3200" b="1" dirty="0" smtClean="0"/>
              <a:t>takeholders can help to develop a </a:t>
            </a:r>
            <a:r>
              <a:rPr lang="en-US" sz="3200" b="1" u="sng" dirty="0"/>
              <a:t>L</a:t>
            </a:r>
            <a:r>
              <a:rPr lang="en-US" sz="3200" b="1" u="sng" dirty="0" smtClean="0"/>
              <a:t>ogic </a:t>
            </a:r>
            <a:r>
              <a:rPr lang="en-US" sz="3200" b="1" u="sng" dirty="0"/>
              <a:t>M</a:t>
            </a:r>
            <a:r>
              <a:rPr lang="en-US" sz="3200" b="1" u="sng" dirty="0" smtClean="0"/>
              <a:t>odel</a:t>
            </a:r>
            <a:r>
              <a:rPr lang="en-US" sz="3200" b="1" dirty="0" smtClean="0"/>
              <a:t> process:</a:t>
            </a:r>
          </a:p>
          <a:p>
            <a:pPr lvl="1"/>
            <a:r>
              <a:rPr lang="en-US" sz="2800" b="1" dirty="0" smtClean="0"/>
              <a:t>Interests as a set can garner </a:t>
            </a:r>
            <a:r>
              <a:rPr lang="en-US" sz="2800" b="1" u="sng" dirty="0" smtClean="0"/>
              <a:t>support</a:t>
            </a:r>
            <a:r>
              <a:rPr lang="en-US" sz="2800" b="1" dirty="0" smtClean="0"/>
              <a:t> across the political spectrum</a:t>
            </a:r>
          </a:p>
          <a:p>
            <a:pPr lvl="1"/>
            <a:r>
              <a:rPr lang="en-US" sz="2800" b="1" dirty="0" smtClean="0"/>
              <a:t>Not all stakeholders need to support all interests in order to </a:t>
            </a:r>
            <a:r>
              <a:rPr lang="en-US" sz="2800" b="1" u="sng" dirty="0" smtClean="0"/>
              <a:t>produce better outcomes</a:t>
            </a:r>
          </a:p>
          <a:p>
            <a:pPr lvl="1"/>
            <a:r>
              <a:rPr lang="en-US" sz="2800" b="1" dirty="0" smtClean="0"/>
              <a:t>Some of the stakeholders cross across the political spectrum.</a:t>
            </a:r>
          </a:p>
          <a:p>
            <a:pPr lvl="1"/>
            <a:r>
              <a:rPr lang="en-US" sz="2800" b="1" dirty="0" smtClean="0"/>
              <a:t>The search strategy for potential investments should focus directly on “supra-interests.” (Common Themes)</a:t>
            </a:r>
          </a:p>
          <a:p>
            <a:pPr lvl="1"/>
            <a:endParaRPr lang="en-US" b="1" dirty="0"/>
          </a:p>
          <a:p>
            <a:pPr marL="457200" lvl="1" indent="0">
              <a:buNone/>
            </a:pPr>
            <a:endParaRPr lang="en-US" b="1" dirty="0" smtClean="0"/>
          </a:p>
          <a:p>
            <a:endParaRPr lang="en-US" sz="3200" b="1" dirty="0" smtClean="0"/>
          </a:p>
          <a:p>
            <a:endParaRPr lang="en-US" sz="3200" b="1" dirty="0"/>
          </a:p>
        </p:txBody>
      </p:sp>
    </p:spTree>
    <p:extLst>
      <p:ext uri="{BB962C8B-B14F-4D97-AF65-F5344CB8AC3E}">
        <p14:creationId xmlns:p14="http://schemas.microsoft.com/office/powerpoint/2010/main" val="2284909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a:xfrm>
            <a:off x="1120000" y="1478280"/>
            <a:ext cx="10233800" cy="4698683"/>
          </a:xfrm>
        </p:spPr>
        <p:txBody>
          <a:bodyPr>
            <a:normAutofit/>
          </a:bodyPr>
          <a:lstStyle/>
          <a:p>
            <a:pPr marL="0" indent="0">
              <a:buNone/>
            </a:pPr>
            <a:r>
              <a:rPr lang="en-US" sz="3200" b="1" dirty="0"/>
              <a:t>S</a:t>
            </a:r>
            <a:r>
              <a:rPr lang="en-US" sz="3200" b="1" dirty="0" smtClean="0"/>
              <a:t>takeholders can help to develop a </a:t>
            </a:r>
            <a:r>
              <a:rPr lang="en-US" sz="3200" b="1" u="sng" dirty="0" smtClean="0"/>
              <a:t>Logic Model</a:t>
            </a:r>
            <a:r>
              <a:rPr lang="en-US" sz="3200" b="1" dirty="0" smtClean="0"/>
              <a:t> process:</a:t>
            </a:r>
          </a:p>
          <a:p>
            <a:pPr lvl="1"/>
            <a:r>
              <a:rPr lang="en-US" sz="2800" b="1" dirty="0" smtClean="0"/>
              <a:t>Arguments in favor of ideas should be tailored to stakeholders in relation to their connection to the supra-interest(s) in question.</a:t>
            </a:r>
          </a:p>
          <a:p>
            <a:pPr lvl="1"/>
            <a:r>
              <a:rPr lang="en-US" sz="2800" b="1" dirty="0" smtClean="0"/>
              <a:t>Not all policies and programs must support each goal or interest directly</a:t>
            </a:r>
          </a:p>
          <a:p>
            <a:pPr lvl="1"/>
            <a:r>
              <a:rPr lang="en-US" sz="2800" b="1" dirty="0"/>
              <a:t> </a:t>
            </a:r>
            <a:r>
              <a:rPr lang="en-US" sz="2800" b="1" dirty="0" smtClean="0"/>
              <a:t>we want to move the problem out of the realm of “wicked problems” by identifying more or less agreed upon goals or interests that unite all or most stakeholders.  This is the COMMON GOOD.</a:t>
            </a:r>
          </a:p>
          <a:p>
            <a:endParaRPr lang="en-US" b="1" dirty="0" smtClean="0"/>
          </a:p>
          <a:p>
            <a:pPr lvl="1"/>
            <a:endParaRPr lang="en-US" b="1" dirty="0"/>
          </a:p>
          <a:p>
            <a:pPr marL="457200" lvl="1" indent="0">
              <a:buNone/>
            </a:pPr>
            <a:endParaRPr lang="en-US" b="1" dirty="0" smtClean="0"/>
          </a:p>
          <a:p>
            <a:endParaRPr lang="en-US" sz="3200" b="1" dirty="0" smtClean="0"/>
          </a:p>
          <a:p>
            <a:endParaRPr lang="en-US" sz="3200" b="1" dirty="0"/>
          </a:p>
        </p:txBody>
      </p:sp>
    </p:spTree>
    <p:extLst>
      <p:ext uri="{BB962C8B-B14F-4D97-AF65-F5344CB8AC3E}">
        <p14:creationId xmlns:p14="http://schemas.microsoft.com/office/powerpoint/2010/main" val="140900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lnSpcReduction="10000"/>
          </a:bodyPr>
          <a:lstStyle/>
          <a:p>
            <a:r>
              <a:rPr lang="en-US" sz="3200" b="1" dirty="0" smtClean="0"/>
              <a:t>We need to think about Interest </a:t>
            </a:r>
            <a:r>
              <a:rPr lang="en-US" sz="3200" b="1" dirty="0"/>
              <a:t>B</a:t>
            </a:r>
            <a:r>
              <a:rPr lang="en-US" sz="3200" b="1" dirty="0" smtClean="0"/>
              <a:t>ased and not Political Based bargaining (or imposing of solutions)</a:t>
            </a:r>
          </a:p>
          <a:p>
            <a:r>
              <a:rPr lang="en-US" sz="3200" b="1" dirty="0" smtClean="0"/>
              <a:t>We need to understand the audience well enough to satisfy both their interests to advance the common good.</a:t>
            </a:r>
          </a:p>
          <a:p>
            <a:r>
              <a:rPr lang="en-US" sz="3200" b="1" dirty="0" smtClean="0"/>
              <a:t>Program design can be enhanced by accessing stakeholders</a:t>
            </a:r>
          </a:p>
          <a:p>
            <a:r>
              <a:rPr lang="en-US" sz="3200" b="1" dirty="0" smtClean="0"/>
              <a:t>Effective one and two way communication strategies can be created.</a:t>
            </a:r>
            <a:endParaRPr lang="en-US" b="1" dirty="0" smtClean="0"/>
          </a:p>
          <a:p>
            <a:pPr lvl="1"/>
            <a:endParaRPr lang="en-US" b="1" dirty="0"/>
          </a:p>
          <a:p>
            <a:pPr marL="457200" lvl="1" indent="0">
              <a:buNone/>
            </a:pPr>
            <a:endParaRPr lang="en-US" b="1" dirty="0" smtClean="0"/>
          </a:p>
          <a:p>
            <a:endParaRPr lang="en-US" sz="3200" b="1" dirty="0" smtClean="0"/>
          </a:p>
          <a:p>
            <a:endParaRPr lang="en-US" sz="3200" b="1" dirty="0"/>
          </a:p>
        </p:txBody>
      </p:sp>
    </p:spTree>
    <p:extLst>
      <p:ext uri="{BB962C8B-B14F-4D97-AF65-F5344CB8AC3E}">
        <p14:creationId xmlns:p14="http://schemas.microsoft.com/office/powerpoint/2010/main" val="2970983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r>
              <a:rPr lang="en-US" sz="3200" b="1" dirty="0" smtClean="0"/>
              <a:t>We should be trying to connect the technical rationality to the political rationality. In this way we can “create problems that can be solved”</a:t>
            </a:r>
          </a:p>
          <a:p>
            <a:r>
              <a:rPr lang="en-US" sz="3200" b="1" dirty="0" smtClean="0"/>
              <a:t>But always keep in mind that with Wicked Problems we may not be able to create “solvable problems.”</a:t>
            </a:r>
          </a:p>
          <a:p>
            <a:pPr lvl="1"/>
            <a:r>
              <a:rPr lang="en-US" b="1" dirty="0" smtClean="0"/>
              <a:t>Isn’t that a great place to end this discussion </a:t>
            </a:r>
            <a:r>
              <a:rPr lang="en-US" b="1" dirty="0" smtClean="0">
                <a:sym typeface="Wingdings" panose="05000000000000000000" pitchFamily="2" charset="2"/>
              </a:rPr>
              <a:t></a:t>
            </a:r>
            <a:endParaRPr lang="en-US" b="1" dirty="0" smtClean="0"/>
          </a:p>
          <a:p>
            <a:pPr marL="0" indent="0">
              <a:buNone/>
            </a:pPr>
            <a:endParaRPr lang="en-US" b="1" dirty="0" smtClean="0"/>
          </a:p>
          <a:p>
            <a:pPr lvl="1"/>
            <a:endParaRPr lang="en-US" b="1" dirty="0"/>
          </a:p>
          <a:p>
            <a:pPr marL="457200" lvl="1" indent="0">
              <a:buNone/>
            </a:pPr>
            <a:endParaRPr lang="en-US" b="1" dirty="0" smtClean="0"/>
          </a:p>
          <a:p>
            <a:endParaRPr lang="en-US" sz="3200" b="1" dirty="0" smtClean="0"/>
          </a:p>
          <a:p>
            <a:endParaRPr lang="en-US" sz="3200" b="1" dirty="0"/>
          </a:p>
        </p:txBody>
      </p:sp>
    </p:spTree>
    <p:extLst>
      <p:ext uri="{BB962C8B-B14F-4D97-AF65-F5344CB8AC3E}">
        <p14:creationId xmlns:p14="http://schemas.microsoft.com/office/powerpoint/2010/main" val="123927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r>
              <a:rPr lang="en-US" sz="3200" b="1" dirty="0" smtClean="0"/>
              <a:t>Wicked Problems:</a:t>
            </a:r>
          </a:p>
          <a:p>
            <a:pPr lvl="1"/>
            <a:r>
              <a:rPr lang="en-US" b="1" dirty="0" smtClean="0"/>
              <a:t>There is no definitive problem formulation</a:t>
            </a:r>
          </a:p>
          <a:p>
            <a:pPr lvl="1"/>
            <a:r>
              <a:rPr lang="en-US" b="1" dirty="0" smtClean="0"/>
              <a:t>The problem will not be solved, but re-solved again and again</a:t>
            </a:r>
          </a:p>
          <a:p>
            <a:pPr lvl="1"/>
            <a:r>
              <a:rPr lang="en-US" b="1" dirty="0" smtClean="0"/>
              <a:t>The solutions are not true or false, but good or bad</a:t>
            </a:r>
          </a:p>
          <a:p>
            <a:pPr lvl="1"/>
            <a:r>
              <a:rPr lang="en-US" b="1" dirty="0" smtClean="0"/>
              <a:t>The full consequences of any solution cannot be known immediately – and may never be known</a:t>
            </a:r>
          </a:p>
          <a:p>
            <a:pPr lvl="1"/>
            <a:r>
              <a:rPr lang="en-US" b="1" dirty="0" smtClean="0"/>
              <a:t>One shot solutions do not work</a:t>
            </a:r>
          </a:p>
          <a:p>
            <a:pPr lvl="1"/>
            <a:r>
              <a:rPr lang="en-US" b="1" dirty="0" smtClean="0"/>
              <a:t>Each of the problems can be a symptom of another problem</a:t>
            </a:r>
          </a:p>
          <a:p>
            <a:pPr lvl="1"/>
            <a:r>
              <a:rPr lang="en-US" b="1" dirty="0" smtClean="0"/>
              <a:t>The problem can be explained in many ways and in large measure, the choice explanation will determine the solution.</a:t>
            </a:r>
          </a:p>
          <a:p>
            <a:pPr lvl="1"/>
            <a:r>
              <a:rPr lang="en-US" b="1" dirty="0" smtClean="0"/>
              <a:t>Leaders advocating solutions have no inherent right to be wrong.</a:t>
            </a:r>
          </a:p>
          <a:p>
            <a:pPr lvl="1"/>
            <a:endParaRPr lang="en-US" b="1" dirty="0"/>
          </a:p>
        </p:txBody>
      </p:sp>
    </p:spTree>
    <p:extLst>
      <p:ext uri="{BB962C8B-B14F-4D97-AF65-F5344CB8AC3E}">
        <p14:creationId xmlns:p14="http://schemas.microsoft.com/office/powerpoint/2010/main" val="2642502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r>
              <a:rPr lang="en-US" sz="3200" b="1" dirty="0" smtClean="0"/>
              <a:t>How to move something out of the “wicked problems” category:</a:t>
            </a:r>
          </a:p>
          <a:p>
            <a:pPr lvl="1"/>
            <a:r>
              <a:rPr lang="en-US" sz="2800" b="1" dirty="0" smtClean="0"/>
              <a:t>Broad base agreement on </a:t>
            </a:r>
            <a:r>
              <a:rPr lang="en-US" sz="2800" b="1" u="sng" dirty="0" smtClean="0"/>
              <a:t>goals</a:t>
            </a:r>
            <a:r>
              <a:rPr lang="en-US" sz="2800" b="1" dirty="0" smtClean="0"/>
              <a:t> and </a:t>
            </a:r>
            <a:r>
              <a:rPr lang="en-US" sz="2800" b="1" u="sng" dirty="0" smtClean="0"/>
              <a:t>outcomes</a:t>
            </a:r>
          </a:p>
          <a:p>
            <a:pPr lvl="1"/>
            <a:r>
              <a:rPr lang="en-US" sz="2800" b="1" dirty="0" smtClean="0"/>
              <a:t>More </a:t>
            </a:r>
            <a:r>
              <a:rPr lang="en-US" sz="2800" b="1" u="sng" dirty="0" smtClean="0"/>
              <a:t>certainty</a:t>
            </a:r>
            <a:r>
              <a:rPr lang="en-US" sz="2800" b="1" dirty="0" smtClean="0"/>
              <a:t> about what actually works – bargaining and negotiation based on research/evidence of best practices or new practices</a:t>
            </a:r>
          </a:p>
          <a:p>
            <a:pPr lvl="1"/>
            <a:r>
              <a:rPr lang="en-US" sz="2800" b="1" dirty="0" smtClean="0"/>
              <a:t>More </a:t>
            </a:r>
            <a:r>
              <a:rPr lang="en-US" sz="2800" b="1" u="sng" dirty="0" smtClean="0"/>
              <a:t>certainty</a:t>
            </a:r>
            <a:r>
              <a:rPr lang="en-US" sz="2800" b="1" dirty="0" smtClean="0"/>
              <a:t> about reaching goals and outcomes </a:t>
            </a:r>
            <a:r>
              <a:rPr lang="en-US" sz="2800" b="1" dirty="0"/>
              <a:t>by workable </a:t>
            </a:r>
            <a:r>
              <a:rPr lang="en-US" sz="2800" b="1" dirty="0" smtClean="0"/>
              <a:t>mean - bargaining and negotiation based on research/evidence of best practices or new practices</a:t>
            </a:r>
            <a:endParaRPr lang="en-US" sz="2800" b="1" dirty="0"/>
          </a:p>
        </p:txBody>
      </p:sp>
    </p:spTree>
    <p:extLst>
      <p:ext uri="{BB962C8B-B14F-4D97-AF65-F5344CB8AC3E}">
        <p14:creationId xmlns:p14="http://schemas.microsoft.com/office/powerpoint/2010/main" val="2952523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fontScale="92500"/>
          </a:bodyPr>
          <a:lstStyle/>
          <a:p>
            <a:r>
              <a:rPr lang="en-US" sz="3200" b="1" dirty="0" smtClean="0"/>
              <a:t>The main issues are </a:t>
            </a:r>
            <a:r>
              <a:rPr lang="en-US" sz="3200" b="1" u="sng" dirty="0" smtClean="0"/>
              <a:t>problem formulation</a:t>
            </a:r>
            <a:r>
              <a:rPr lang="en-US" sz="3200" b="1" dirty="0" smtClean="0"/>
              <a:t> and </a:t>
            </a:r>
            <a:r>
              <a:rPr lang="en-US" sz="3200" b="1" u="sng" dirty="0" smtClean="0"/>
              <a:t>issue framing</a:t>
            </a:r>
          </a:p>
          <a:p>
            <a:r>
              <a:rPr lang="en-US" sz="3200" b="1" dirty="0" smtClean="0"/>
              <a:t>Key stakeholders must be at least minimally satisfied</a:t>
            </a:r>
          </a:p>
          <a:p>
            <a:r>
              <a:rPr lang="en-US" sz="3200" b="1" dirty="0" smtClean="0"/>
              <a:t>We have to create and sustain coalitions of stakeholders</a:t>
            </a:r>
          </a:p>
          <a:p>
            <a:r>
              <a:rPr lang="en-US" sz="3200" b="1" dirty="0" smtClean="0"/>
              <a:t>Stakeholder analysis helps us to figure out how to frame the key challenges</a:t>
            </a:r>
          </a:p>
          <a:p>
            <a:r>
              <a:rPr lang="en-US" sz="3200" b="1" dirty="0" smtClean="0"/>
              <a:t>Stakeholders can be organized in terms of their presumed INTEREST in decision making to achieve better outcomes and their POWER to help to produce the outcomes</a:t>
            </a:r>
          </a:p>
          <a:p>
            <a:pPr marL="0" indent="0">
              <a:buNone/>
            </a:pPr>
            <a:endParaRPr lang="en-US" sz="3200" b="1" dirty="0"/>
          </a:p>
        </p:txBody>
      </p:sp>
    </p:spTree>
    <p:extLst>
      <p:ext uri="{BB962C8B-B14F-4D97-AF65-F5344CB8AC3E}">
        <p14:creationId xmlns:p14="http://schemas.microsoft.com/office/powerpoint/2010/main" val="4045580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r>
              <a:rPr lang="en-US" sz="3200" b="1" dirty="0" smtClean="0"/>
              <a:t>Stakeholder analyses are initially to be constructed by the project staff and then revised and refined by a larger committee of internal and external stakeholders:</a:t>
            </a:r>
          </a:p>
          <a:p>
            <a:r>
              <a:rPr lang="en-US" sz="3200" b="1" dirty="0" smtClean="0"/>
              <a:t>Categories of Stakeholders:</a:t>
            </a:r>
          </a:p>
          <a:p>
            <a:pPr lvl="1"/>
            <a:r>
              <a:rPr lang="en-US" sz="2800" b="1" u="sng" dirty="0" smtClean="0"/>
              <a:t>Players</a:t>
            </a:r>
            <a:r>
              <a:rPr lang="en-US" sz="2800" b="1" dirty="0" smtClean="0"/>
              <a:t> – High Interest/High Power</a:t>
            </a:r>
          </a:p>
          <a:p>
            <a:pPr lvl="1"/>
            <a:r>
              <a:rPr lang="en-US" sz="2800" b="1" u="sng" dirty="0" smtClean="0"/>
              <a:t>Subjects</a:t>
            </a:r>
            <a:r>
              <a:rPr lang="en-US" sz="2800" b="1" dirty="0" smtClean="0"/>
              <a:t> – High Interest/Low Power</a:t>
            </a:r>
          </a:p>
          <a:p>
            <a:pPr lvl="1"/>
            <a:r>
              <a:rPr lang="en-US" sz="2800" b="1" u="sng" dirty="0" smtClean="0"/>
              <a:t>Context Setters</a:t>
            </a:r>
            <a:r>
              <a:rPr lang="en-US" sz="2800" b="1" dirty="0" smtClean="0"/>
              <a:t> – Low Interest/High Power</a:t>
            </a:r>
          </a:p>
          <a:p>
            <a:pPr lvl="1"/>
            <a:r>
              <a:rPr lang="en-US" sz="2800" b="1" u="sng" dirty="0" smtClean="0"/>
              <a:t>Crowd</a:t>
            </a:r>
            <a:r>
              <a:rPr lang="en-US" sz="2800" b="1" dirty="0" smtClean="0"/>
              <a:t> – Low Interest/Low Power</a:t>
            </a:r>
            <a:endParaRPr lang="en-US" sz="2800" b="1" dirty="0"/>
          </a:p>
        </p:txBody>
      </p:sp>
    </p:spTree>
    <p:extLst>
      <p:ext uri="{BB962C8B-B14F-4D97-AF65-F5344CB8AC3E}">
        <p14:creationId xmlns:p14="http://schemas.microsoft.com/office/powerpoint/2010/main" val="413084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r>
              <a:rPr lang="en-US" sz="3200" b="1" dirty="0" smtClean="0"/>
              <a:t>The majority of the stakeholders are usually </a:t>
            </a:r>
            <a:r>
              <a:rPr lang="en-US" sz="3200" b="1" u="sng" dirty="0" smtClean="0"/>
              <a:t>subjects</a:t>
            </a:r>
            <a:r>
              <a:rPr lang="en-US" sz="3200" b="1" dirty="0" smtClean="0"/>
              <a:t> and </a:t>
            </a:r>
            <a:r>
              <a:rPr lang="en-US" sz="3200" b="1" u="sng" dirty="0" smtClean="0"/>
              <a:t>not players</a:t>
            </a:r>
            <a:r>
              <a:rPr lang="en-US" sz="3200" b="1" dirty="0" smtClean="0"/>
              <a:t>.  </a:t>
            </a:r>
          </a:p>
          <a:p>
            <a:r>
              <a:rPr lang="en-US" sz="3200" b="1" dirty="0" smtClean="0"/>
              <a:t>We can get stakeholders to move to another category by increasing their INTEREST in participating and/or in understanding the POWER relationship they have with the program or organization. </a:t>
            </a:r>
          </a:p>
          <a:p>
            <a:r>
              <a:rPr lang="en-US" sz="3200" b="1" dirty="0" smtClean="0"/>
              <a:t>There has to be something that is in their own best interest to support.  We need to figure out what that is.</a:t>
            </a:r>
            <a:endParaRPr lang="en-US" sz="3200" b="1" dirty="0"/>
          </a:p>
        </p:txBody>
      </p:sp>
    </p:spTree>
    <p:extLst>
      <p:ext uri="{BB962C8B-B14F-4D97-AF65-F5344CB8AC3E}">
        <p14:creationId xmlns:p14="http://schemas.microsoft.com/office/powerpoint/2010/main" val="209169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pPr marL="0" indent="0">
              <a:buNone/>
            </a:pPr>
            <a:r>
              <a:rPr lang="en-US" sz="3200" b="1" dirty="0" smtClean="0"/>
              <a:t>Stakeholder Influence Diagrams:</a:t>
            </a:r>
          </a:p>
          <a:p>
            <a:r>
              <a:rPr lang="en-US" b="1" dirty="0" smtClean="0"/>
              <a:t>Assess which actors are </a:t>
            </a:r>
            <a:r>
              <a:rPr lang="en-US" b="1" u="sng" dirty="0" smtClean="0"/>
              <a:t>most central in the network</a:t>
            </a:r>
            <a:r>
              <a:rPr lang="en-US" b="1" dirty="0" smtClean="0"/>
              <a:t>.  The most influential have the most arrows leading to them.</a:t>
            </a:r>
          </a:p>
          <a:p>
            <a:r>
              <a:rPr lang="en-US" b="1" dirty="0" smtClean="0"/>
              <a:t>The arrows are the </a:t>
            </a:r>
            <a:r>
              <a:rPr lang="en-US" b="1" u="sng" dirty="0" smtClean="0"/>
              <a:t>pathways</a:t>
            </a:r>
            <a:r>
              <a:rPr lang="en-US" b="1" dirty="0" smtClean="0"/>
              <a:t> or </a:t>
            </a:r>
            <a:r>
              <a:rPr lang="en-US" b="1" u="sng" dirty="0" smtClean="0"/>
              <a:t>networks</a:t>
            </a:r>
            <a:r>
              <a:rPr lang="en-US" b="1" dirty="0" smtClean="0"/>
              <a:t> that we can exploit/maximize to achieve our outcomes.</a:t>
            </a:r>
          </a:p>
          <a:p>
            <a:endParaRPr lang="en-US" sz="3200" b="1" dirty="0"/>
          </a:p>
        </p:txBody>
      </p:sp>
    </p:spTree>
    <p:extLst>
      <p:ext uri="{BB962C8B-B14F-4D97-AF65-F5344CB8AC3E}">
        <p14:creationId xmlns:p14="http://schemas.microsoft.com/office/powerpoint/2010/main" val="800112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p:txBody>
          <a:bodyPr>
            <a:normAutofit/>
          </a:bodyPr>
          <a:lstStyle/>
          <a:p>
            <a:pPr marL="0" indent="0">
              <a:buNone/>
            </a:pPr>
            <a:r>
              <a:rPr lang="en-US" sz="3200" b="1" dirty="0" smtClean="0"/>
              <a:t>The Direction of Interest Diagrams:</a:t>
            </a:r>
          </a:p>
          <a:p>
            <a:pPr lvl="1"/>
            <a:r>
              <a:rPr lang="en-US" sz="2800" b="1" dirty="0"/>
              <a:t>The lines represent </a:t>
            </a:r>
            <a:r>
              <a:rPr lang="en-US" sz="2800" b="1" u="sng" dirty="0"/>
              <a:t>sources of power</a:t>
            </a:r>
            <a:r>
              <a:rPr lang="en-US" sz="2800" b="1" dirty="0"/>
              <a:t> from which each stakeholder can draw.</a:t>
            </a:r>
          </a:p>
          <a:p>
            <a:pPr lvl="1"/>
            <a:r>
              <a:rPr lang="en-US" sz="2800" b="1" dirty="0" smtClean="0"/>
              <a:t>Articulate the </a:t>
            </a:r>
            <a:r>
              <a:rPr lang="en-US" sz="2800" b="1" u="sng" dirty="0" smtClean="0"/>
              <a:t>goals</a:t>
            </a:r>
            <a:r>
              <a:rPr lang="en-US" sz="2800" b="1" dirty="0" smtClean="0"/>
              <a:t> or the </a:t>
            </a:r>
            <a:r>
              <a:rPr lang="en-US" sz="2800" b="1" u="sng" dirty="0" smtClean="0"/>
              <a:t>interests</a:t>
            </a:r>
            <a:r>
              <a:rPr lang="en-US" sz="2800" b="1" dirty="0" smtClean="0"/>
              <a:t> the stakeholders seek to achieve or serve.</a:t>
            </a:r>
          </a:p>
          <a:p>
            <a:pPr lvl="1"/>
            <a:r>
              <a:rPr lang="en-US" sz="2800" b="1" dirty="0" smtClean="0"/>
              <a:t>Directions of interests indicate the </a:t>
            </a:r>
            <a:r>
              <a:rPr lang="en-US" sz="2800" b="1" u="sng" dirty="0" smtClean="0"/>
              <a:t>aspirations</a:t>
            </a:r>
            <a:r>
              <a:rPr lang="en-US" sz="2800" b="1" dirty="0" smtClean="0"/>
              <a:t> or </a:t>
            </a:r>
            <a:r>
              <a:rPr lang="en-US" sz="2800" b="1" u="sng" dirty="0" smtClean="0"/>
              <a:t>concerns</a:t>
            </a:r>
            <a:r>
              <a:rPr lang="en-US" sz="2800" b="1" dirty="0" smtClean="0"/>
              <a:t> of the stakeholders</a:t>
            </a:r>
          </a:p>
          <a:p>
            <a:endParaRPr lang="en-US" sz="3200" b="1" dirty="0" smtClean="0"/>
          </a:p>
          <a:p>
            <a:endParaRPr lang="en-US" sz="3200" b="1" dirty="0"/>
          </a:p>
        </p:txBody>
      </p:sp>
    </p:spTree>
    <p:extLst>
      <p:ext uri="{BB962C8B-B14F-4D97-AF65-F5344CB8AC3E}">
        <p14:creationId xmlns:p14="http://schemas.microsoft.com/office/powerpoint/2010/main" val="99673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900" b="1" dirty="0" smtClean="0"/>
              <a:t>Stakeholder</a:t>
            </a:r>
            <a:r>
              <a:rPr lang="en-US" b="1" dirty="0" smtClean="0"/>
              <a:t> Analysis 	</a:t>
            </a:r>
            <a:endParaRPr lang="en-US" b="1" dirty="0"/>
          </a:p>
        </p:txBody>
      </p:sp>
      <p:sp>
        <p:nvSpPr>
          <p:cNvPr id="5" name="Content Placeholder 4"/>
          <p:cNvSpPr>
            <a:spLocks noGrp="1"/>
          </p:cNvSpPr>
          <p:nvPr>
            <p:ph idx="1"/>
          </p:nvPr>
        </p:nvSpPr>
        <p:spPr>
          <a:xfrm>
            <a:off x="1120000" y="1825625"/>
            <a:ext cx="10233800" cy="4658302"/>
          </a:xfrm>
        </p:spPr>
        <p:txBody>
          <a:bodyPr>
            <a:normAutofit/>
          </a:bodyPr>
          <a:lstStyle/>
          <a:p>
            <a:pPr marL="0" indent="0">
              <a:buNone/>
            </a:pPr>
            <a:r>
              <a:rPr lang="en-US" sz="3200" b="1" dirty="0" smtClean="0"/>
              <a:t>The Direction of Interest Diagrams:</a:t>
            </a:r>
          </a:p>
          <a:p>
            <a:pPr lvl="1"/>
            <a:r>
              <a:rPr lang="en-US" sz="2800" b="1" dirty="0" smtClean="0"/>
              <a:t>This approach can help the planning group find </a:t>
            </a:r>
            <a:r>
              <a:rPr lang="en-US" sz="2800" b="1" u="sng" dirty="0" smtClean="0"/>
              <a:t>common ground</a:t>
            </a:r>
            <a:r>
              <a:rPr lang="en-US" sz="2800" b="1" dirty="0" smtClean="0"/>
              <a:t> across all the stakeholders</a:t>
            </a:r>
          </a:p>
          <a:p>
            <a:pPr lvl="2"/>
            <a:r>
              <a:rPr lang="en-US" sz="2400" b="1" dirty="0"/>
              <a:t>Explore </a:t>
            </a:r>
            <a:r>
              <a:rPr lang="en-US" sz="2400" b="1" u="sng" dirty="0"/>
              <a:t>power</a:t>
            </a:r>
            <a:r>
              <a:rPr lang="en-US" sz="2400" b="1" dirty="0"/>
              <a:t> bases and </a:t>
            </a:r>
            <a:r>
              <a:rPr lang="en-US" sz="2400" b="1" u="sng" dirty="0"/>
              <a:t>interests</a:t>
            </a:r>
          </a:p>
          <a:p>
            <a:pPr lvl="2"/>
            <a:r>
              <a:rPr lang="en-US" sz="2400" b="1" dirty="0"/>
              <a:t>Identify </a:t>
            </a:r>
            <a:r>
              <a:rPr lang="en-US" sz="2400" b="1" u="sng" dirty="0"/>
              <a:t>communities</a:t>
            </a:r>
            <a:r>
              <a:rPr lang="en-US" sz="2400" b="1" dirty="0"/>
              <a:t> across stakeholders as a whole or a subgroup</a:t>
            </a:r>
          </a:p>
          <a:p>
            <a:pPr lvl="1"/>
            <a:r>
              <a:rPr lang="en-US" sz="2800" b="1" dirty="0" smtClean="0"/>
              <a:t>Common ground can lead to the structure of a winning argument.</a:t>
            </a:r>
          </a:p>
          <a:p>
            <a:pPr lvl="1"/>
            <a:r>
              <a:rPr lang="en-US" sz="2800" b="1" dirty="0" smtClean="0"/>
              <a:t>Lines can be drawn between power bases to indicate how one power base is linked to another.</a:t>
            </a:r>
          </a:p>
          <a:p>
            <a:pPr lvl="1"/>
            <a:endParaRPr lang="en-US" b="1" dirty="0"/>
          </a:p>
          <a:p>
            <a:pPr marL="457200" lvl="1" indent="0">
              <a:buNone/>
            </a:pPr>
            <a:endParaRPr lang="en-US" b="1" dirty="0" smtClean="0"/>
          </a:p>
          <a:p>
            <a:endParaRPr lang="en-US" sz="3200" b="1" dirty="0" smtClean="0"/>
          </a:p>
          <a:p>
            <a:endParaRPr lang="en-US" sz="3200" b="1" dirty="0"/>
          </a:p>
        </p:txBody>
      </p:sp>
    </p:spTree>
    <p:extLst>
      <p:ext uri="{BB962C8B-B14F-4D97-AF65-F5344CB8AC3E}">
        <p14:creationId xmlns:p14="http://schemas.microsoft.com/office/powerpoint/2010/main" val="15459391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Stakeholder Analysis &amp;amp;#x09;&amp;quot;&quot;/&gt;&lt;property id=&quot;20307&quot; value=&quot;256&quot;/&gt;&lt;/object&gt;&lt;object type=&quot;3&quot; unique_id=&quot;10005&quot;&gt;&lt;property id=&quot;20148&quot; value=&quot;5&quot;/&gt;&lt;property id=&quot;20300&quot; value=&quot;Slide 2 - &amp;quot;Stakeholder Analysis &amp;amp;#x09;&amp;quot;&quot;/&gt;&lt;property id=&quot;20307&quot; value=&quot;257&quot;/&gt;&lt;/object&gt;&lt;object type=&quot;3&quot; unique_id=&quot;10006&quot;&gt;&lt;property id=&quot;20148&quot; value=&quot;5&quot;/&gt;&lt;property id=&quot;20300&quot; value=&quot;Slide 3 - &amp;quot;Stakeholder Analysis &amp;amp;#x09;&amp;quot;&quot;/&gt;&lt;property id=&quot;20307&quot; value=&quot;258&quot;/&gt;&lt;/object&gt;&lt;object type=&quot;3&quot; unique_id=&quot;10007&quot;&gt;&lt;property id=&quot;20148&quot; value=&quot;5&quot;/&gt;&lt;property id=&quot;20300&quot; value=&quot;Slide 4 - &amp;quot;Stakeholder Analysis &amp;amp;#x09;&amp;quot;&quot;/&gt;&lt;property id=&quot;20307&quot; value=&quot;259&quot;/&gt;&lt;/object&gt;&lt;object type=&quot;3&quot; unique_id=&quot;10008&quot;&gt;&lt;property id=&quot;20148&quot; value=&quot;5&quot;/&gt;&lt;property id=&quot;20300&quot; value=&quot;Slide 5 - &amp;quot;Stakeholder Analysis &amp;amp;#x09;&amp;quot;&quot;/&gt;&lt;property id=&quot;20307&quot; value=&quot;260&quot;/&gt;&lt;/object&gt;&lt;object type=&quot;3&quot; unique_id=&quot;10009&quot;&gt;&lt;property id=&quot;20148&quot; value=&quot;5&quot;/&gt;&lt;property id=&quot;20300&quot; value=&quot;Slide 6 - &amp;quot;Stakeholder Analysis &amp;amp;#x09;&amp;quot;&quot;/&gt;&lt;property id=&quot;20307&quot; value=&quot;261&quot;/&gt;&lt;/object&gt;&lt;object type=&quot;3&quot; unique_id=&quot;10010&quot;&gt;&lt;property id=&quot;20148&quot; value=&quot;5&quot;/&gt;&lt;property id=&quot;20300&quot; value=&quot;Slide 7 - &amp;quot;Stakeholder Analysis &amp;amp;#x09;&amp;quot;&quot;/&gt;&lt;property id=&quot;20307&quot; value=&quot;262&quot;/&gt;&lt;/object&gt;&lt;object type=&quot;3&quot; unique_id=&quot;10011&quot;&gt;&lt;property id=&quot;20148&quot; value=&quot;5&quot;/&gt;&lt;property id=&quot;20300&quot; value=&quot;Slide 8 - &amp;quot;Stakeholder Analysis &amp;amp;#x09;&amp;quot;&quot;/&gt;&lt;property id=&quot;20307&quot; value=&quot;263&quot;/&gt;&lt;/object&gt;&lt;object type=&quot;3&quot; unique_id=&quot;10012&quot;&gt;&lt;property id=&quot;20148&quot; value=&quot;5&quot;/&gt;&lt;property id=&quot;20300&quot; value=&quot;Slide 9 - &amp;quot;Stakeholder Analysis &amp;amp;#x09;&amp;quot;&quot;/&gt;&lt;property id=&quot;20307&quot; value=&quot;264&quot;/&gt;&lt;/object&gt;&lt;object type=&quot;3&quot; unique_id=&quot;10013&quot;&gt;&lt;property id=&quot;20148&quot; value=&quot;5&quot;/&gt;&lt;property id=&quot;20300&quot; value=&quot;Slide 10 - &amp;quot;Stakeholder Analysis &amp;amp;#x09;&amp;quot;&quot;/&gt;&lt;property id=&quot;20307&quot; value=&quot;265&quot;/&gt;&lt;/object&gt;&lt;object type=&quot;3&quot; unique_id=&quot;10014&quot;&gt;&lt;property id=&quot;20148&quot; value=&quot;5&quot;/&gt;&lt;property id=&quot;20300&quot; value=&quot;Slide 11 - &amp;quot;Stakeholder Analysis &amp;amp;#x09;&amp;quot;&quot;/&gt;&lt;property id=&quot;20307&quot; value=&quot;266&quot;/&gt;&lt;/object&gt;&lt;object type=&quot;3&quot; unique_id=&quot;10015&quot;&gt;&lt;property id=&quot;20148&quot; value=&quot;5&quot;/&gt;&lt;property id=&quot;20300&quot; value=&quot;Slide 12 - &amp;quot;Stakeholder Analysis &amp;amp;#x09;&amp;quot;&quot;/&gt;&lt;property id=&quot;20307&quot; value=&quot;267&quot;/&gt;&lt;/object&gt;&lt;object type=&quot;3&quot; unique_id=&quot;10016&quot;&gt;&lt;property id=&quot;20148&quot; value=&quot;5&quot;/&gt;&lt;property id=&quot;20300&quot; value=&quot;Slide 13 - &amp;quot;Stakeholder Analysis &amp;amp;#x09;&amp;quot;&quot;/&gt;&lt;property id=&quot;20307&quot; value=&quot;268&quot;/&gt;&lt;/object&gt;&lt;/object&gt;&lt;/object&gt;&lt;/database&gt;"/>
  <p:tag name="SECTOMILLISECCONVERTED" val="1"/>
</p:tagLst>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Depth</Template>
  <TotalTime>305</TotalTime>
  <Words>822</Words>
  <Application>Microsoft Office PowerPoint</Application>
  <PresentationFormat>Custom</PresentationFormat>
  <Paragraphs>86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Depth</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lpstr>Stakeholder Analysis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Analysis</dc:title>
  <dc:creator>Kathy DiLorenzo</dc:creator>
  <cp:lastModifiedBy>Sean</cp:lastModifiedBy>
  <cp:revision>14</cp:revision>
  <cp:lastPrinted>2016-01-28T06:02:19Z</cp:lastPrinted>
  <dcterms:created xsi:type="dcterms:W3CDTF">2015-02-05T01:03:22Z</dcterms:created>
  <dcterms:modified xsi:type="dcterms:W3CDTF">2023-06-27T19:43:55Z</dcterms:modified>
</cp:coreProperties>
</file>