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9"/>
  </p:notesMasterIdLst>
  <p:handoutMasterIdLst>
    <p:handoutMasterId r:id="rId220"/>
  </p:handoutMasterIdLst>
  <p:sldIdLst>
    <p:sldId id="256" r:id="rId2"/>
    <p:sldId id="490" r:id="rId3"/>
    <p:sldId id="257" r:id="rId4"/>
    <p:sldId id="262" r:id="rId5"/>
    <p:sldId id="481" r:id="rId6"/>
    <p:sldId id="258" r:id="rId7"/>
    <p:sldId id="259" r:id="rId8"/>
    <p:sldId id="261" r:id="rId9"/>
    <p:sldId id="260" r:id="rId10"/>
    <p:sldId id="264" r:id="rId11"/>
    <p:sldId id="263" r:id="rId12"/>
    <p:sldId id="265" r:id="rId13"/>
    <p:sldId id="266" r:id="rId14"/>
    <p:sldId id="267" r:id="rId15"/>
    <p:sldId id="268" r:id="rId16"/>
    <p:sldId id="269" r:id="rId17"/>
    <p:sldId id="270" r:id="rId18"/>
    <p:sldId id="271" r:id="rId19"/>
    <p:sldId id="283" r:id="rId20"/>
    <p:sldId id="272" r:id="rId21"/>
    <p:sldId id="273" r:id="rId22"/>
    <p:sldId id="274" r:id="rId23"/>
    <p:sldId id="275" r:id="rId24"/>
    <p:sldId id="276" r:id="rId25"/>
    <p:sldId id="277" r:id="rId26"/>
    <p:sldId id="278" r:id="rId27"/>
    <p:sldId id="484" r:id="rId28"/>
    <p:sldId id="279" r:id="rId29"/>
    <p:sldId id="280" r:id="rId30"/>
    <p:sldId id="281" r:id="rId31"/>
    <p:sldId id="282" r:id="rId32"/>
    <p:sldId id="295" r:id="rId33"/>
    <p:sldId id="284" r:id="rId34"/>
    <p:sldId id="286" r:id="rId35"/>
    <p:sldId id="285" r:id="rId36"/>
    <p:sldId id="287" r:id="rId37"/>
    <p:sldId id="288" r:id="rId38"/>
    <p:sldId id="289" r:id="rId39"/>
    <p:sldId id="290" r:id="rId40"/>
    <p:sldId id="291" r:id="rId41"/>
    <p:sldId id="316" r:id="rId42"/>
    <p:sldId id="317" r:id="rId43"/>
    <p:sldId id="318" r:id="rId44"/>
    <p:sldId id="293" r:id="rId45"/>
    <p:sldId id="301" r:id="rId46"/>
    <p:sldId id="302" r:id="rId47"/>
    <p:sldId id="315" r:id="rId48"/>
    <p:sldId id="313" r:id="rId49"/>
    <p:sldId id="314" r:id="rId50"/>
    <p:sldId id="319" r:id="rId51"/>
    <p:sldId id="322" r:id="rId52"/>
    <p:sldId id="321" r:id="rId53"/>
    <p:sldId id="486" r:id="rId54"/>
    <p:sldId id="320" r:id="rId55"/>
    <p:sldId id="487" r:id="rId56"/>
    <p:sldId id="491" r:id="rId57"/>
    <p:sldId id="483" r:id="rId58"/>
    <p:sldId id="488" r:id="rId59"/>
    <p:sldId id="294" r:id="rId60"/>
    <p:sldId id="296" r:id="rId61"/>
    <p:sldId id="15297" r:id="rId62"/>
    <p:sldId id="307" r:id="rId63"/>
    <p:sldId id="308" r:id="rId64"/>
    <p:sldId id="310" r:id="rId65"/>
    <p:sldId id="309" r:id="rId66"/>
    <p:sldId id="297" r:id="rId67"/>
    <p:sldId id="299" r:id="rId68"/>
    <p:sldId id="303" r:id="rId69"/>
    <p:sldId id="306" r:id="rId70"/>
    <p:sldId id="323" r:id="rId71"/>
    <p:sldId id="312" r:id="rId72"/>
    <p:sldId id="324" r:id="rId73"/>
    <p:sldId id="311" r:id="rId74"/>
    <p:sldId id="304" r:id="rId75"/>
    <p:sldId id="327" r:id="rId76"/>
    <p:sldId id="326" r:id="rId77"/>
    <p:sldId id="325" r:id="rId78"/>
    <p:sldId id="328" r:id="rId79"/>
    <p:sldId id="329" r:id="rId80"/>
    <p:sldId id="330" r:id="rId81"/>
    <p:sldId id="492" r:id="rId82"/>
    <p:sldId id="493" r:id="rId83"/>
    <p:sldId id="338" r:id="rId84"/>
    <p:sldId id="305" r:id="rId85"/>
    <p:sldId id="331" r:id="rId86"/>
    <p:sldId id="332" r:id="rId87"/>
    <p:sldId id="333" r:id="rId88"/>
    <p:sldId id="337" r:id="rId89"/>
    <p:sldId id="336" r:id="rId90"/>
    <p:sldId id="335" r:id="rId91"/>
    <p:sldId id="334"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2" r:id="rId105"/>
    <p:sldId id="353" r:id="rId106"/>
    <p:sldId id="354" r:id="rId107"/>
    <p:sldId id="362" r:id="rId108"/>
    <p:sldId id="361" r:id="rId109"/>
    <p:sldId id="370" r:id="rId110"/>
    <p:sldId id="372" r:id="rId111"/>
    <p:sldId id="381" r:id="rId112"/>
    <p:sldId id="380" r:id="rId113"/>
    <p:sldId id="379" r:id="rId114"/>
    <p:sldId id="378" r:id="rId115"/>
    <p:sldId id="377" r:id="rId116"/>
    <p:sldId id="382" r:id="rId117"/>
    <p:sldId id="383" r:id="rId118"/>
    <p:sldId id="384" r:id="rId119"/>
    <p:sldId id="385" r:id="rId120"/>
    <p:sldId id="386" r:id="rId121"/>
    <p:sldId id="387" r:id="rId122"/>
    <p:sldId id="388" r:id="rId123"/>
    <p:sldId id="495" r:id="rId124"/>
    <p:sldId id="496"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85" r:id="rId139"/>
    <p:sldId id="489" r:id="rId140"/>
    <p:sldId id="375" r:id="rId141"/>
    <p:sldId id="402" r:id="rId142"/>
    <p:sldId id="376" r:id="rId143"/>
    <p:sldId id="403" r:id="rId144"/>
    <p:sldId id="404" r:id="rId145"/>
    <p:sldId id="405" r:id="rId146"/>
    <p:sldId id="415" r:id="rId147"/>
    <p:sldId id="422" r:id="rId148"/>
    <p:sldId id="416" r:id="rId149"/>
    <p:sldId id="417" r:id="rId150"/>
    <p:sldId id="421" r:id="rId151"/>
    <p:sldId id="420" r:id="rId152"/>
    <p:sldId id="419" r:id="rId153"/>
    <p:sldId id="423" r:id="rId154"/>
    <p:sldId id="427" r:id="rId155"/>
    <p:sldId id="426" r:id="rId156"/>
    <p:sldId id="425" r:id="rId157"/>
    <p:sldId id="424" r:id="rId158"/>
    <p:sldId id="431" r:id="rId159"/>
    <p:sldId id="430" r:id="rId160"/>
    <p:sldId id="429" r:id="rId161"/>
    <p:sldId id="418" r:id="rId162"/>
    <p:sldId id="432" r:id="rId163"/>
    <p:sldId id="428" r:id="rId164"/>
    <p:sldId id="300" r:id="rId165"/>
    <p:sldId id="434" r:id="rId166"/>
    <p:sldId id="437" r:id="rId167"/>
    <p:sldId id="433" r:id="rId168"/>
    <p:sldId id="438" r:id="rId169"/>
    <p:sldId id="439" r:id="rId170"/>
    <p:sldId id="440" r:id="rId171"/>
    <p:sldId id="436" r:id="rId172"/>
    <p:sldId id="500" r:id="rId173"/>
    <p:sldId id="15275" r:id="rId174"/>
    <p:sldId id="15276" r:id="rId175"/>
    <p:sldId id="15277" r:id="rId176"/>
    <p:sldId id="435" r:id="rId177"/>
    <p:sldId id="442" r:id="rId178"/>
    <p:sldId id="443" r:id="rId179"/>
    <p:sldId id="449" r:id="rId180"/>
    <p:sldId id="447" r:id="rId181"/>
    <p:sldId id="451" r:id="rId182"/>
    <p:sldId id="448" r:id="rId183"/>
    <p:sldId id="456" r:id="rId184"/>
    <p:sldId id="452" r:id="rId185"/>
    <p:sldId id="477" r:id="rId186"/>
    <p:sldId id="478" r:id="rId187"/>
    <p:sldId id="476" r:id="rId188"/>
    <p:sldId id="475" r:id="rId189"/>
    <p:sldId id="453" r:id="rId190"/>
    <p:sldId id="454" r:id="rId191"/>
    <p:sldId id="480" r:id="rId192"/>
    <p:sldId id="506" r:id="rId193"/>
    <p:sldId id="15295" r:id="rId194"/>
    <p:sldId id="15296" r:id="rId195"/>
    <p:sldId id="15274" r:id="rId196"/>
    <p:sldId id="479" r:id="rId197"/>
    <p:sldId id="459" r:id="rId198"/>
    <p:sldId id="461" r:id="rId199"/>
    <p:sldId id="472" r:id="rId200"/>
    <p:sldId id="465" r:id="rId201"/>
    <p:sldId id="469" r:id="rId202"/>
    <p:sldId id="468" r:id="rId203"/>
    <p:sldId id="464" r:id="rId204"/>
    <p:sldId id="463" r:id="rId205"/>
    <p:sldId id="471" r:id="rId206"/>
    <p:sldId id="462" r:id="rId207"/>
    <p:sldId id="470" r:id="rId208"/>
    <p:sldId id="474" r:id="rId209"/>
    <p:sldId id="455" r:id="rId210"/>
    <p:sldId id="15231" r:id="rId211"/>
    <p:sldId id="15266" r:id="rId212"/>
    <p:sldId id="446" r:id="rId213"/>
    <p:sldId id="458" r:id="rId214"/>
    <p:sldId id="466" r:id="rId215"/>
    <p:sldId id="467" r:id="rId216"/>
    <p:sldId id="15298" r:id="rId217"/>
    <p:sldId id="494" r:id="rId2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2AC44FE4-C487-4809-8930-241479811580}" name="Cindy Heil" initials="CH" userId="b5440c4743e3114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7AD"/>
    <a:srgbClr val="7030A0"/>
    <a:srgbClr val="447311"/>
    <a:srgbClr val="9A4612"/>
    <a:srgbClr val="FC0E08"/>
    <a:srgbClr val="8A5F22"/>
    <a:srgbClr val="7D7834"/>
    <a:srgbClr val="570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6EF05-A071-4202-AE86-C2C0426692A4}" v="1" dt="2025-11-13T20:54:39.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microsoft.com/office/2018/10/relationships/authors" Targe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225"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Edwards" userId="7453871b71ee97ec" providerId="LiveId" clId="{9EECDD97-52E3-462A-ADE5-79314D8014DA}"/>
    <pc:docChg chg="undo custSel modSld modMainMaster">
      <pc:chgData name="Alice Edwards" userId="7453871b71ee97ec" providerId="LiveId" clId="{9EECDD97-52E3-462A-ADE5-79314D8014DA}" dt="2025-11-20T14:30:20.295" v="35" actId="20577"/>
      <pc:docMkLst>
        <pc:docMk/>
      </pc:docMkLst>
      <pc:sldChg chg="modSp mod">
        <pc:chgData name="Alice Edwards" userId="7453871b71ee97ec" providerId="LiveId" clId="{9EECDD97-52E3-462A-ADE5-79314D8014DA}" dt="2025-11-13T21:03:05.687" v="24" actId="20577"/>
        <pc:sldMkLst>
          <pc:docMk/>
          <pc:sldMk cId="3694179540" sldId="256"/>
        </pc:sldMkLst>
        <pc:spChg chg="mod">
          <ac:chgData name="Alice Edwards" userId="7453871b71ee97ec" providerId="LiveId" clId="{9EECDD97-52E3-462A-ADE5-79314D8014DA}" dt="2025-11-13T21:03:05.687" v="24" actId="20577"/>
          <ac:spMkLst>
            <pc:docMk/>
            <pc:sldMk cId="3694179540" sldId="256"/>
            <ac:spMk id="4" creationId="{16374557-ECCA-3539-A621-7356758FDD68}"/>
          </ac:spMkLst>
        </pc:spChg>
      </pc:sldChg>
      <pc:sldChg chg="modSp mod">
        <pc:chgData name="Alice Edwards" userId="7453871b71ee97ec" providerId="LiveId" clId="{9EECDD97-52E3-462A-ADE5-79314D8014DA}" dt="2025-11-13T21:01:18.483" v="23" actId="6549"/>
        <pc:sldMkLst>
          <pc:docMk/>
          <pc:sldMk cId="3835081448" sldId="289"/>
        </pc:sldMkLst>
        <pc:spChg chg="mod">
          <ac:chgData name="Alice Edwards" userId="7453871b71ee97ec" providerId="LiveId" clId="{9EECDD97-52E3-462A-ADE5-79314D8014DA}" dt="2025-11-13T21:01:18.483" v="23" actId="6549"/>
          <ac:spMkLst>
            <pc:docMk/>
            <pc:sldMk cId="3835081448" sldId="289"/>
            <ac:spMk id="7" creationId="{B1611B78-9009-E38C-BFDF-143E39B3629A}"/>
          </ac:spMkLst>
        </pc:spChg>
      </pc:sldChg>
      <pc:sldChg chg="modSp mod">
        <pc:chgData name="Alice Edwards" userId="7453871b71ee97ec" providerId="LiveId" clId="{9EECDD97-52E3-462A-ADE5-79314D8014DA}" dt="2025-11-13T20:49:19.228" v="4" actId="14100"/>
        <pc:sldMkLst>
          <pc:docMk/>
          <pc:sldMk cId="3329789754" sldId="387"/>
        </pc:sldMkLst>
        <pc:picChg chg="mod">
          <ac:chgData name="Alice Edwards" userId="7453871b71ee97ec" providerId="LiveId" clId="{9EECDD97-52E3-462A-ADE5-79314D8014DA}" dt="2025-11-13T20:49:19.228" v="4" actId="14100"/>
          <ac:picMkLst>
            <pc:docMk/>
            <pc:sldMk cId="3329789754" sldId="387"/>
            <ac:picMk id="6" creationId="{13C56A96-EF24-4473-68C7-EAB09F6A3881}"/>
          </ac:picMkLst>
        </pc:picChg>
      </pc:sldChg>
      <pc:sldChg chg="modSp mod">
        <pc:chgData name="Alice Edwards" userId="7453871b71ee97ec" providerId="LiveId" clId="{9EECDD97-52E3-462A-ADE5-79314D8014DA}" dt="2025-11-13T20:57:46.283" v="20" actId="14100"/>
        <pc:sldMkLst>
          <pc:docMk/>
          <pc:sldMk cId="4278602138" sldId="420"/>
        </pc:sldMkLst>
        <pc:spChg chg="mod">
          <ac:chgData name="Alice Edwards" userId="7453871b71ee97ec" providerId="LiveId" clId="{9EECDD97-52E3-462A-ADE5-79314D8014DA}" dt="2025-11-13T20:57:46.283" v="20" actId="14100"/>
          <ac:spMkLst>
            <pc:docMk/>
            <pc:sldMk cId="4278602138" sldId="420"/>
            <ac:spMk id="3" creationId="{79786F1F-9BA8-A1D6-EB2E-F0E51205C9E5}"/>
          </ac:spMkLst>
        </pc:spChg>
      </pc:sldChg>
      <pc:sldChg chg="modSp mod">
        <pc:chgData name="Alice Edwards" userId="7453871b71ee97ec" providerId="LiveId" clId="{9EECDD97-52E3-462A-ADE5-79314D8014DA}" dt="2025-11-13T20:58:13.118" v="22" actId="14100"/>
        <pc:sldMkLst>
          <pc:docMk/>
          <pc:sldMk cId="4271480009" sldId="15276"/>
        </pc:sldMkLst>
        <pc:spChg chg="mod">
          <ac:chgData name="Alice Edwards" userId="7453871b71ee97ec" providerId="LiveId" clId="{9EECDD97-52E3-462A-ADE5-79314D8014DA}" dt="2025-11-13T20:58:13.118" v="22" actId="14100"/>
          <ac:spMkLst>
            <pc:docMk/>
            <pc:sldMk cId="4271480009" sldId="15276"/>
            <ac:spMk id="3" creationId="{8F3AFA1B-083E-CBEF-94BF-7FB328152C46}"/>
          </ac:spMkLst>
        </pc:spChg>
      </pc:sldChg>
      <pc:sldChg chg="modSp mod">
        <pc:chgData name="Alice Edwards" userId="7453871b71ee97ec" providerId="LiveId" clId="{9EECDD97-52E3-462A-ADE5-79314D8014DA}" dt="2025-11-13T20:56:56.395" v="19" actId="1076"/>
        <pc:sldMkLst>
          <pc:docMk/>
          <pc:sldMk cId="2042480365" sldId="15295"/>
        </pc:sldMkLst>
        <pc:spChg chg="mod">
          <ac:chgData name="Alice Edwards" userId="7453871b71ee97ec" providerId="LiveId" clId="{9EECDD97-52E3-462A-ADE5-79314D8014DA}" dt="2025-11-13T20:56:56.395" v="19" actId="1076"/>
          <ac:spMkLst>
            <pc:docMk/>
            <pc:sldMk cId="2042480365" sldId="15295"/>
            <ac:spMk id="11" creationId="{235DED6E-E43D-7ED0-D3F3-C48A5B5B612F}"/>
          </ac:spMkLst>
        </pc:spChg>
        <pc:graphicFrameChg chg="mod">
          <ac:chgData name="Alice Edwards" userId="7453871b71ee97ec" providerId="LiveId" clId="{9EECDD97-52E3-462A-ADE5-79314D8014DA}" dt="2025-11-13T20:56:49.400" v="18" actId="14100"/>
          <ac:graphicFrameMkLst>
            <pc:docMk/>
            <pc:sldMk cId="2042480365" sldId="15295"/>
            <ac:graphicFrameMk id="7" creationId="{B800D24B-684D-4832-5EB5-05FE6FB9BCB4}"/>
          </ac:graphicFrameMkLst>
        </pc:graphicFrameChg>
      </pc:sldChg>
      <pc:sldChg chg="modSp mod">
        <pc:chgData name="Alice Edwards" userId="7453871b71ee97ec" providerId="LiveId" clId="{9EECDD97-52E3-462A-ADE5-79314D8014DA}" dt="2025-11-20T14:30:20.295" v="35" actId="20577"/>
        <pc:sldMkLst>
          <pc:docMk/>
          <pc:sldMk cId="1377047265" sldId="15298"/>
        </pc:sldMkLst>
        <pc:spChg chg="mod">
          <ac:chgData name="Alice Edwards" userId="7453871b71ee97ec" providerId="LiveId" clId="{9EECDD97-52E3-462A-ADE5-79314D8014DA}" dt="2025-11-20T14:30:20.295" v="35" actId="20577"/>
          <ac:spMkLst>
            <pc:docMk/>
            <pc:sldMk cId="1377047265" sldId="15298"/>
            <ac:spMk id="3" creationId="{1069CB87-4E44-F8D8-28D3-7960C1D50CA5}"/>
          </ac:spMkLst>
        </pc:spChg>
      </pc:sldChg>
      <pc:sldMasterChg chg="modSp mod modSldLayout">
        <pc:chgData name="Alice Edwards" userId="7453871b71ee97ec" providerId="LiveId" clId="{9EECDD97-52E3-462A-ADE5-79314D8014DA}" dt="2025-11-13T20:54:59.401" v="17" actId="1076"/>
        <pc:sldMasterMkLst>
          <pc:docMk/>
          <pc:sldMasterMk cId="505951056" sldId="2147483768"/>
        </pc:sldMasterMkLst>
        <pc:picChg chg="mod ord">
          <ac:chgData name="Alice Edwards" userId="7453871b71ee97ec" providerId="LiveId" clId="{9EECDD97-52E3-462A-ADE5-79314D8014DA}" dt="2025-11-13T20:52:16.199" v="13" actId="166"/>
          <ac:picMkLst>
            <pc:docMk/>
            <pc:sldMasterMk cId="505951056" sldId="2147483768"/>
            <ac:picMk id="8" creationId="{8414B0CC-31A0-E42A-5612-CB8102A3E7C5}"/>
          </ac:picMkLst>
        </pc:picChg>
        <pc:sldLayoutChg chg="modSp mod">
          <pc:chgData name="Alice Edwards" userId="7453871b71ee97ec" providerId="LiveId" clId="{9EECDD97-52E3-462A-ADE5-79314D8014DA}" dt="2025-11-13T20:48:21.099" v="1" actId="1076"/>
          <pc:sldLayoutMkLst>
            <pc:docMk/>
            <pc:sldMasterMk cId="505951056" sldId="2147483768"/>
            <pc:sldLayoutMk cId="1580400317" sldId="2147483770"/>
          </pc:sldLayoutMkLst>
          <pc:spChg chg="mod">
            <ac:chgData name="Alice Edwards" userId="7453871b71ee97ec" providerId="LiveId" clId="{9EECDD97-52E3-462A-ADE5-79314D8014DA}" dt="2025-11-13T20:48:21.099" v="1" actId="1076"/>
            <ac:spMkLst>
              <pc:docMk/>
              <pc:sldMasterMk cId="505951056" sldId="2147483768"/>
              <pc:sldLayoutMk cId="1580400317" sldId="2147483770"/>
              <ac:spMk id="6" creationId="{00000000-0000-0000-0000-000000000000}"/>
            </ac:spMkLst>
          </pc:spChg>
        </pc:sldLayoutChg>
        <pc:sldLayoutChg chg="delSp mod">
          <pc:chgData name="Alice Edwards" userId="7453871b71ee97ec" providerId="LiveId" clId="{9EECDD97-52E3-462A-ADE5-79314D8014DA}" dt="2025-11-13T20:51:56.203" v="11" actId="478"/>
          <pc:sldLayoutMkLst>
            <pc:docMk/>
            <pc:sldMasterMk cId="505951056" sldId="2147483768"/>
            <pc:sldLayoutMk cId="3092360601" sldId="2147483771"/>
          </pc:sldLayoutMkLst>
        </pc:sldLayoutChg>
        <pc:sldLayoutChg chg="modSp mod">
          <pc:chgData name="Alice Edwards" userId="7453871b71ee97ec" providerId="LiveId" clId="{9EECDD97-52E3-462A-ADE5-79314D8014DA}" dt="2025-11-13T20:51:30.446" v="10" actId="167"/>
          <pc:sldLayoutMkLst>
            <pc:docMk/>
            <pc:sldMasterMk cId="505951056" sldId="2147483768"/>
            <pc:sldLayoutMk cId="1389327615" sldId="2147483772"/>
          </pc:sldLayoutMkLst>
          <pc:spChg chg="ord">
            <ac:chgData name="Alice Edwards" userId="7453871b71ee97ec" providerId="LiveId" clId="{9EECDD97-52E3-462A-ADE5-79314D8014DA}" dt="2025-11-13T20:51:30.446" v="10" actId="167"/>
            <ac:spMkLst>
              <pc:docMk/>
              <pc:sldMasterMk cId="505951056" sldId="2147483768"/>
              <pc:sldLayoutMk cId="1389327615" sldId="2147483772"/>
              <ac:spMk id="2" creationId="{5F2B6F85-9C1A-1798-9A76-2781134DFE4E}"/>
            </ac:spMkLst>
          </pc:spChg>
          <pc:spChg chg="ord">
            <ac:chgData name="Alice Edwards" userId="7453871b71ee97ec" providerId="LiveId" clId="{9EECDD97-52E3-462A-ADE5-79314D8014DA}" dt="2025-11-13T20:51:11.670" v="7" actId="167"/>
            <ac:spMkLst>
              <pc:docMk/>
              <pc:sldMasterMk cId="505951056" sldId="2147483768"/>
              <pc:sldLayoutMk cId="1389327615" sldId="2147483772"/>
              <ac:spMk id="4" creationId="{00000000-0000-0000-0000-000000000000}"/>
            </ac:spMkLst>
          </pc:spChg>
        </pc:sldLayoutChg>
        <pc:sldLayoutChg chg="addSp delSp modSp mod">
          <pc:chgData name="Alice Edwards" userId="7453871b71ee97ec" providerId="LiveId" clId="{9EECDD97-52E3-462A-ADE5-79314D8014DA}" dt="2025-11-13T20:54:59.401" v="17" actId="1076"/>
          <pc:sldLayoutMkLst>
            <pc:docMk/>
            <pc:sldMasterMk cId="505951056" sldId="2147483768"/>
            <pc:sldLayoutMk cId="4001738105" sldId="2147483775"/>
          </pc:sldLayoutMkLst>
          <pc:picChg chg="add mod">
            <ac:chgData name="Alice Edwards" userId="7453871b71ee97ec" providerId="LiveId" clId="{9EECDD97-52E3-462A-ADE5-79314D8014DA}" dt="2025-11-13T20:54:59.401" v="17" actId="1076"/>
            <ac:picMkLst>
              <pc:docMk/>
              <pc:sldMasterMk cId="505951056" sldId="2147483768"/>
              <pc:sldLayoutMk cId="4001738105" sldId="2147483775"/>
              <ac:picMk id="3" creationId="{226F8179-7D5B-76EC-808D-D2BB96580072}"/>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F3151-EC24-4FC5-81D2-46D8F70792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C28F37-ABA3-464D-B83E-5134694B87CA}">
      <dgm:prSet phldrT="[Text]"/>
      <dgm:spPr>
        <a:solidFill>
          <a:schemeClr val="accent5">
            <a:lumMod val="75000"/>
          </a:schemeClr>
        </a:solidFill>
      </dgm:spPr>
      <dgm:t>
        <a:bodyPr/>
        <a:lstStyle/>
        <a:p>
          <a:r>
            <a:rPr lang="en-US"/>
            <a:t>Monitors Show Attainment</a:t>
          </a:r>
        </a:p>
      </dgm:t>
    </dgm:pt>
    <dgm:pt modelId="{B840C046-4CE4-4214-8C9A-930B3BE50CF0}" type="parTrans" cxnId="{F0A9C6BA-58E3-4C5E-81EA-5AAB5E4820BF}">
      <dgm:prSet/>
      <dgm:spPr/>
      <dgm:t>
        <a:bodyPr/>
        <a:lstStyle/>
        <a:p>
          <a:endParaRPr lang="en-US"/>
        </a:p>
      </dgm:t>
    </dgm:pt>
    <dgm:pt modelId="{61CBC6B0-A491-462F-818E-F6EB853969AD}" type="sibTrans" cxnId="{F0A9C6BA-58E3-4C5E-81EA-5AAB5E4820BF}">
      <dgm:prSet/>
      <dgm:spPr/>
      <dgm:t>
        <a:bodyPr/>
        <a:lstStyle/>
        <a:p>
          <a:endParaRPr lang="en-US"/>
        </a:p>
      </dgm:t>
    </dgm:pt>
    <dgm:pt modelId="{23C1055C-8F13-4DA1-BA9E-BDCBC321C5E4}">
      <dgm:prSet phldrT="[Text]"/>
      <dgm:spPr>
        <a:solidFill>
          <a:schemeClr val="accent5">
            <a:lumMod val="75000"/>
          </a:schemeClr>
        </a:solidFill>
      </dgm:spPr>
      <dgm:t>
        <a:bodyPr/>
        <a:lstStyle/>
        <a:p>
          <a:r>
            <a:rPr lang="en-US"/>
            <a:t>Agency Submits Redesignation Request and Maintenance Plan – First 10 years</a:t>
          </a:r>
        </a:p>
      </dgm:t>
    </dgm:pt>
    <dgm:pt modelId="{D894C1D1-AAAC-4BA7-9476-F2488447D0EE}" type="parTrans" cxnId="{6C7437F9-3469-4584-A994-0044D2B0F6D4}">
      <dgm:prSet/>
      <dgm:spPr/>
      <dgm:t>
        <a:bodyPr/>
        <a:lstStyle/>
        <a:p>
          <a:endParaRPr lang="en-US"/>
        </a:p>
      </dgm:t>
    </dgm:pt>
    <dgm:pt modelId="{13F1A5DA-1E37-4304-B2C4-E019E9ED1B74}" type="sibTrans" cxnId="{6C7437F9-3469-4584-A994-0044D2B0F6D4}">
      <dgm:prSet/>
      <dgm:spPr/>
      <dgm:t>
        <a:bodyPr/>
        <a:lstStyle/>
        <a:p>
          <a:endParaRPr lang="en-US"/>
        </a:p>
      </dgm:t>
    </dgm:pt>
    <dgm:pt modelId="{C182E470-D736-4D1F-97E4-BD2B30148D01}">
      <dgm:prSet phldrT="[Text]"/>
      <dgm:spPr>
        <a:solidFill>
          <a:schemeClr val="accent5">
            <a:lumMod val="75000"/>
          </a:schemeClr>
        </a:solidFill>
      </dgm:spPr>
      <dgm:t>
        <a:bodyPr/>
        <a:lstStyle/>
        <a:p>
          <a:r>
            <a:rPr lang="en-US"/>
            <a:t>Agency Submits SIP Update – Second 10 Years</a:t>
          </a:r>
        </a:p>
      </dgm:t>
    </dgm:pt>
    <dgm:pt modelId="{7199AF56-EAA7-4B8D-A4BE-15A553EB71F5}" type="parTrans" cxnId="{F6F38BFE-CFF7-448B-9E5C-CD4860DFC74D}">
      <dgm:prSet/>
      <dgm:spPr/>
      <dgm:t>
        <a:bodyPr/>
        <a:lstStyle/>
        <a:p>
          <a:endParaRPr lang="en-US"/>
        </a:p>
      </dgm:t>
    </dgm:pt>
    <dgm:pt modelId="{EA0258B6-0B14-4304-9ED3-F81CF1A54A4F}" type="sibTrans" cxnId="{F6F38BFE-CFF7-448B-9E5C-CD4860DFC74D}">
      <dgm:prSet/>
      <dgm:spPr/>
      <dgm:t>
        <a:bodyPr/>
        <a:lstStyle/>
        <a:p>
          <a:endParaRPr lang="en-US"/>
        </a:p>
      </dgm:t>
    </dgm:pt>
    <dgm:pt modelId="{C92C3ADC-CDFC-4CB2-A546-3A5743395C3A}" type="pres">
      <dgm:prSet presAssocID="{062F3151-EC24-4FC5-81D2-46D8F70792A7}" presName="linear" presStyleCnt="0">
        <dgm:presLayoutVars>
          <dgm:dir/>
          <dgm:animLvl val="lvl"/>
          <dgm:resizeHandles val="exact"/>
        </dgm:presLayoutVars>
      </dgm:prSet>
      <dgm:spPr/>
    </dgm:pt>
    <dgm:pt modelId="{A7E1161D-8B16-4A5E-94A0-2FEDA5FEF673}" type="pres">
      <dgm:prSet presAssocID="{37C28F37-ABA3-464D-B83E-5134694B87CA}" presName="parentLin" presStyleCnt="0"/>
      <dgm:spPr/>
    </dgm:pt>
    <dgm:pt modelId="{3503CE8A-C72D-43AD-980E-2CC499CEC0B8}" type="pres">
      <dgm:prSet presAssocID="{37C28F37-ABA3-464D-B83E-5134694B87CA}" presName="parentLeftMargin" presStyleLbl="node1" presStyleIdx="0" presStyleCnt="3"/>
      <dgm:spPr/>
    </dgm:pt>
    <dgm:pt modelId="{60C21154-8991-4F91-A72B-B041BC43F601}" type="pres">
      <dgm:prSet presAssocID="{37C28F37-ABA3-464D-B83E-5134694B87CA}" presName="parentText" presStyleLbl="node1" presStyleIdx="0" presStyleCnt="3">
        <dgm:presLayoutVars>
          <dgm:chMax val="0"/>
          <dgm:bulletEnabled val="1"/>
        </dgm:presLayoutVars>
      </dgm:prSet>
      <dgm:spPr/>
    </dgm:pt>
    <dgm:pt modelId="{CD001FC5-2176-4FEC-8C4C-8A06E8671C79}" type="pres">
      <dgm:prSet presAssocID="{37C28F37-ABA3-464D-B83E-5134694B87CA}" presName="negativeSpace" presStyleCnt="0"/>
      <dgm:spPr/>
    </dgm:pt>
    <dgm:pt modelId="{EF59151B-C1F0-467A-890C-46769DE64A03}" type="pres">
      <dgm:prSet presAssocID="{37C28F37-ABA3-464D-B83E-5134694B87CA}" presName="childText" presStyleLbl="conFgAcc1" presStyleIdx="0" presStyleCnt="3">
        <dgm:presLayoutVars>
          <dgm:bulletEnabled val="1"/>
        </dgm:presLayoutVars>
      </dgm:prSet>
      <dgm:spPr/>
    </dgm:pt>
    <dgm:pt modelId="{2235CBDB-3997-4ED8-9F08-CD4C4474A3CB}" type="pres">
      <dgm:prSet presAssocID="{61CBC6B0-A491-462F-818E-F6EB853969AD}" presName="spaceBetweenRectangles" presStyleCnt="0"/>
      <dgm:spPr/>
    </dgm:pt>
    <dgm:pt modelId="{6201B616-B215-4450-843C-CEDB978E4BA5}" type="pres">
      <dgm:prSet presAssocID="{23C1055C-8F13-4DA1-BA9E-BDCBC321C5E4}" presName="parentLin" presStyleCnt="0"/>
      <dgm:spPr/>
    </dgm:pt>
    <dgm:pt modelId="{76181C4C-9E65-4F85-BAD1-62C3FCF73541}" type="pres">
      <dgm:prSet presAssocID="{23C1055C-8F13-4DA1-BA9E-BDCBC321C5E4}" presName="parentLeftMargin" presStyleLbl="node1" presStyleIdx="0" presStyleCnt="3"/>
      <dgm:spPr/>
    </dgm:pt>
    <dgm:pt modelId="{107A3E94-41D9-4EFA-A1A0-CCBDDDCB0126}" type="pres">
      <dgm:prSet presAssocID="{23C1055C-8F13-4DA1-BA9E-BDCBC321C5E4}" presName="parentText" presStyleLbl="node1" presStyleIdx="1" presStyleCnt="3">
        <dgm:presLayoutVars>
          <dgm:chMax val="0"/>
          <dgm:bulletEnabled val="1"/>
        </dgm:presLayoutVars>
      </dgm:prSet>
      <dgm:spPr/>
    </dgm:pt>
    <dgm:pt modelId="{14CC6BE8-933A-4DB7-B33A-1AC191FCC54E}" type="pres">
      <dgm:prSet presAssocID="{23C1055C-8F13-4DA1-BA9E-BDCBC321C5E4}" presName="negativeSpace" presStyleCnt="0"/>
      <dgm:spPr/>
    </dgm:pt>
    <dgm:pt modelId="{A5C265FB-B391-4BC9-8E04-3D366C4D8E42}" type="pres">
      <dgm:prSet presAssocID="{23C1055C-8F13-4DA1-BA9E-BDCBC321C5E4}" presName="childText" presStyleLbl="conFgAcc1" presStyleIdx="1" presStyleCnt="3">
        <dgm:presLayoutVars>
          <dgm:bulletEnabled val="1"/>
        </dgm:presLayoutVars>
      </dgm:prSet>
      <dgm:spPr/>
    </dgm:pt>
    <dgm:pt modelId="{8A472C37-BC43-4455-8C88-3A02D891B84B}" type="pres">
      <dgm:prSet presAssocID="{13F1A5DA-1E37-4304-B2C4-E019E9ED1B74}" presName="spaceBetweenRectangles" presStyleCnt="0"/>
      <dgm:spPr/>
    </dgm:pt>
    <dgm:pt modelId="{BE11A0D3-08EC-4C30-81B1-6F76A2848BB2}" type="pres">
      <dgm:prSet presAssocID="{C182E470-D736-4D1F-97E4-BD2B30148D01}" presName="parentLin" presStyleCnt="0"/>
      <dgm:spPr/>
    </dgm:pt>
    <dgm:pt modelId="{6862DD81-ABF2-4EE0-A278-A8168123E647}" type="pres">
      <dgm:prSet presAssocID="{C182E470-D736-4D1F-97E4-BD2B30148D01}" presName="parentLeftMargin" presStyleLbl="node1" presStyleIdx="1" presStyleCnt="3"/>
      <dgm:spPr/>
    </dgm:pt>
    <dgm:pt modelId="{0A0198CB-EDDF-4579-9047-0820C5B380F3}" type="pres">
      <dgm:prSet presAssocID="{C182E470-D736-4D1F-97E4-BD2B30148D01}" presName="parentText" presStyleLbl="node1" presStyleIdx="2" presStyleCnt="3">
        <dgm:presLayoutVars>
          <dgm:chMax val="0"/>
          <dgm:bulletEnabled val="1"/>
        </dgm:presLayoutVars>
      </dgm:prSet>
      <dgm:spPr/>
    </dgm:pt>
    <dgm:pt modelId="{9FF14AD1-E20B-4A25-AF53-2CB85A7A0BB1}" type="pres">
      <dgm:prSet presAssocID="{C182E470-D736-4D1F-97E4-BD2B30148D01}" presName="negativeSpace" presStyleCnt="0"/>
      <dgm:spPr/>
    </dgm:pt>
    <dgm:pt modelId="{C5E5D3C9-5996-4A70-9D2E-167CB85E4441}" type="pres">
      <dgm:prSet presAssocID="{C182E470-D736-4D1F-97E4-BD2B30148D01}" presName="childText" presStyleLbl="conFgAcc1" presStyleIdx="2" presStyleCnt="3">
        <dgm:presLayoutVars>
          <dgm:bulletEnabled val="1"/>
        </dgm:presLayoutVars>
      </dgm:prSet>
      <dgm:spPr/>
    </dgm:pt>
  </dgm:ptLst>
  <dgm:cxnLst>
    <dgm:cxn modelId="{7121385F-EC60-4747-96AC-4FA23C44EE36}" type="presOf" srcId="{062F3151-EC24-4FC5-81D2-46D8F70792A7}" destId="{C92C3ADC-CDFC-4CB2-A546-3A5743395C3A}" srcOrd="0" destOrd="0" presId="urn:microsoft.com/office/officeart/2005/8/layout/list1"/>
    <dgm:cxn modelId="{16E38450-24E9-4704-AEC5-52B7CAD472E0}" type="presOf" srcId="{23C1055C-8F13-4DA1-BA9E-BDCBC321C5E4}" destId="{107A3E94-41D9-4EFA-A1A0-CCBDDDCB0126}" srcOrd="1" destOrd="0" presId="urn:microsoft.com/office/officeart/2005/8/layout/list1"/>
    <dgm:cxn modelId="{F0A9C6BA-58E3-4C5E-81EA-5AAB5E4820BF}" srcId="{062F3151-EC24-4FC5-81D2-46D8F70792A7}" destId="{37C28F37-ABA3-464D-B83E-5134694B87CA}" srcOrd="0" destOrd="0" parTransId="{B840C046-4CE4-4214-8C9A-930B3BE50CF0}" sibTransId="{61CBC6B0-A491-462F-818E-F6EB853969AD}"/>
    <dgm:cxn modelId="{924FD1BF-04C7-47F4-9151-46F2BC1D5A26}" type="presOf" srcId="{37C28F37-ABA3-464D-B83E-5134694B87CA}" destId="{3503CE8A-C72D-43AD-980E-2CC499CEC0B8}" srcOrd="0" destOrd="0" presId="urn:microsoft.com/office/officeart/2005/8/layout/list1"/>
    <dgm:cxn modelId="{0C4CFCC2-C78B-48C1-9551-582EB0A9DC6F}" type="presOf" srcId="{37C28F37-ABA3-464D-B83E-5134694B87CA}" destId="{60C21154-8991-4F91-A72B-B041BC43F601}" srcOrd="1" destOrd="0" presId="urn:microsoft.com/office/officeart/2005/8/layout/list1"/>
    <dgm:cxn modelId="{9F03CBD3-456D-4C78-B851-9A7C5AC6C6BF}" type="presOf" srcId="{C182E470-D736-4D1F-97E4-BD2B30148D01}" destId="{0A0198CB-EDDF-4579-9047-0820C5B380F3}" srcOrd="1" destOrd="0" presId="urn:microsoft.com/office/officeart/2005/8/layout/list1"/>
    <dgm:cxn modelId="{B5C4CCEB-58F0-466C-9A39-468CF9B2C2B7}" type="presOf" srcId="{C182E470-D736-4D1F-97E4-BD2B30148D01}" destId="{6862DD81-ABF2-4EE0-A278-A8168123E647}" srcOrd="0" destOrd="0" presId="urn:microsoft.com/office/officeart/2005/8/layout/list1"/>
    <dgm:cxn modelId="{22F974F6-C5D3-4982-B590-C6A0302EB392}" type="presOf" srcId="{23C1055C-8F13-4DA1-BA9E-BDCBC321C5E4}" destId="{76181C4C-9E65-4F85-BAD1-62C3FCF73541}" srcOrd="0" destOrd="0" presId="urn:microsoft.com/office/officeart/2005/8/layout/list1"/>
    <dgm:cxn modelId="{6C7437F9-3469-4584-A994-0044D2B0F6D4}" srcId="{062F3151-EC24-4FC5-81D2-46D8F70792A7}" destId="{23C1055C-8F13-4DA1-BA9E-BDCBC321C5E4}" srcOrd="1" destOrd="0" parTransId="{D894C1D1-AAAC-4BA7-9476-F2488447D0EE}" sibTransId="{13F1A5DA-1E37-4304-B2C4-E019E9ED1B74}"/>
    <dgm:cxn modelId="{F6F38BFE-CFF7-448B-9E5C-CD4860DFC74D}" srcId="{062F3151-EC24-4FC5-81D2-46D8F70792A7}" destId="{C182E470-D736-4D1F-97E4-BD2B30148D01}" srcOrd="2" destOrd="0" parTransId="{7199AF56-EAA7-4B8D-A4BE-15A553EB71F5}" sibTransId="{EA0258B6-0B14-4304-9ED3-F81CF1A54A4F}"/>
    <dgm:cxn modelId="{2CFC6B0E-9397-4ECC-8FAD-847E67D56B30}" type="presParOf" srcId="{C92C3ADC-CDFC-4CB2-A546-3A5743395C3A}" destId="{A7E1161D-8B16-4A5E-94A0-2FEDA5FEF673}" srcOrd="0" destOrd="0" presId="urn:microsoft.com/office/officeart/2005/8/layout/list1"/>
    <dgm:cxn modelId="{8ECE7F99-634C-483B-A605-2E60D2B89552}" type="presParOf" srcId="{A7E1161D-8B16-4A5E-94A0-2FEDA5FEF673}" destId="{3503CE8A-C72D-43AD-980E-2CC499CEC0B8}" srcOrd="0" destOrd="0" presId="urn:microsoft.com/office/officeart/2005/8/layout/list1"/>
    <dgm:cxn modelId="{E3DC3E87-E144-4368-A75E-CEAE4CCB3FE2}" type="presParOf" srcId="{A7E1161D-8B16-4A5E-94A0-2FEDA5FEF673}" destId="{60C21154-8991-4F91-A72B-B041BC43F601}" srcOrd="1" destOrd="0" presId="urn:microsoft.com/office/officeart/2005/8/layout/list1"/>
    <dgm:cxn modelId="{0E3D67BB-11ED-4FB5-B61E-072BD4AD469D}" type="presParOf" srcId="{C92C3ADC-CDFC-4CB2-A546-3A5743395C3A}" destId="{CD001FC5-2176-4FEC-8C4C-8A06E8671C79}" srcOrd="1" destOrd="0" presId="urn:microsoft.com/office/officeart/2005/8/layout/list1"/>
    <dgm:cxn modelId="{9B17EB3C-A9C0-4D28-8568-60F1B188ABE0}" type="presParOf" srcId="{C92C3ADC-CDFC-4CB2-A546-3A5743395C3A}" destId="{EF59151B-C1F0-467A-890C-46769DE64A03}" srcOrd="2" destOrd="0" presId="urn:microsoft.com/office/officeart/2005/8/layout/list1"/>
    <dgm:cxn modelId="{8FBDE4FB-3E8D-43E3-AD11-119B8E656A1B}" type="presParOf" srcId="{C92C3ADC-CDFC-4CB2-A546-3A5743395C3A}" destId="{2235CBDB-3997-4ED8-9F08-CD4C4474A3CB}" srcOrd="3" destOrd="0" presId="urn:microsoft.com/office/officeart/2005/8/layout/list1"/>
    <dgm:cxn modelId="{4D097700-EDB2-462D-BB96-C1C5C64E529A}" type="presParOf" srcId="{C92C3ADC-CDFC-4CB2-A546-3A5743395C3A}" destId="{6201B616-B215-4450-843C-CEDB978E4BA5}" srcOrd="4" destOrd="0" presId="urn:microsoft.com/office/officeart/2005/8/layout/list1"/>
    <dgm:cxn modelId="{094740E1-D0FC-45D5-B98A-AE43187BB287}" type="presParOf" srcId="{6201B616-B215-4450-843C-CEDB978E4BA5}" destId="{76181C4C-9E65-4F85-BAD1-62C3FCF73541}" srcOrd="0" destOrd="0" presId="urn:microsoft.com/office/officeart/2005/8/layout/list1"/>
    <dgm:cxn modelId="{18FCE6E3-7825-4DE0-8B28-39D89460BA18}" type="presParOf" srcId="{6201B616-B215-4450-843C-CEDB978E4BA5}" destId="{107A3E94-41D9-4EFA-A1A0-CCBDDDCB0126}" srcOrd="1" destOrd="0" presId="urn:microsoft.com/office/officeart/2005/8/layout/list1"/>
    <dgm:cxn modelId="{7899A93D-262B-4B9C-AD33-EF6AA3A18B36}" type="presParOf" srcId="{C92C3ADC-CDFC-4CB2-A546-3A5743395C3A}" destId="{14CC6BE8-933A-4DB7-B33A-1AC191FCC54E}" srcOrd="5" destOrd="0" presId="urn:microsoft.com/office/officeart/2005/8/layout/list1"/>
    <dgm:cxn modelId="{C106C7AA-C01D-40C4-B10E-697BB9B9049C}" type="presParOf" srcId="{C92C3ADC-CDFC-4CB2-A546-3A5743395C3A}" destId="{A5C265FB-B391-4BC9-8E04-3D366C4D8E42}" srcOrd="6" destOrd="0" presId="urn:microsoft.com/office/officeart/2005/8/layout/list1"/>
    <dgm:cxn modelId="{693E095E-18B4-404C-A870-CD9E76B0FA0B}" type="presParOf" srcId="{C92C3ADC-CDFC-4CB2-A546-3A5743395C3A}" destId="{8A472C37-BC43-4455-8C88-3A02D891B84B}" srcOrd="7" destOrd="0" presId="urn:microsoft.com/office/officeart/2005/8/layout/list1"/>
    <dgm:cxn modelId="{62F89AAA-420F-4451-944D-17A5B172F794}" type="presParOf" srcId="{C92C3ADC-CDFC-4CB2-A546-3A5743395C3A}" destId="{BE11A0D3-08EC-4C30-81B1-6F76A2848BB2}" srcOrd="8" destOrd="0" presId="urn:microsoft.com/office/officeart/2005/8/layout/list1"/>
    <dgm:cxn modelId="{534EA12F-2C4A-4652-89DC-5D1DEBAFC94F}" type="presParOf" srcId="{BE11A0D3-08EC-4C30-81B1-6F76A2848BB2}" destId="{6862DD81-ABF2-4EE0-A278-A8168123E647}" srcOrd="0" destOrd="0" presId="urn:microsoft.com/office/officeart/2005/8/layout/list1"/>
    <dgm:cxn modelId="{2491362D-5E23-4D8A-BBCD-575C2A425D08}" type="presParOf" srcId="{BE11A0D3-08EC-4C30-81B1-6F76A2848BB2}" destId="{0A0198CB-EDDF-4579-9047-0820C5B380F3}" srcOrd="1" destOrd="0" presId="urn:microsoft.com/office/officeart/2005/8/layout/list1"/>
    <dgm:cxn modelId="{2B855BB4-DCAB-4F2A-9C82-81795E76CD6D}" type="presParOf" srcId="{C92C3ADC-CDFC-4CB2-A546-3A5743395C3A}" destId="{9FF14AD1-E20B-4A25-AF53-2CB85A7A0BB1}" srcOrd="9" destOrd="0" presId="urn:microsoft.com/office/officeart/2005/8/layout/list1"/>
    <dgm:cxn modelId="{F75877F8-4DD7-4F2E-B87E-B7A300280D8A}" type="presParOf" srcId="{C92C3ADC-CDFC-4CB2-A546-3A5743395C3A}" destId="{C5E5D3C9-5996-4A70-9D2E-167CB85E44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9151B-C1F0-467A-890C-46769DE64A03}">
      <dsp:nvSpPr>
        <dsp:cNvPr id="0" name=""/>
        <dsp:cNvSpPr/>
      </dsp:nvSpPr>
      <dsp:spPr>
        <a:xfrm>
          <a:off x="0" y="636453"/>
          <a:ext cx="12015537"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1154-8991-4F91-A72B-B041BC43F601}">
      <dsp:nvSpPr>
        <dsp:cNvPr id="0" name=""/>
        <dsp:cNvSpPr/>
      </dsp:nvSpPr>
      <dsp:spPr>
        <a:xfrm>
          <a:off x="600776" y="356013"/>
          <a:ext cx="8410875" cy="560880"/>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911" tIns="0" rIns="317911" bIns="0" numCol="1" spcCol="1270" anchor="ctr" anchorCtr="0">
          <a:noAutofit/>
        </a:bodyPr>
        <a:lstStyle/>
        <a:p>
          <a:pPr marL="0" lvl="0" indent="0" algn="l" defTabSz="844550">
            <a:lnSpc>
              <a:spcPct val="90000"/>
            </a:lnSpc>
            <a:spcBef>
              <a:spcPct val="0"/>
            </a:spcBef>
            <a:spcAft>
              <a:spcPct val="35000"/>
            </a:spcAft>
            <a:buNone/>
          </a:pPr>
          <a:r>
            <a:rPr lang="en-US" sz="1900" kern="1200"/>
            <a:t>Monitors Show Attainment</a:t>
          </a:r>
        </a:p>
      </dsp:txBody>
      <dsp:txXfrm>
        <a:off x="628156" y="383393"/>
        <a:ext cx="8356115" cy="506120"/>
      </dsp:txXfrm>
    </dsp:sp>
    <dsp:sp modelId="{A5C265FB-B391-4BC9-8E04-3D366C4D8E42}">
      <dsp:nvSpPr>
        <dsp:cNvPr id="0" name=""/>
        <dsp:cNvSpPr/>
      </dsp:nvSpPr>
      <dsp:spPr>
        <a:xfrm>
          <a:off x="0" y="1498293"/>
          <a:ext cx="12015537"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A3E94-41D9-4EFA-A1A0-CCBDDDCB0126}">
      <dsp:nvSpPr>
        <dsp:cNvPr id="0" name=""/>
        <dsp:cNvSpPr/>
      </dsp:nvSpPr>
      <dsp:spPr>
        <a:xfrm>
          <a:off x="600776" y="1217853"/>
          <a:ext cx="8410875" cy="560880"/>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911" tIns="0" rIns="317911" bIns="0" numCol="1" spcCol="1270" anchor="ctr" anchorCtr="0">
          <a:noAutofit/>
        </a:bodyPr>
        <a:lstStyle/>
        <a:p>
          <a:pPr marL="0" lvl="0" indent="0" algn="l" defTabSz="844550">
            <a:lnSpc>
              <a:spcPct val="90000"/>
            </a:lnSpc>
            <a:spcBef>
              <a:spcPct val="0"/>
            </a:spcBef>
            <a:spcAft>
              <a:spcPct val="35000"/>
            </a:spcAft>
            <a:buNone/>
          </a:pPr>
          <a:r>
            <a:rPr lang="en-US" sz="1900" kern="1200"/>
            <a:t>Agency Submits Redesignation Request and Maintenance Plan – First 10 years</a:t>
          </a:r>
        </a:p>
      </dsp:txBody>
      <dsp:txXfrm>
        <a:off x="628156" y="1245233"/>
        <a:ext cx="8356115" cy="506120"/>
      </dsp:txXfrm>
    </dsp:sp>
    <dsp:sp modelId="{C5E5D3C9-5996-4A70-9D2E-167CB85E4441}">
      <dsp:nvSpPr>
        <dsp:cNvPr id="0" name=""/>
        <dsp:cNvSpPr/>
      </dsp:nvSpPr>
      <dsp:spPr>
        <a:xfrm>
          <a:off x="0" y="2360134"/>
          <a:ext cx="12015537"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0198CB-EDDF-4579-9047-0820C5B380F3}">
      <dsp:nvSpPr>
        <dsp:cNvPr id="0" name=""/>
        <dsp:cNvSpPr/>
      </dsp:nvSpPr>
      <dsp:spPr>
        <a:xfrm>
          <a:off x="600776" y="2079694"/>
          <a:ext cx="8410875" cy="560880"/>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911" tIns="0" rIns="317911" bIns="0" numCol="1" spcCol="1270" anchor="ctr" anchorCtr="0">
          <a:noAutofit/>
        </a:bodyPr>
        <a:lstStyle/>
        <a:p>
          <a:pPr marL="0" lvl="0" indent="0" algn="l" defTabSz="844550">
            <a:lnSpc>
              <a:spcPct val="90000"/>
            </a:lnSpc>
            <a:spcBef>
              <a:spcPct val="0"/>
            </a:spcBef>
            <a:spcAft>
              <a:spcPct val="35000"/>
            </a:spcAft>
            <a:buNone/>
          </a:pPr>
          <a:r>
            <a:rPr lang="en-US" sz="1900" kern="1200"/>
            <a:t>Agency Submits SIP Update – Second 10 Years</a:t>
          </a:r>
        </a:p>
      </dsp:txBody>
      <dsp:txXfrm>
        <a:off x="628156" y="2107074"/>
        <a:ext cx="835611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BEEA5-F8D0-2BBD-1CB1-D95D540C6F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DAE734-38AA-BEB0-3CE9-B251CB1AE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B4794-83FF-4A82-9699-7C56F0074A21}" type="datetimeFigureOut">
              <a:rPr lang="en-US" smtClean="0"/>
              <a:t>11/20/2025</a:t>
            </a:fld>
            <a:endParaRPr lang="en-US"/>
          </a:p>
        </p:txBody>
      </p:sp>
      <p:sp>
        <p:nvSpPr>
          <p:cNvPr id="4" name="Footer Placeholder 3">
            <a:extLst>
              <a:ext uri="{FF2B5EF4-FFF2-40B4-BE49-F238E27FC236}">
                <a16:creationId xmlns:a16="http://schemas.microsoft.com/office/drawing/2014/main" id="{9E36DC2A-C450-65C7-D7FB-0A10B1F00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552853-EB99-A5E0-C23B-AA4FB8E5B4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AD75B7-987E-46E6-97B3-14623AB39850}" type="slidenum">
              <a:rPr lang="en-US" smtClean="0"/>
              <a:t>‹#›</a:t>
            </a:fld>
            <a:endParaRPr lang="en-US"/>
          </a:p>
        </p:txBody>
      </p:sp>
    </p:spTree>
    <p:extLst>
      <p:ext uri="{BB962C8B-B14F-4D97-AF65-F5344CB8AC3E}">
        <p14:creationId xmlns:p14="http://schemas.microsoft.com/office/powerpoint/2010/main" val="445465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7D49-C5C1-44A0-ABC4-5C202917961B}"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A1F44-AB81-4DD6-9E57-91C6C1E26337}" type="slidenum">
              <a:rPr lang="en-US" smtClean="0"/>
              <a:t>‹#›</a:t>
            </a:fld>
            <a:endParaRPr lang="en-US"/>
          </a:p>
        </p:txBody>
      </p:sp>
    </p:spTree>
    <p:extLst>
      <p:ext uri="{BB962C8B-B14F-4D97-AF65-F5344CB8AC3E}">
        <p14:creationId xmlns:p14="http://schemas.microsoft.com/office/powerpoint/2010/main" val="87772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4</a:t>
            </a:fld>
            <a:endParaRPr lang="en-US"/>
          </a:p>
        </p:txBody>
      </p:sp>
    </p:spTree>
    <p:extLst>
      <p:ext uri="{BB962C8B-B14F-4D97-AF65-F5344CB8AC3E}">
        <p14:creationId xmlns:p14="http://schemas.microsoft.com/office/powerpoint/2010/main" val="8839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Western States - WRAP</a:t>
            </a:r>
          </a:p>
          <a:p>
            <a:r>
              <a:rPr lang="en-US" dirty="0">
                <a:ea typeface="Calibri"/>
                <a:cs typeface="Calibri"/>
              </a:rPr>
              <a:t>SE States - VISTAS</a:t>
            </a:r>
            <a:endParaRPr lang="en-US" dirty="0"/>
          </a:p>
        </p:txBody>
      </p:sp>
      <p:sp>
        <p:nvSpPr>
          <p:cNvPr id="4" name="Slide Number Placeholder 3"/>
          <p:cNvSpPr>
            <a:spLocks noGrp="1"/>
          </p:cNvSpPr>
          <p:nvPr>
            <p:ph type="sldNum" sz="quarter" idx="5"/>
          </p:nvPr>
        </p:nvSpPr>
        <p:spPr/>
        <p:txBody>
          <a:bodyPr/>
          <a:lstStyle/>
          <a:p>
            <a:fld id="{EB4A1F44-AB81-4DD6-9E57-91C6C1E26337}" type="slidenum">
              <a:rPr lang="en-US" smtClean="0"/>
              <a:t>51</a:t>
            </a:fld>
            <a:endParaRPr lang="en-US"/>
          </a:p>
        </p:txBody>
      </p:sp>
    </p:spTree>
    <p:extLst>
      <p:ext uri="{BB962C8B-B14F-4D97-AF65-F5344CB8AC3E}">
        <p14:creationId xmlns:p14="http://schemas.microsoft.com/office/powerpoint/2010/main" val="273979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174</a:t>
            </a:fld>
            <a:endParaRPr lang="en-US"/>
          </a:p>
        </p:txBody>
      </p:sp>
    </p:spTree>
    <p:extLst>
      <p:ext uri="{BB962C8B-B14F-4D97-AF65-F5344CB8AC3E}">
        <p14:creationId xmlns:p14="http://schemas.microsoft.com/office/powerpoint/2010/main" val="107317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175</a:t>
            </a:fld>
            <a:endParaRPr lang="en-US"/>
          </a:p>
        </p:txBody>
      </p:sp>
    </p:spTree>
    <p:extLst>
      <p:ext uri="{BB962C8B-B14F-4D97-AF65-F5344CB8AC3E}">
        <p14:creationId xmlns:p14="http://schemas.microsoft.com/office/powerpoint/2010/main" val="101596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193</a:t>
            </a:fld>
            <a:endParaRPr lang="en-US"/>
          </a:p>
        </p:txBody>
      </p:sp>
    </p:spTree>
    <p:extLst>
      <p:ext uri="{BB962C8B-B14F-4D97-AF65-F5344CB8AC3E}">
        <p14:creationId xmlns:p14="http://schemas.microsoft.com/office/powerpoint/2010/main" val="148265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194</a:t>
            </a:fld>
            <a:endParaRPr lang="en-US"/>
          </a:p>
        </p:txBody>
      </p:sp>
    </p:spTree>
    <p:extLst>
      <p:ext uri="{BB962C8B-B14F-4D97-AF65-F5344CB8AC3E}">
        <p14:creationId xmlns:p14="http://schemas.microsoft.com/office/powerpoint/2010/main" val="150240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A1F44-AB81-4DD6-9E57-91C6C1E26337}" type="slidenum">
              <a:rPr lang="en-US" smtClean="0"/>
              <a:t>195</a:t>
            </a:fld>
            <a:endParaRPr lang="en-US"/>
          </a:p>
        </p:txBody>
      </p:sp>
    </p:spTree>
    <p:extLst>
      <p:ext uri="{BB962C8B-B14F-4D97-AF65-F5344CB8AC3E}">
        <p14:creationId xmlns:p14="http://schemas.microsoft.com/office/powerpoint/2010/main" val="325079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1867">
              <a:defRPr/>
            </a:pPr>
            <a:endParaRPr lang="en-US" sz="150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defTabSz="959248">
              <a:defRPr/>
            </a:pPr>
            <a:fld id="{A08D2C43-E905-4A82-B0CD-57E4FA436A95}" type="slidenum">
              <a:rPr lang="en-US">
                <a:solidFill>
                  <a:srgbClr val="000000"/>
                </a:solidFill>
                <a:latin typeface="Calibri" panose="020F0502020204030204"/>
              </a:rPr>
              <a:pPr defTabSz="959248">
                <a:defRPr/>
              </a:pPr>
              <a:t>210</a:t>
            </a:fld>
            <a:endParaRPr lang="en-US">
              <a:solidFill>
                <a:srgbClr val="000000"/>
              </a:solidFill>
              <a:latin typeface="Calibri" panose="020F0502020204030204"/>
            </a:endParaRPr>
          </a:p>
        </p:txBody>
      </p:sp>
    </p:spTree>
    <p:extLst>
      <p:ext uri="{BB962C8B-B14F-4D97-AF65-F5344CB8AC3E}">
        <p14:creationId xmlns:p14="http://schemas.microsoft.com/office/powerpoint/2010/main" val="36897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210">
              <a:defRPr/>
            </a:pPr>
            <a:endParaRPr lang="en-US" altLang="en-US" sz="1400">
              <a:latin typeface="Arial Narrow" panose="020B060602020203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583930" indent="-602437">
              <a:defRPr>
                <a:solidFill>
                  <a:schemeClr val="tx1"/>
                </a:solidFill>
                <a:latin typeface="Arial" panose="020B0604020202020204" pitchFamily="34" charset="0"/>
              </a:defRPr>
            </a:lvl2pPr>
            <a:lvl3pPr marL="2443582" indent="-480595">
              <a:defRPr>
                <a:solidFill>
                  <a:schemeClr val="tx1"/>
                </a:solidFill>
                <a:latin typeface="Arial" panose="020B0604020202020204" pitchFamily="34" charset="0"/>
              </a:defRPr>
            </a:lvl3pPr>
            <a:lvl4pPr marL="3425080" indent="-480595">
              <a:defRPr>
                <a:solidFill>
                  <a:schemeClr val="tx1"/>
                </a:solidFill>
                <a:latin typeface="Arial" panose="020B0604020202020204" pitchFamily="34" charset="0"/>
              </a:defRPr>
            </a:lvl4pPr>
            <a:lvl5pPr marL="4406576" indent="-480595">
              <a:defRPr>
                <a:solidFill>
                  <a:schemeClr val="tx1"/>
                </a:solidFill>
                <a:latin typeface="Arial" panose="020B0604020202020204" pitchFamily="34" charset="0"/>
              </a:defRPr>
            </a:lvl5pPr>
            <a:lvl6pPr marL="5381303" indent="-480595" eaLnBrk="0" fontAlgn="base" hangingPunct="0">
              <a:spcBef>
                <a:spcPct val="0"/>
              </a:spcBef>
              <a:spcAft>
                <a:spcPct val="0"/>
              </a:spcAft>
              <a:defRPr>
                <a:solidFill>
                  <a:schemeClr val="tx1"/>
                </a:solidFill>
                <a:latin typeface="Arial" panose="020B0604020202020204" pitchFamily="34" charset="0"/>
              </a:defRPr>
            </a:lvl6pPr>
            <a:lvl7pPr marL="6356032" indent="-480595" eaLnBrk="0" fontAlgn="base" hangingPunct="0">
              <a:spcBef>
                <a:spcPct val="0"/>
              </a:spcBef>
              <a:spcAft>
                <a:spcPct val="0"/>
              </a:spcAft>
              <a:defRPr>
                <a:solidFill>
                  <a:schemeClr val="tx1"/>
                </a:solidFill>
                <a:latin typeface="Arial" panose="020B0604020202020204" pitchFamily="34" charset="0"/>
              </a:defRPr>
            </a:lvl7pPr>
            <a:lvl8pPr marL="7330752" indent="-480595" eaLnBrk="0" fontAlgn="base" hangingPunct="0">
              <a:spcBef>
                <a:spcPct val="0"/>
              </a:spcBef>
              <a:spcAft>
                <a:spcPct val="0"/>
              </a:spcAft>
              <a:defRPr>
                <a:solidFill>
                  <a:schemeClr val="tx1"/>
                </a:solidFill>
                <a:latin typeface="Arial" panose="020B0604020202020204" pitchFamily="34" charset="0"/>
              </a:defRPr>
            </a:lvl8pPr>
            <a:lvl9pPr marL="8305485" indent="-480595" eaLnBrk="0" fontAlgn="base" hangingPunct="0">
              <a:spcBef>
                <a:spcPct val="0"/>
              </a:spcBef>
              <a:spcAft>
                <a:spcPct val="0"/>
              </a:spcAft>
              <a:defRPr>
                <a:solidFill>
                  <a:schemeClr val="tx1"/>
                </a:solidFill>
                <a:latin typeface="Arial" panose="020B0604020202020204" pitchFamily="34" charset="0"/>
              </a:defRPr>
            </a:lvl9pPr>
          </a:lstStyle>
          <a:p>
            <a:pPr defTabSz="1906264">
              <a:defRPr/>
            </a:pPr>
            <a:fld id="{322E82F7-203D-483F-A03F-79077720A1F9}" type="slidenum">
              <a:rPr lang="en-US" altLang="en-US">
                <a:solidFill>
                  <a:srgbClr val="000000"/>
                </a:solidFill>
                <a:cs typeface="Arial" panose="020B0604020202020204" pitchFamily="34" charset="0"/>
              </a:rPr>
              <a:pPr defTabSz="1906264">
                <a:defRPr/>
              </a:pPr>
              <a:t>211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8852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5">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68707CA-C515-4D4D-AD54-6461299E8333}" type="datetime1">
              <a:rPr lang="en-US" smtClean="0"/>
              <a:t>11/20/2025</a:t>
            </a:fld>
            <a:endParaRPr lang="en-US"/>
          </a:p>
        </p:txBody>
      </p:sp>
      <p:sp>
        <p:nvSpPr>
          <p:cNvPr id="6" name="Slide Number Placeholder 5"/>
          <p:cNvSpPr>
            <a:spLocks noGrp="1"/>
          </p:cNvSpPr>
          <p:nvPr>
            <p:ph type="sldNum" sz="quarter" idx="12"/>
          </p:nvPr>
        </p:nvSpPr>
        <p:spPr/>
        <p:txBody>
          <a:bodyPr/>
          <a:lstStyle/>
          <a:p>
            <a:fld id="{1F1CB0F1-E3A5-4057-A475-0B8AC78582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0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4E8D73-D43E-4DC3-BA2B-A34483320396}"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115921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BB8EA-4798-4F80-97A9-F94AF871B070}"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417942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100000"/>
              </a:lnSpc>
              <a:spcBef>
                <a:spcPts val="0"/>
              </a:spcBef>
              <a:spcAft>
                <a:spcPts val="0"/>
              </a:spcAft>
              <a:buClrTx/>
              <a:buFont typeface="Arial" panose="020B0604020202020204" pitchFamily="34" charset="0"/>
              <a:buChar char="•"/>
              <a:defRPr/>
            </a:lvl1pPr>
            <a:lvl2pPr marL="486918" indent="-285750">
              <a:lnSpc>
                <a:spcPct val="100000"/>
              </a:lnSpc>
              <a:spcBef>
                <a:spcPts val="0"/>
              </a:spcBef>
              <a:spcAft>
                <a:spcPts val="0"/>
              </a:spcAft>
              <a:buClrTx/>
              <a:buFont typeface="Calibri" panose="020F0502020204030204" pitchFamily="34" charset="0"/>
              <a:buChar char="−"/>
              <a:defRPr/>
            </a:lvl2pPr>
            <a:lvl3pPr marL="566928" indent="-182880">
              <a:lnSpc>
                <a:spcPct val="100000"/>
              </a:lnSpc>
              <a:spcBef>
                <a:spcPts val="0"/>
              </a:spcBef>
              <a:spcAft>
                <a:spcPts val="0"/>
              </a:spcAft>
              <a:buClrTx/>
              <a:buFont typeface="Arial" panose="020B0604020202020204" pitchFamily="34" charset="0"/>
              <a:buChar char="•"/>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04AEEA-6F59-497F-936A-7CF7DE2F60ED}" type="datetime1">
              <a:rPr lang="en-US" smtClean="0"/>
              <a:t>11/20/2025</a:t>
            </a:fld>
            <a:endParaRPr lang="en-US"/>
          </a:p>
        </p:txBody>
      </p:sp>
      <p:sp>
        <p:nvSpPr>
          <p:cNvPr id="6" name="Slide Number Placeholder 5"/>
          <p:cNvSpPr>
            <a:spLocks noGrp="1"/>
          </p:cNvSpPr>
          <p:nvPr>
            <p:ph type="sldNum" sz="quarter" idx="12"/>
          </p:nvPr>
        </p:nvSpPr>
        <p:spPr/>
        <p:txBody>
          <a:bodyPr/>
          <a:lstStyle/>
          <a:p>
            <a:fld id="{1F1CB0F1-E3A5-4057-A475-0B8AC78582B4}" type="slidenum">
              <a:rPr lang="en-US" smtClean="0"/>
              <a:t>‹#›</a:t>
            </a:fld>
            <a:endParaRPr lang="en-US" dirty="0"/>
          </a:p>
        </p:txBody>
      </p:sp>
    </p:spTree>
    <p:extLst>
      <p:ext uri="{BB962C8B-B14F-4D97-AF65-F5344CB8AC3E}">
        <p14:creationId xmlns:p14="http://schemas.microsoft.com/office/powerpoint/2010/main" val="158040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416FA-C08D-4C5C-9C99-18D183A45A4A}" type="datetime1">
              <a:rPr lang="en-US" smtClean="0"/>
              <a:t>11/20/2025</a:t>
            </a:fld>
            <a:endParaRPr lang="en-US"/>
          </a:p>
        </p:txBody>
      </p:sp>
      <p:sp>
        <p:nvSpPr>
          <p:cNvPr id="6" name="Slide Number Placeholder 5"/>
          <p:cNvSpPr>
            <a:spLocks noGrp="1"/>
          </p:cNvSpPr>
          <p:nvPr>
            <p:ph type="sldNum" sz="quarter" idx="12"/>
          </p:nvPr>
        </p:nvSpPr>
        <p:spPr/>
        <p:txBody>
          <a:bodyPr/>
          <a:lstStyle/>
          <a:p>
            <a:fld id="{1F1CB0F1-E3A5-4057-A475-0B8AC78582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36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2B6F85-9C1A-1798-9A76-2781134DFE4E}"/>
              </a:ext>
            </a:extLst>
          </p:cNvPr>
          <p:cNvSpPr/>
          <p:nvPr userDrawn="1"/>
        </p:nvSpPr>
        <p:spPr>
          <a:xfrm>
            <a:off x="3175" y="6400800"/>
            <a:ext cx="12188825"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p:cNvSpPr>
            <a:spLocks noGrp="1"/>
          </p:cNvSpPr>
          <p:nvPr>
            <p:ph sz="half" idx="2"/>
          </p:nvPr>
        </p:nvSpPr>
        <p:spPr>
          <a:xfrm>
            <a:off x="6217920" y="1845735"/>
            <a:ext cx="4937760" cy="4023360"/>
          </a:xfrm>
        </p:spPr>
        <p:txBody>
          <a:bodyPr/>
          <a:lstStyle>
            <a:lvl1pPr marL="342900" indent="-342900">
              <a:buClrTx/>
              <a:buFont typeface="Arial" panose="020B0604020202020204" pitchFamily="34" charset="0"/>
              <a:buChar char="•"/>
              <a:defRPr/>
            </a:lvl1pPr>
            <a:lvl2pPr marL="384048" indent="-182880">
              <a:buClrTx/>
              <a:buFont typeface="Calibri" panose="020F0502020204030204" pitchFamily="34" charset="0"/>
              <a:buChar char="−"/>
              <a:defRPr/>
            </a:lvl2pPr>
            <a:lvl3pPr marL="566928" indent="-182880">
              <a:buClrTx/>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1097280" y="286603"/>
            <a:ext cx="10058400" cy="1450757"/>
          </a:xfrm>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342900" indent="-342900">
              <a:buClrTx/>
              <a:buFont typeface="Arial" panose="020B0604020202020204" pitchFamily="34" charset="0"/>
              <a:buChar char="•"/>
              <a:defRPr/>
            </a:lvl1pPr>
            <a:lvl2pPr marL="486918" indent="-285750">
              <a:buClrTx/>
              <a:buFont typeface="Calibri" panose="020F0502020204030204" pitchFamily="34" charset="0"/>
              <a:buChar char="−"/>
              <a:defRPr/>
            </a:lvl2pPr>
            <a:lvl3pPr marL="566928" indent="-182880">
              <a:buClrTx/>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91FA6-5569-45C8-901F-800B6CF6BD6D}"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13893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mn-lt"/>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342900" indent="-342900">
              <a:buClrTx/>
              <a:buFont typeface="Arial" panose="020B0604020202020204" pitchFamily="34" charset="0"/>
              <a:buChar char="•"/>
              <a:defRPr/>
            </a:lvl1pPr>
            <a:lvl2pPr marL="384048" indent="-182880">
              <a:buClrTx/>
              <a:buFont typeface="Calibri" panose="020F0502020204030204" pitchFamily="34" charset="0"/>
              <a:buChar char="−"/>
              <a:defRPr/>
            </a:lvl2pPr>
            <a:lvl3pPr marL="566928" indent="-182880">
              <a:buClrTx/>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63B295-78DC-434A-847D-9BDE01845C4F}" type="datetime1">
              <a:rPr lang="en-US" smtClean="0"/>
              <a:t>11/20/2025</a:t>
            </a:fld>
            <a:endParaRPr lang="en-US"/>
          </a:p>
        </p:txBody>
      </p:sp>
      <p:sp>
        <p:nvSpPr>
          <p:cNvPr id="9" name="Slide Number Placeholder 8"/>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45731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A0B017FC-4A7F-4A6A-8860-61A9AB1DEC31}" type="datetime1">
              <a:rPr lang="en-US" smtClean="0"/>
              <a:t>11/20/2025</a:t>
            </a:fld>
            <a:endParaRPr lang="en-US"/>
          </a:p>
        </p:txBody>
      </p:sp>
      <p:sp>
        <p:nvSpPr>
          <p:cNvPr id="5" name="Slide Number Placeholder 4"/>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79762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B3B7047D-2A43-4DCE-A7A3-4E5FAEB4B1A0}" type="datetime1">
              <a:rPr lang="en-US" smtClean="0"/>
              <a:t>11/20/2025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1CB0F1-E3A5-4057-A475-0B8AC78582B4}" type="slidenum">
              <a:rPr lang="en-US" smtClean="0"/>
              <a:t>‹#›</a:t>
            </a:fld>
            <a:endParaRPr lang="en-US"/>
          </a:p>
        </p:txBody>
      </p:sp>
      <p:pic>
        <p:nvPicPr>
          <p:cNvPr id="3" name="Picture 2">
            <a:extLst>
              <a:ext uri="{FF2B5EF4-FFF2-40B4-BE49-F238E27FC236}">
                <a16:creationId xmlns:a16="http://schemas.microsoft.com/office/drawing/2014/main" id="{226F8179-7D5B-76EC-808D-D2BB96580072}"/>
              </a:ext>
            </a:extLst>
          </p:cNvPr>
          <p:cNvPicPr>
            <a:picLocks noChangeAspect="1"/>
          </p:cNvPicPr>
          <p:nvPr userDrawn="1"/>
        </p:nvPicPr>
        <p:blipFill>
          <a:blip r:embed="rId2"/>
          <a:stretch>
            <a:fillRect/>
          </a:stretch>
        </p:blipFill>
        <p:spPr>
          <a:xfrm>
            <a:off x="10472436" y="5617586"/>
            <a:ext cx="1066892" cy="1085182"/>
          </a:xfrm>
          <a:prstGeom prst="rect">
            <a:avLst/>
          </a:prstGeom>
        </p:spPr>
      </p:pic>
    </p:spTree>
    <p:extLst>
      <p:ext uri="{BB962C8B-B14F-4D97-AF65-F5344CB8AC3E}">
        <p14:creationId xmlns:p14="http://schemas.microsoft.com/office/powerpoint/2010/main" val="400173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951C53-9D5D-4BB7-A822-98502F171B94}" type="datetime1">
              <a:rPr lang="en-US" smtClean="0"/>
              <a:t>11/20/2025</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1CB0F1-E3A5-4057-A475-0B8AC78582B4}" type="slidenum">
              <a:rPr lang="en-US" smtClean="0"/>
              <a:t>‹#›</a:t>
            </a:fld>
            <a:endParaRPr lang="en-US"/>
          </a:p>
        </p:txBody>
      </p:sp>
    </p:spTree>
    <p:extLst>
      <p:ext uri="{BB962C8B-B14F-4D97-AF65-F5344CB8AC3E}">
        <p14:creationId xmlns:p14="http://schemas.microsoft.com/office/powerpoint/2010/main" val="103304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6C56B-E5BC-4D49-BD25-8D3D4EA49DA5}"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CB0F1-E3A5-4057-A475-0B8AC78582B4}" type="slidenum">
              <a:rPr lang="en-US" smtClean="0"/>
              <a:t>‹#›</a:t>
            </a:fld>
            <a:endParaRPr lang="en-US"/>
          </a:p>
        </p:txBody>
      </p:sp>
    </p:spTree>
    <p:extLst>
      <p:ext uri="{BB962C8B-B14F-4D97-AF65-F5344CB8AC3E}">
        <p14:creationId xmlns:p14="http://schemas.microsoft.com/office/powerpoint/2010/main" val="7830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017A82-55D8-4852-8BD0-86DAD0E94BB7}" type="datetime1">
              <a:rPr lang="en-US" smtClean="0"/>
              <a:t>11/20/2025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759169" y="6422310"/>
            <a:ext cx="1312025" cy="365125"/>
          </a:xfrm>
          <a:prstGeom prst="rect">
            <a:avLst/>
          </a:prstGeom>
        </p:spPr>
        <p:txBody>
          <a:bodyPr vert="horz" lIns="91440" tIns="45720" rIns="91440" bIns="45720" rtlCol="0" anchor="ctr"/>
          <a:lstStyle>
            <a:lvl1pPr algn="r">
              <a:defRPr sz="1050">
                <a:solidFill>
                  <a:srgbClr val="FFFFFF"/>
                </a:solidFill>
              </a:defRPr>
            </a:lvl1pPr>
          </a:lstStyle>
          <a:p>
            <a:fld id="{1F1CB0F1-E3A5-4057-A475-0B8AC78582B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2B400B7-993B-0612-FF18-A59AA78AFB31}"/>
              </a:ext>
            </a:extLst>
          </p:cNvPr>
          <p:cNvSpPr/>
          <p:nvPr userDrawn="1"/>
        </p:nvSpPr>
        <p:spPr>
          <a:xfrm>
            <a:off x="3175" y="-12562"/>
            <a:ext cx="12188825"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8414B0CC-31A0-E42A-5612-CB8102A3E7C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605481" y="5556793"/>
            <a:ext cx="1066712" cy="1089825"/>
          </a:xfrm>
          <a:prstGeom prst="rect">
            <a:avLst/>
          </a:prstGeom>
        </p:spPr>
      </p:pic>
    </p:spTree>
    <p:extLst>
      <p:ext uri="{BB962C8B-B14F-4D97-AF65-F5344CB8AC3E}">
        <p14:creationId xmlns:p14="http://schemas.microsoft.com/office/powerpoint/2010/main" val="5059510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estar.org/" TargetMode="External"/><Relationship Id="rId2" Type="http://schemas.openxmlformats.org/officeDocument/2006/relationships/hyperlink" Target="https://www.metro4-sesarm.org/content/vistas-regional-haze-program" TargetMode="External"/><Relationship Id="rId1" Type="http://schemas.openxmlformats.org/officeDocument/2006/relationships/slideLayout" Target="../slideLayouts/slideLayout2.xml"/><Relationship Id="rId6" Type="http://schemas.openxmlformats.org/officeDocument/2006/relationships/hyperlink" Target="https://otcair.org/manevu" TargetMode="External"/><Relationship Id="rId5" Type="http://schemas.openxmlformats.org/officeDocument/2006/relationships/hyperlink" Target="https://marama.org/" TargetMode="External"/><Relationship Id="rId4" Type="http://schemas.openxmlformats.org/officeDocument/2006/relationships/hyperlink" Target="https://www.censara.org/" TargetMode="External"/></Relationships>
</file>

<file path=ppt/slides/_rels/slide102.xml.rels><?xml version="1.0" encoding="UTF-8" standalone="yes"?>
<Relationships xmlns="http://schemas.openxmlformats.org/package/2006/relationships"><Relationship Id="rId2" Type="http://schemas.openxmlformats.org/officeDocument/2006/relationships/hyperlink" Target="https://www.epa.gov/air-emissions-inventories/air-emissions-inventory-guidance-documents"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epa.gov/air-emissions-factors-and-quantification/ap-42-compilation-air-emissions-factor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cfpub.epa.gov/webfire/"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www.epa.gov/air-emissions-inventories"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www.cmascenter.org/smoke/" TargetMode="External"/><Relationship Id="rId3" Type="http://schemas.openxmlformats.org/officeDocument/2006/relationships/hyperlink" Target="https://www.epa.gov/air-emissions-inventories" TargetMode="External"/><Relationship Id="rId7" Type="http://schemas.openxmlformats.org/officeDocument/2006/relationships/hyperlink" Target="https://www.epa.gov/moves" TargetMode="External"/><Relationship Id="rId2" Type="http://schemas.openxmlformats.org/officeDocument/2006/relationships/hyperlink" Target="https://www.epa.gov/chief" TargetMode="External"/><Relationship Id="rId1" Type="http://schemas.openxmlformats.org/officeDocument/2006/relationships/slideLayout" Target="../slideLayouts/slideLayout2.xml"/><Relationship Id="rId6" Type="http://schemas.openxmlformats.org/officeDocument/2006/relationships/hyperlink" Target="https://www.epa.gov/airmarkets/power-sector-emissions-data" TargetMode="External"/><Relationship Id="rId5" Type="http://schemas.openxmlformats.org/officeDocument/2006/relationships/hyperlink" Target="https://www.epa.gov/emc/emc-continuous-emission-monitoring-systems" TargetMode="External"/><Relationship Id="rId4" Type="http://schemas.openxmlformats.org/officeDocument/2006/relationships/hyperlink" Target="https://epa.gov/em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epa.gov/otaq/models/moves/"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www.epa.gov/moves/nonroad-technical-reports"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www.epa.gov/air-emissions-modeling/biogenic-emission-sources"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lar.wsu.edu/megan"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epa.gov/power-sector-modeling/post-ira-2022-reference-case" TargetMode="External"/><Relationship Id="rId2" Type="http://schemas.openxmlformats.org/officeDocument/2006/relationships/hyperlink" Target="https://www.epa.gov/power-sector-modeling"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smoke-model.org/"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airknowledge.gov/MODL-SI.html" TargetMode="Externa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https://www.epa.gov/scram"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a.gov/aq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hyperlink" Target="https://www.epa.gov/scram/clean-air-act-permit-modeling-guidance" TargetMode="External"/><Relationship Id="rId2" Type="http://schemas.openxmlformats.org/officeDocument/2006/relationships/hyperlink" Target="https://www.epa.gov/scram/guidance-ozone-and-fine-particulate-matter-permit-modeling"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www.epa.gov/scram/air-modeling-meteorological-grid-models"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www.cmascenter.org" TargetMode="External"/><Relationship Id="rId2" Type="http://schemas.openxmlformats.org/officeDocument/2006/relationships/hyperlink" Target="https://www.epa.gov/cmaq/wrf-cmaq-model"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epa.gov/scram/state-implementation-plan-sip-attainment-demonstration-guidance"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epa.gov/scram/photochemical-modeling-tool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epa.gov/pm-pollution/pm25-precursor-demonstration-guid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airknowledge.gov/PLAN-SI.html" TargetMode="External"/><Relationship Id="rId2" Type="http://schemas.openxmlformats.org/officeDocument/2006/relationships/hyperlink" Target="https://airknowledge.gov/PERM-SI.html" TargetMode="Externa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www.epa.gov/ground-level-ozone-pollution"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cleanairact.org/" TargetMode="External"/><Relationship Id="rId7" Type="http://schemas.openxmlformats.org/officeDocument/2006/relationships/hyperlink" Target="https://marama.org/" TargetMode="External"/><Relationship Id="rId2" Type="http://schemas.openxmlformats.org/officeDocument/2006/relationships/hyperlink" Target="https://www.epa.gov/catc/about-clean-air-technology-center" TargetMode="External"/><Relationship Id="rId1" Type="http://schemas.openxmlformats.org/officeDocument/2006/relationships/slideLayout" Target="../slideLayouts/slideLayout2.xml"/><Relationship Id="rId6" Type="http://schemas.openxmlformats.org/officeDocument/2006/relationships/hyperlink" Target="http://www.westar.org/" TargetMode="External"/><Relationship Id="rId5" Type="http://schemas.openxmlformats.org/officeDocument/2006/relationships/hyperlink" Target="https://censara.org/" TargetMode="External"/><Relationship Id="rId4" Type="http://schemas.openxmlformats.org/officeDocument/2006/relationships/hyperlink" Target="http://4cleanair.org/"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www.epa.gov/air-quality-implementation-plans/final-contingency-measures-guidance"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s://airknowledge.gov/PERM-SI.html"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s://www.epa.gov/catc" TargetMode="External"/><Relationship Id="rId4" Type="http://schemas.openxmlformats.org/officeDocument/2006/relationships/hyperlink" Target="https://www.epa.gov/nsr/learn-about-new-source-re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www.epa.gov/nsr/clean-air-act-permitting-greenhouse-gases"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s://www.epa.gov/nsr/guidance-development-modeled-emission-rates-precursors-merps-tier-1-demonstration-tool-ozone"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https://www.epa.gov/nsr/plantwide-applicability-limit-pal-emissions-level"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pa.gov/air-quality-analysis/final-2016-exceptional-events-rule-supporting-guidance-documents-updated-faqs"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s://www.epa.gov/air-quality-implementation-plans/state-implementation-plan-sip-lean-toolkit-collaboration-between" TargetMode="External"/><Relationship Id="rId2" Type="http://schemas.openxmlformats.org/officeDocument/2006/relationships/hyperlink" Target="https://www.epa.gov/sites/default/files/2013-10/documents/leanenvirotoolkit.pdf"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www.epa.gov/air-quality-implementation-plans/submit-sips-onli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pa.gov/advance"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www.federalregister.gov/"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pa.gov/ground-level-ozone-pollution/redesignation-and-clean-data-policy-cdp"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hyperlink" Target="https://svgsilh.com/3f51b5/image/1296377.html" TargetMode="External"/></Relationships>
</file>

<file path=ppt/slides/_rels/slide19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s://www.epa.gov/enforcement/air-enforcement" TargetMode="External"/><Relationship Id="rId2" Type="http://schemas.openxmlformats.org/officeDocument/2006/relationships/hyperlink" Target="https://airknowledge.gov/index.html"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s://www.epa.gov/compliance/clean-air-act-caa-compliance-monito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hyperlink" Target="https://www.epa.gov/environmental-topics/air-topics" TargetMode="External"/><Relationship Id="rId7" Type="http://schemas.openxmlformats.org/officeDocument/2006/relationships/hyperlink" Target="https://www.epa.gov/title-v-operating-permits/epa-process-manual-caa-requests-under-111b-111d-112-and-129" TargetMode="External"/><Relationship Id="rId2" Type="http://schemas.openxmlformats.org/officeDocument/2006/relationships/hyperlink" Target="https://www.epa.gov/green-book" TargetMode="External"/><Relationship Id="rId1" Type="http://schemas.openxmlformats.org/officeDocument/2006/relationships/slideLayout" Target="../slideLayouts/slideLayout2.xml"/><Relationship Id="rId6" Type="http://schemas.openxmlformats.org/officeDocument/2006/relationships/hyperlink" Target="https://www.epa.gov/air-quality-implementation-plans/develop-air-quality-sip#guidance" TargetMode="External"/><Relationship Id="rId5" Type="http://schemas.openxmlformats.org/officeDocument/2006/relationships/hyperlink" Target="https://www.epa.gov/air-quality-implementation-plans" TargetMode="External"/><Relationship Id="rId4" Type="http://schemas.openxmlformats.org/officeDocument/2006/relationships/hyperlink" Target="https://www.epa.gov/air-quality-implementation-plans/state-implementation-plan-sip-lean-toolkit-collaboration-between" TargetMode="External"/></Relationships>
</file>

<file path=ppt/slides/_rels/slide215.xml.rels><?xml version="1.0" encoding="UTF-8" standalone="yes"?>
<Relationships xmlns="http://schemas.openxmlformats.org/package/2006/relationships"><Relationship Id="rId3" Type="http://schemas.openxmlformats.org/officeDocument/2006/relationships/hyperlink" Target="https://www.epa.gov/enforcement/enforcement-policy-guidance-publications" TargetMode="External"/><Relationship Id="rId7" Type="http://schemas.openxmlformats.org/officeDocument/2006/relationships/hyperlink" Target="https://www.epa.gov/ground-level-ozone-pollution/redesignation-and-clean-data-policy-cdp" TargetMode="External"/><Relationship Id="rId2" Type="http://schemas.openxmlformats.org/officeDocument/2006/relationships/hyperlink" Target="https://www.epa.gov/enforcement/clean-air-act-caa-and-federal-facilities" TargetMode="External"/><Relationship Id="rId1" Type="http://schemas.openxmlformats.org/officeDocument/2006/relationships/slideLayout" Target="../slideLayouts/slideLayout2.xml"/><Relationship Id="rId6" Type="http://schemas.openxmlformats.org/officeDocument/2006/relationships/hyperlink" Target="https://www.epa.gov/state-and-local-transportation" TargetMode="External"/><Relationship Id="rId5" Type="http://schemas.openxmlformats.org/officeDocument/2006/relationships/hyperlink" Target="https://www.epa.gov/nsr" TargetMode="External"/><Relationship Id="rId4" Type="http://schemas.openxmlformats.org/officeDocument/2006/relationships/hyperlink" Target="https://www.epa.gov/scram/clean-air-act-permit-modeling-guidance" TargetMode="External"/></Relationships>
</file>

<file path=ppt/slides/_rels/slide216.xml.rels><?xml version="1.0" encoding="UTF-8" standalone="yes"?>
<Relationships xmlns="http://schemas.openxmlformats.org/package/2006/relationships"><Relationship Id="rId3" Type="http://schemas.openxmlformats.org/officeDocument/2006/relationships/hyperlink" Target="https://cleanairact.org/" TargetMode="External"/><Relationship Id="rId2" Type="http://schemas.openxmlformats.org/officeDocument/2006/relationships/hyperlink" Target="mailto:mdickie@csg.org" TargetMode="External"/><Relationship Id="rId1" Type="http://schemas.openxmlformats.org/officeDocument/2006/relationships/slideLayout" Target="../slideLayouts/slideLayout2.xml"/><Relationship Id="rId6" Type="http://schemas.openxmlformats.org/officeDocument/2006/relationships/hyperlink" Target="mailto:mvince@censara.org" TargetMode="External"/><Relationship Id="rId5" Type="http://schemas.openxmlformats.org/officeDocument/2006/relationships/hyperlink" Target="https://www.4cleanair.org/" TargetMode="External"/><Relationship Id="rId4" Type="http://schemas.openxmlformats.org/officeDocument/2006/relationships/hyperlink" Target="mailto:lhojay@4cleanair.org"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mailto:ale2akclub@gmail.com" TargetMode="External"/><Relationship Id="rId2" Type="http://schemas.openxmlformats.org/officeDocument/2006/relationships/hyperlink" Target="mailto:cindy.heil@outlook.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state-and-local-transportation/transportation-conformity" TargetMode="External"/><Relationship Id="rId2" Type="http://schemas.openxmlformats.org/officeDocument/2006/relationships/hyperlink" Target="https://www.epa.gov/state-and-local-transportation/general-information-transportation-and-conformi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pa.gov/general-conformit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tribal-air"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oregon.gov/deq/about-us/pages/environmental-justice.aspx" TargetMode="External"/><Relationship Id="rId13" Type="http://schemas.openxmlformats.org/officeDocument/2006/relationships/hyperlink" Target="https://deq.utah.gov/general/environmental-justice-in-utah" TargetMode="External"/><Relationship Id="rId3" Type="http://schemas.openxmlformats.org/officeDocument/2006/relationships/hyperlink" Target="https://19january2021snapshot.epa.gov/ejscreen_.html" TargetMode="External"/><Relationship Id="rId7" Type="http://schemas.openxmlformats.org/officeDocument/2006/relationships/hyperlink" Target="https://health.hawaii.gov/epo/ej/" TargetMode="External"/><Relationship Id="rId12" Type="http://schemas.openxmlformats.org/officeDocument/2006/relationships/hyperlink" Target="https://www.dec.ny.gov/public/333.html" TargetMode="External"/><Relationship Id="rId2" Type="http://schemas.openxmlformats.org/officeDocument/2006/relationships/hyperlink" Target="https://www.epa.gov/external-civil-rights" TargetMode="External"/><Relationship Id="rId1" Type="http://schemas.openxmlformats.org/officeDocument/2006/relationships/slideLayout" Target="../slideLayouts/slideLayout2.xml"/><Relationship Id="rId6" Type="http://schemas.openxmlformats.org/officeDocument/2006/relationships/hyperlink" Target="https://cdphe.colorado.gov/environmental-justice" TargetMode="External"/><Relationship Id="rId11" Type="http://schemas.openxmlformats.org/officeDocument/2006/relationships/hyperlink" Target="https://www.env.nm.gov/general/environmental-justice-in-new-mexico/" TargetMode="External"/><Relationship Id="rId5" Type="http://schemas.openxmlformats.org/officeDocument/2006/relationships/hyperlink" Target="https://calepa.ca.gov/envjustice/" TargetMode="External"/><Relationship Id="rId15" Type="http://schemas.openxmlformats.org/officeDocument/2006/relationships/hyperlink" Target="https://dep.wv.gov/environmental-advocate/Pages/default.aspx" TargetMode="External"/><Relationship Id="rId10" Type="http://schemas.openxmlformats.org/officeDocument/2006/relationships/hyperlink" Target="https://www.pca.state.mn.us/about-mpca/environmental-justice" TargetMode="External"/><Relationship Id="rId4" Type="http://schemas.openxmlformats.org/officeDocument/2006/relationships/hyperlink" Target="https://www.azdeq.gov/MyCommunity" TargetMode="External"/><Relationship Id="rId9" Type="http://schemas.openxmlformats.org/officeDocument/2006/relationships/hyperlink" Target="https://mde.maryland.gov/Environmental_Justice/Pages/Landing%20Page.aspx" TargetMode="External"/><Relationship Id="rId14" Type="http://schemas.openxmlformats.org/officeDocument/2006/relationships/hyperlink" Target="http://wahttps/ecology.wa.gov/About-us/Who-we-are/Environmental-Justic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dec.alaska.gov/air/anpms/communities/fbks-pm2-5-sip-develop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air-quality-implementation-plans/approved-air-quality-implementation-plans" TargetMode="External"/><Relationship Id="rId2" Type="http://schemas.openxmlformats.org/officeDocument/2006/relationships/hyperlink" Target="https://ofmpub.epa.gov/sor_internet/registry/termreg/searchandretrieve/glossariesandkeywordlists/search.do?details=&amp;glossaryName=Terms%20of%20Env%20(200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airnow.gov/" TargetMode="External"/><Relationship Id="rId2" Type="http://schemas.openxmlformats.org/officeDocument/2006/relationships/hyperlink" Target="https://www.epa.gov/outdoor-air-quality-data" TargetMode="External"/><Relationship Id="rId1" Type="http://schemas.openxmlformats.org/officeDocument/2006/relationships/slideLayout" Target="../slideLayouts/slideLayout2.xml"/><Relationship Id="rId4" Type="http://schemas.openxmlformats.org/officeDocument/2006/relationships/hyperlink" Target="https://www.epa.gov/aq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epa.gov/air-quality-management-process/managing-air-quality-ambient-air-monitoring" TargetMode="External"/><Relationship Id="rId2" Type="http://schemas.openxmlformats.org/officeDocument/2006/relationships/hyperlink" Target="https://airknowledge.gov/AMBM-SI.htm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Amhttps:/www.epa.gov/amtic"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epa.gov/outdoor-air-quality-dat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pa.gov/amtic/chemical-speciation-network-csn"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epa.gov/amtic/ncore-monitoring-network" TargetMode="External"/><Relationship Id="rId2" Type="http://schemas.openxmlformats.org/officeDocument/2006/relationships/hyperlink" Target="https://gcc02.safelinks.protection.outlook.com/?url=https%3A%2F%2Fwww.ecfr.gov%2Fcgi-bin%2FretrieveECFR%3Fgp%3D%26mc%3Dtrue%26r%3DPART%26n%3Dpt40.6.58%23ap40.6.58.0000_0nbspnbspnbsp.d&amp;data=04%7C01%7CCavender.Kevin%40epa.gov%7Cf3775d80ea3c43d57bbb08d8e97f2410%7C88b378b367484867acf976aacbeca6a7%7C0%7C0%7C637516079604260710%7CUnknown%7CTWFpbGZsb3d8eyJWIjoiMC4wLjAwMDAiLCJQIjoiV2luMzIiLCJBTiI6Ik1haWwiLCJXVCI6Mn0%3D%7C1000&amp;sdata=AxeJhW9JYIPTQ2HSRh94GxLXotocoprdfk5Xwb8IJhU%3D&amp;reserved=0"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6.xml.rels><?xml version="1.0" encoding="UTF-8" standalone="yes"?>
<Relationships xmlns="http://schemas.openxmlformats.org/package/2006/relationships"><Relationship Id="rId2" Type="http://schemas.openxmlformats.org/officeDocument/2006/relationships/hyperlink" Target="http://vista.cira.colostate.edu/Improv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epa.gov/castne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nadp.slh.wisc.ed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map.purpleair.com" TargetMode="External"/><Relationship Id="rId2" Type="http://schemas.openxmlformats.org/officeDocument/2006/relationships/hyperlink" Target="https://tempo.si.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environmental-topics/air-topics" TargetMode="External"/><Relationship Id="rId2" Type="http://schemas.openxmlformats.org/officeDocument/2006/relationships/hyperlink" Target="https://www.epa.gov/clean-air-act-overview/clean-air-act-text"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s://www.epa.gov/air-quality-implementation-plans" TargetMode="External"/><Relationship Id="rId4" Type="http://schemas.openxmlformats.org/officeDocument/2006/relationships/hyperlink" Target="https://www.epa.gov/air-research"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epa.gov/air-emissions-inventories" TargetMode="External"/><Relationship Id="rId2" Type="http://schemas.openxmlformats.org/officeDocument/2006/relationships/hyperlink" Target="https://airknowledge.gov/EMIS-SI.html"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epa.gov/air-emissions-inventories/air-emissions-reporting-requirements-aerr"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Yhttps:/sor-scc-api.epa.gov/sccwebservices/scc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epa.gov/airmarkets" TargetMode="Externa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6FC8-4C84-5D66-AA26-14A3AA078E92}"/>
              </a:ext>
            </a:extLst>
          </p:cNvPr>
          <p:cNvSpPr>
            <a:spLocks noGrp="1"/>
          </p:cNvSpPr>
          <p:nvPr>
            <p:ph type="ctrTitle"/>
          </p:nvPr>
        </p:nvSpPr>
        <p:spPr/>
        <p:txBody>
          <a:bodyPr>
            <a:normAutofit/>
          </a:bodyPr>
          <a:lstStyle/>
          <a:p>
            <a:r>
              <a:rPr lang="en-US" dirty="0"/>
              <a:t>State Implementation Plan</a:t>
            </a:r>
          </a:p>
        </p:txBody>
      </p:sp>
      <p:sp>
        <p:nvSpPr>
          <p:cNvPr id="3" name="Subtitle 2">
            <a:extLst>
              <a:ext uri="{FF2B5EF4-FFF2-40B4-BE49-F238E27FC236}">
                <a16:creationId xmlns:a16="http://schemas.microsoft.com/office/drawing/2014/main" id="{8E69365F-FD1C-0757-C258-AFA75151F84C}"/>
              </a:ext>
            </a:extLst>
          </p:cNvPr>
          <p:cNvSpPr>
            <a:spLocks noGrp="1"/>
          </p:cNvSpPr>
          <p:nvPr>
            <p:ph type="subTitle" idx="1"/>
          </p:nvPr>
        </p:nvSpPr>
        <p:spPr/>
        <p:txBody>
          <a:bodyPr/>
          <a:lstStyle/>
          <a:p>
            <a:r>
              <a:rPr lang="en-US" b="1"/>
              <a:t>101</a:t>
            </a:r>
          </a:p>
        </p:txBody>
      </p:sp>
      <p:sp>
        <p:nvSpPr>
          <p:cNvPr id="7" name="Slide Number Placeholder 6">
            <a:extLst>
              <a:ext uri="{FF2B5EF4-FFF2-40B4-BE49-F238E27FC236}">
                <a16:creationId xmlns:a16="http://schemas.microsoft.com/office/drawing/2014/main" id="{F457DB67-8862-0A02-4DD9-8AD90677C5C0}"/>
              </a:ext>
            </a:extLst>
          </p:cNvPr>
          <p:cNvSpPr>
            <a:spLocks noGrp="1"/>
          </p:cNvSpPr>
          <p:nvPr>
            <p:ph type="sldNum" sz="quarter" idx="12"/>
          </p:nvPr>
        </p:nvSpPr>
        <p:spPr/>
        <p:txBody>
          <a:bodyPr>
            <a:normAutofit/>
          </a:bodyPr>
          <a:lstStyle/>
          <a:p>
            <a:fld id="{1F1CB0F1-E3A5-4057-A475-0B8AC78582B4}" type="slidenum">
              <a:rPr lang="en-US" smtClean="0"/>
              <a:t>1</a:t>
            </a:fld>
            <a:endParaRPr lang="en-US"/>
          </a:p>
        </p:txBody>
      </p:sp>
      <p:pic>
        <p:nvPicPr>
          <p:cNvPr id="9" name="Picture 8">
            <a:extLst>
              <a:ext uri="{FF2B5EF4-FFF2-40B4-BE49-F238E27FC236}">
                <a16:creationId xmlns:a16="http://schemas.microsoft.com/office/drawing/2014/main" id="{2737E4CC-C4DB-92F2-49AA-1AE72CF5AA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861" y="503974"/>
            <a:ext cx="1620794" cy="1655912"/>
          </a:xfrm>
          <a:prstGeom prst="rect">
            <a:avLst/>
          </a:prstGeom>
        </p:spPr>
      </p:pic>
      <p:sp>
        <p:nvSpPr>
          <p:cNvPr id="4" name="TextBox 3">
            <a:extLst>
              <a:ext uri="{FF2B5EF4-FFF2-40B4-BE49-F238E27FC236}">
                <a16:creationId xmlns:a16="http://schemas.microsoft.com/office/drawing/2014/main" id="{16374557-ECCA-3539-A621-7356758FDD68}"/>
              </a:ext>
            </a:extLst>
          </p:cNvPr>
          <p:cNvSpPr txBox="1"/>
          <p:nvPr/>
        </p:nvSpPr>
        <p:spPr>
          <a:xfrm>
            <a:off x="11155680" y="6052978"/>
            <a:ext cx="494046" cy="276999"/>
          </a:xfrm>
          <a:prstGeom prst="rect">
            <a:avLst/>
          </a:prstGeom>
          <a:noFill/>
        </p:spPr>
        <p:txBody>
          <a:bodyPr wrap="none" rtlCol="0">
            <a:spAutoFit/>
          </a:bodyPr>
          <a:lstStyle/>
          <a:p>
            <a:r>
              <a:rPr lang="en-US" sz="1200" dirty="0" err="1"/>
              <a:t>vr</a:t>
            </a:r>
            <a:r>
              <a:rPr lang="en-US" sz="1200" dirty="0"/>
              <a:t> 1a</a:t>
            </a:r>
          </a:p>
        </p:txBody>
      </p:sp>
    </p:spTree>
    <p:extLst>
      <p:ext uri="{BB962C8B-B14F-4D97-AF65-F5344CB8AC3E}">
        <p14:creationId xmlns:p14="http://schemas.microsoft.com/office/powerpoint/2010/main" val="369417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8453-3CB2-CA51-B010-CEC90D322875}"/>
              </a:ext>
            </a:extLst>
          </p:cNvPr>
          <p:cNvSpPr>
            <a:spLocks noGrp="1"/>
          </p:cNvSpPr>
          <p:nvPr>
            <p:ph type="title"/>
          </p:nvPr>
        </p:nvSpPr>
        <p:spPr/>
        <p:txBody>
          <a:bodyPr>
            <a:normAutofit/>
          </a:bodyPr>
          <a:lstStyle/>
          <a:p>
            <a:r>
              <a:rPr lang="en-US" sz="4400"/>
              <a:t>Reminder about Designation Definitions</a:t>
            </a:r>
          </a:p>
        </p:txBody>
      </p:sp>
      <p:sp>
        <p:nvSpPr>
          <p:cNvPr id="3" name="Content Placeholder 2">
            <a:extLst>
              <a:ext uri="{FF2B5EF4-FFF2-40B4-BE49-F238E27FC236}">
                <a16:creationId xmlns:a16="http://schemas.microsoft.com/office/drawing/2014/main" id="{0A10C05C-F584-63A1-9C21-6E49D6B85860}"/>
              </a:ext>
            </a:extLst>
          </p:cNvPr>
          <p:cNvSpPr>
            <a:spLocks noGrp="1"/>
          </p:cNvSpPr>
          <p:nvPr>
            <p:ph idx="1"/>
          </p:nvPr>
        </p:nvSpPr>
        <p:spPr/>
        <p:txBody>
          <a:bodyPr vert="horz" lIns="0" tIns="45720" rIns="0" bIns="45720" rtlCol="0" anchor="t">
            <a:normAutofit/>
          </a:bodyPr>
          <a:lstStyle/>
          <a:p>
            <a:pPr rtl="0">
              <a:spcBef>
                <a:spcPts val="0"/>
              </a:spcBef>
              <a:spcAft>
                <a:spcPts val="0"/>
              </a:spcAft>
            </a:pPr>
            <a:r>
              <a:rPr lang="en-US" sz="2400" b="1">
                <a:solidFill>
                  <a:srgbClr val="000000"/>
                </a:solidFill>
                <a:latin typeface="Calibri"/>
                <a:cs typeface="Calibri"/>
              </a:rPr>
              <a:t>Attainment</a:t>
            </a:r>
            <a:endParaRPr lang="en-US" sz="2400">
              <a:latin typeface="Calibri"/>
              <a:cs typeface="Calibri"/>
            </a:endParaRPr>
          </a:p>
          <a:p>
            <a:pPr marL="544068" lvl="1" fontAlgn="base">
              <a:spcBef>
                <a:spcPts val="640"/>
              </a:spcBef>
              <a:spcAft>
                <a:spcPts val="0"/>
              </a:spcAft>
            </a:pPr>
            <a:r>
              <a:rPr lang="en-US" sz="2200">
                <a:solidFill>
                  <a:srgbClr val="000000"/>
                </a:solidFill>
                <a:latin typeface="Calibri"/>
                <a:cs typeface="Calibri"/>
              </a:rPr>
              <a:t>Area that meets the NAAQS</a:t>
            </a:r>
          </a:p>
          <a:p>
            <a:pPr rtl="0">
              <a:spcBef>
                <a:spcPts val="640"/>
              </a:spcBef>
              <a:spcAft>
                <a:spcPts val="0"/>
              </a:spcAft>
            </a:pPr>
            <a:r>
              <a:rPr lang="en-US" sz="2400" b="1">
                <a:solidFill>
                  <a:srgbClr val="000000"/>
                </a:solidFill>
                <a:latin typeface="Calibri"/>
                <a:cs typeface="Calibri"/>
              </a:rPr>
              <a:t>Nonattainment</a:t>
            </a:r>
            <a:endParaRPr lang="en-US" sz="2400">
              <a:latin typeface="Calibri"/>
              <a:cs typeface="Calibri"/>
            </a:endParaRPr>
          </a:p>
          <a:p>
            <a:pPr lvl="1">
              <a:spcBef>
                <a:spcPts val="640"/>
              </a:spcBef>
              <a:spcAft>
                <a:spcPts val="0"/>
              </a:spcAft>
            </a:pPr>
            <a:r>
              <a:rPr lang="en-US" sz="2400">
                <a:solidFill>
                  <a:srgbClr val="000000"/>
                </a:solidFill>
                <a:latin typeface="Calibri"/>
                <a:cs typeface="Calibri"/>
              </a:rPr>
              <a:t>Area that does not meet primary and secondary NAAQS for a specific pollutant</a:t>
            </a:r>
          </a:p>
          <a:p>
            <a:pPr rtl="0">
              <a:spcBef>
                <a:spcPts val="640"/>
              </a:spcBef>
              <a:spcAft>
                <a:spcPts val="0"/>
              </a:spcAft>
            </a:pPr>
            <a:r>
              <a:rPr lang="en-US" sz="2400" b="1">
                <a:solidFill>
                  <a:srgbClr val="000000"/>
                </a:solidFill>
                <a:latin typeface="Calibri"/>
                <a:cs typeface="Calibri"/>
              </a:rPr>
              <a:t>Unclassifiable</a:t>
            </a:r>
          </a:p>
          <a:p>
            <a:pPr lvl="1">
              <a:spcBef>
                <a:spcPts val="640"/>
              </a:spcBef>
              <a:spcAft>
                <a:spcPts val="0"/>
              </a:spcAft>
            </a:pPr>
            <a:r>
              <a:rPr lang="en-US" sz="2200">
                <a:solidFill>
                  <a:srgbClr val="000000"/>
                </a:solidFill>
                <a:latin typeface="Calibri"/>
                <a:cs typeface="Calibri"/>
              </a:rPr>
              <a:t>Area with insufficient data to determine the status for that area</a:t>
            </a:r>
          </a:p>
          <a:p>
            <a:endParaRPr lang="en-US"/>
          </a:p>
        </p:txBody>
      </p:sp>
      <p:sp>
        <p:nvSpPr>
          <p:cNvPr id="5" name="Slide Number Placeholder 4">
            <a:extLst>
              <a:ext uri="{FF2B5EF4-FFF2-40B4-BE49-F238E27FC236}">
                <a16:creationId xmlns:a16="http://schemas.microsoft.com/office/drawing/2014/main" id="{4650D099-A1CC-1ECA-F79D-8CE62DEDC3B1}"/>
              </a:ext>
            </a:extLst>
          </p:cNvPr>
          <p:cNvSpPr>
            <a:spLocks noGrp="1"/>
          </p:cNvSpPr>
          <p:nvPr>
            <p:ph type="sldNum" sz="quarter" idx="12"/>
          </p:nvPr>
        </p:nvSpPr>
        <p:spPr/>
        <p:txBody>
          <a:bodyPr/>
          <a:lstStyle/>
          <a:p>
            <a:fld id="{1F1CB0F1-E3A5-4057-A475-0B8AC78582B4}" type="slidenum">
              <a:rPr lang="en-US" smtClean="0"/>
              <a:t>10</a:t>
            </a:fld>
            <a:endParaRPr lang="en-US"/>
          </a:p>
        </p:txBody>
      </p:sp>
      <p:sp>
        <p:nvSpPr>
          <p:cNvPr id="7" name="Rectangle 6">
            <a:extLst>
              <a:ext uri="{FF2B5EF4-FFF2-40B4-BE49-F238E27FC236}">
                <a16:creationId xmlns:a16="http://schemas.microsoft.com/office/drawing/2014/main" id="{0D9CEBB6-F4F8-FF54-4F04-2A60BDB2A710}"/>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9956887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Modeling Inventory</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2700">
                <a:solidFill>
                  <a:srgbClr val="000000"/>
                </a:solidFill>
                <a:cs typeface="Calibri"/>
              </a:rPr>
              <a:t>Modeling inventories have specific requirements</a:t>
            </a:r>
            <a:endParaRPr lang="en-US">
              <a:cs typeface="Calibri" panose="020F0502020204030204"/>
            </a:endParaRPr>
          </a:p>
          <a:p>
            <a:pPr marL="440690" lvl="1" indent="-342900"/>
            <a:r>
              <a:rPr lang="en-US" sz="2200">
                <a:solidFill>
                  <a:srgbClr val="000000"/>
                </a:solidFill>
                <a:cs typeface="Calibri"/>
              </a:rPr>
              <a:t>Geographically resolved emissions (gridded or specific dimensions) - spatial allocation of emissions</a:t>
            </a:r>
            <a:endParaRPr lang="en-US" sz="2200">
              <a:cs typeface="Calibri" panose="020F0502020204030204"/>
            </a:endParaRPr>
          </a:p>
          <a:p>
            <a:pPr marL="440690" lvl="1" indent="-342900"/>
            <a:r>
              <a:rPr lang="en-US" sz="2200">
                <a:solidFill>
                  <a:srgbClr val="000000"/>
                </a:solidFill>
                <a:cs typeface="Calibri"/>
              </a:rPr>
              <a:t>Hourly time resolution - temporal allocation of emissions</a:t>
            </a:r>
            <a:endParaRPr lang="en-US" sz="2200">
              <a:cs typeface="Calibri" panose="020F0502020204030204"/>
            </a:endParaRPr>
          </a:p>
          <a:p>
            <a:pPr marL="440690" lvl="1" indent="-342900"/>
            <a:r>
              <a:rPr lang="en-US" sz="2200">
                <a:solidFill>
                  <a:srgbClr val="000000"/>
                </a:solidFill>
                <a:cs typeface="Calibri"/>
              </a:rPr>
              <a:t>Pollutant species (“model species”) to meet needs of AQ model chemical/physical algorithms</a:t>
            </a:r>
            <a:endParaRPr lang="en-US" sz="2200">
              <a:cs typeface="Calibri" panose="020F0502020204030204"/>
            </a:endParaRPr>
          </a:p>
          <a:p>
            <a:pPr marL="440690" lvl="1" indent="-342900"/>
            <a:r>
              <a:rPr lang="en-US" sz="2200">
                <a:solidFill>
                  <a:srgbClr val="000000"/>
                </a:solidFill>
                <a:cs typeface="Calibri"/>
              </a:rPr>
              <a:t>Quality Assurance/Quality Control of data</a:t>
            </a:r>
            <a:endParaRPr lang="en-US" sz="2200">
              <a:cs typeface="Calibri" panose="020F0502020204030204"/>
            </a:endParaRPr>
          </a:p>
          <a:p>
            <a:pPr marL="440690" lvl="1" indent="-342900"/>
            <a:r>
              <a:rPr lang="en-US" sz="2200">
                <a:solidFill>
                  <a:srgbClr val="000000"/>
                </a:solidFill>
                <a:cs typeface="Calibri"/>
              </a:rPr>
              <a:t>All sources (area/mobile/point/biogenic) represented</a:t>
            </a:r>
            <a:endParaRPr lang="en-US" sz="2200">
              <a:cs typeface="Calibri" panose="020F0502020204030204"/>
            </a:endParaRPr>
          </a:p>
          <a:p>
            <a:pPr>
              <a:buFont typeface="Arial" panose="020F0502020204030204" pitchFamily="34" charset="0"/>
              <a:buChar char="•"/>
            </a:pPr>
            <a:r>
              <a:rPr lang="en-US" sz="2700">
                <a:solidFill>
                  <a:srgbClr val="000000"/>
                </a:solidFill>
                <a:cs typeface="Calibri"/>
              </a:rPr>
              <a:t>Can be a combination of several inventory sources (NEI, Periodic inventory, RPO Inventory)</a:t>
            </a:r>
            <a:endParaRPr lang="en-US">
              <a:cs typeface="Calibri" panose="020F0502020204030204"/>
            </a:endParaRPr>
          </a:p>
          <a:p>
            <a:pPr>
              <a:buFont typeface="Arial" panose="020F0502020204030204" pitchFamily="34" charset="0"/>
              <a:buChar char="•"/>
            </a:pPr>
            <a:r>
              <a:rPr lang="en-US" sz="2700">
                <a:solidFill>
                  <a:srgbClr val="000000"/>
                </a:solidFill>
                <a:cs typeface="Calibri"/>
              </a:rPr>
              <a:t>Used for both SIP and non-SIP emissions modeling</a:t>
            </a:r>
            <a:endParaRPr lang="en-US">
              <a:cs typeface="Calibri" panose="020F0502020204030204"/>
            </a:endParaRPr>
          </a:p>
          <a:p>
            <a:pPr>
              <a:buFont typeface="Arial" panose="020F0502020204030204" pitchFamily="34" charset="0"/>
              <a:buChar char="•"/>
            </a:pPr>
            <a:endParaRPr lang="en-US">
              <a:cs typeface="Calibri" panose="020F0502020204030204"/>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100</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8718361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a:cs typeface="Calibri Light"/>
              </a:rPr>
              <a:t>RPO Inventory</a:t>
            </a: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fontScale="77500" lnSpcReduction="20000"/>
          </a:bodyPr>
          <a:lstStyle/>
          <a:p>
            <a:r>
              <a:rPr lang="en-US" sz="3200" dirty="0">
                <a:ea typeface="Calibri"/>
                <a:cs typeface="Calibri"/>
              </a:rPr>
              <a:t>Regional Planning Organizations (RPOs) may work with states in their region as well as across RPOs to leverage resources and ensure consistent emission estimates for use in regional haze and other planning efforts.</a:t>
            </a:r>
            <a:endParaRPr lang="en-US" sz="3200" dirty="0">
              <a:cs typeface="Calibri"/>
            </a:endParaRPr>
          </a:p>
          <a:p>
            <a:r>
              <a:rPr lang="en-US" sz="3200" dirty="0">
                <a:ea typeface="Calibri"/>
                <a:cs typeface="Calibri"/>
              </a:rPr>
              <a:t>Important to be able to understand how adjoining states are estimating emissions to avoid anomalies from different approaches when modeling regional emissions.</a:t>
            </a:r>
            <a:endParaRPr lang="en-US" sz="3200" dirty="0">
              <a:cs typeface="Calibri"/>
            </a:endParaRPr>
          </a:p>
          <a:p>
            <a:r>
              <a:rPr lang="en-US" sz="3200" dirty="0">
                <a:cs typeface="Calibri"/>
              </a:rPr>
              <a:t>Example: </a:t>
            </a:r>
          </a:p>
          <a:p>
            <a:pPr marL="486410" lvl="1">
              <a:buFont typeface="Courier New" panose="020B0604020202020204" pitchFamily="34" charset="0"/>
              <a:buChar char="o"/>
            </a:pPr>
            <a:r>
              <a:rPr lang="en-US" sz="3000" dirty="0">
                <a:cs typeface="Calibri"/>
              </a:rPr>
              <a:t>VISTAS </a:t>
            </a:r>
            <a:r>
              <a:rPr lang="en-US" sz="3000" dirty="0">
                <a:ea typeface="+mn-lt"/>
                <a:cs typeface="+mn-lt"/>
                <a:hlinkClick r:id="rId2"/>
              </a:rPr>
              <a:t>https://www.metro4-sesarm.org/content/vistas-regional-haze-program</a:t>
            </a:r>
            <a:r>
              <a:rPr lang="en-US" sz="3000" dirty="0">
                <a:cs typeface="Calibri"/>
              </a:rPr>
              <a:t>  </a:t>
            </a:r>
            <a:endParaRPr lang="en-US" sz="3000" dirty="0">
              <a:ea typeface="Calibri"/>
              <a:cs typeface="Calibri"/>
            </a:endParaRPr>
          </a:p>
          <a:p>
            <a:pPr marL="486410" lvl="1">
              <a:buFont typeface="Courier New" panose="020B0604020202020204" pitchFamily="34" charset="0"/>
              <a:buChar char="o"/>
            </a:pPr>
            <a:r>
              <a:rPr lang="en-US" sz="3000" dirty="0">
                <a:cs typeface="Calibri"/>
              </a:rPr>
              <a:t>WRAP EIs and Database at</a:t>
            </a:r>
            <a:r>
              <a:rPr lang="en-US" sz="3000" dirty="0">
                <a:ea typeface="Calibri"/>
                <a:cs typeface="Calibri"/>
              </a:rPr>
              <a:t> </a:t>
            </a:r>
            <a:r>
              <a:rPr lang="en-US" sz="3000" dirty="0">
                <a:ea typeface="+mn-lt"/>
                <a:cs typeface="+mn-lt"/>
                <a:hlinkClick r:id="rId3"/>
              </a:rPr>
              <a:t>https://westar.org/</a:t>
            </a:r>
            <a:r>
              <a:rPr lang="en-US" sz="3000" dirty="0">
                <a:ea typeface="+mn-lt"/>
                <a:cs typeface="+mn-lt"/>
              </a:rPr>
              <a:t> </a:t>
            </a:r>
            <a:endParaRPr lang="en-US" sz="3000" dirty="0">
              <a:ea typeface="Calibri"/>
              <a:cs typeface="Calibri"/>
            </a:endParaRPr>
          </a:p>
          <a:p>
            <a:pPr marL="486410" lvl="1">
              <a:buFont typeface="Courier New" panose="020B0604020202020204" pitchFamily="34" charset="0"/>
              <a:buChar char="o"/>
            </a:pPr>
            <a:r>
              <a:rPr lang="en-US" sz="3000" dirty="0">
                <a:ea typeface="+mn-lt"/>
                <a:cs typeface="+mn-lt"/>
              </a:rPr>
              <a:t>CENSARA Regional Haze Committee: </a:t>
            </a:r>
            <a:r>
              <a:rPr lang="en-US" sz="3000" dirty="0">
                <a:ea typeface="+mn-lt"/>
                <a:cs typeface="+mn-lt"/>
                <a:hlinkClick r:id="rId4"/>
              </a:rPr>
              <a:t>https://www.censara.org/</a:t>
            </a:r>
            <a:endParaRPr lang="en-US" sz="3000" dirty="0">
              <a:ea typeface="Calibri"/>
              <a:cs typeface="Calibri"/>
            </a:endParaRPr>
          </a:p>
          <a:p>
            <a:pPr marL="486410" lvl="1">
              <a:buFont typeface="Courier New" panose="020B0604020202020204" pitchFamily="34" charset="0"/>
              <a:buChar char="o"/>
            </a:pPr>
            <a:r>
              <a:rPr lang="en-US" sz="3000" dirty="0">
                <a:ea typeface="Calibri"/>
                <a:cs typeface="Calibri"/>
              </a:rPr>
              <a:t>MARAMA: </a:t>
            </a:r>
            <a:r>
              <a:rPr lang="en-US" sz="3000" dirty="0">
                <a:ea typeface="+mn-lt"/>
                <a:cs typeface="+mn-lt"/>
                <a:hlinkClick r:id="rId5"/>
              </a:rPr>
              <a:t>https://marama.org/</a:t>
            </a:r>
            <a:r>
              <a:rPr lang="en-US" sz="3000" dirty="0">
                <a:ea typeface="+mn-lt"/>
                <a:cs typeface="+mn-lt"/>
              </a:rPr>
              <a:t>  and MANEVU: </a:t>
            </a:r>
            <a:r>
              <a:rPr lang="en-US" sz="3000" dirty="0">
                <a:ea typeface="+mn-lt"/>
                <a:cs typeface="+mn-lt"/>
                <a:hlinkClick r:id="rId6"/>
              </a:rPr>
              <a:t>https://otcair.org/manevu</a:t>
            </a:r>
            <a:r>
              <a:rPr lang="en-US" sz="3000" dirty="0">
                <a:ea typeface="+mn-lt"/>
                <a:cs typeface="+mn-lt"/>
              </a:rPr>
              <a:t> </a:t>
            </a:r>
          </a:p>
          <a:p>
            <a:pPr marL="0" indent="0">
              <a:buNone/>
            </a:pPr>
            <a:endParaRPr lang="en-US" sz="3200" dirty="0">
              <a:ea typeface="Calibri"/>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101</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088125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EPA Inventory Guidance</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Emissions Inventory Guidance for Implementation of Ozone and Particulate Matter National Ambient Air Quality Standards (NAAQS) and Regional Haze Regulations</a:t>
            </a:r>
            <a:endParaRPr lang="en-US">
              <a:cs typeface="Calibri" panose="020F0502020204030204"/>
            </a:endParaRPr>
          </a:p>
          <a:p>
            <a:r>
              <a:rPr lang="en-US" sz="3200" i="1">
                <a:solidFill>
                  <a:srgbClr val="000000"/>
                </a:solidFill>
                <a:cs typeface="Calibri"/>
              </a:rPr>
              <a:t>US EPA, May 2017</a:t>
            </a:r>
            <a:endParaRPr lang="en-US"/>
          </a:p>
          <a:p>
            <a:r>
              <a:rPr lang="en-US" sz="3200">
                <a:ea typeface="+mn-lt"/>
                <a:cs typeface="+mn-lt"/>
                <a:hlinkClick r:id="rId2"/>
              </a:rPr>
              <a:t>https://www.epa.gov/air-emissions-inventories/air-emissions-inventory-guidance-documents</a:t>
            </a:r>
            <a:r>
              <a:rPr lang="en-US" sz="3200">
                <a:ea typeface="+mn-lt"/>
                <a:cs typeface="+mn-lt"/>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102</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526627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Emission Inventory Development</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fontScale="92500" lnSpcReduction="10000"/>
          </a:bodyPr>
          <a:lstStyle/>
          <a:p>
            <a:pPr>
              <a:buFont typeface="Arial" panose="020F0502020204030204" pitchFamily="34" charset="0"/>
              <a:buChar char="•"/>
            </a:pPr>
            <a:r>
              <a:rPr lang="en-US" sz="3000">
                <a:solidFill>
                  <a:srgbClr val="000000"/>
                </a:solidFill>
                <a:cs typeface="Calibri"/>
              </a:rPr>
              <a:t>Data from source-specific emission tests (source tests) or continuous emission monitors are usually preferred for estimating a source’s emissions because those data provide the best representation of the tested source’s emissions. </a:t>
            </a:r>
            <a:endParaRPr lang="en-US">
              <a:cs typeface="Calibri" panose="020F0502020204030204"/>
            </a:endParaRPr>
          </a:p>
          <a:p>
            <a:pPr>
              <a:buFont typeface="Arial" panose="020F0502020204030204" pitchFamily="34" charset="0"/>
              <a:buChar char="•"/>
            </a:pPr>
            <a:r>
              <a:rPr lang="en-US" sz="3000">
                <a:solidFill>
                  <a:srgbClr val="000000"/>
                </a:solidFill>
                <a:cs typeface="Calibri"/>
              </a:rPr>
              <a:t>Emissions Factors (EFs) are a representative value that attempts to relate the quantity of a pollutant released to the atmosphere with an activity associated with the release of that pollutant.</a:t>
            </a:r>
            <a:endParaRPr lang="en-US" sz="3000" dirty="0">
              <a:solidFill>
                <a:srgbClr val="000000"/>
              </a:solidFill>
              <a:cs typeface="Calibri"/>
            </a:endParaRPr>
          </a:p>
          <a:p>
            <a:pPr>
              <a:buFont typeface="Arial" panose="020F0502020204030204" pitchFamily="34" charset="0"/>
              <a:buChar char="•"/>
            </a:pPr>
            <a:r>
              <a:rPr lang="en-US" sz="3000" b="0" i="0" u="none" strike="noStrike" dirty="0">
                <a:solidFill>
                  <a:srgbClr val="000000"/>
                </a:solidFill>
                <a:effectLst/>
              </a:rPr>
              <a:t>E= (A x EF) x (1-ER/100)</a:t>
            </a:r>
            <a:endParaRPr lang="en-US" sz="3000" dirty="0">
              <a:solidFill>
                <a:srgbClr val="404040"/>
              </a:solidFill>
              <a:cs typeface="Calibri"/>
            </a:endParaRPr>
          </a:p>
          <a:p>
            <a:pPr marL="628650" indent="-285750">
              <a:buFont typeface="Calibri" panose="020B0604020202020204" pitchFamily="34" charset="0"/>
              <a:buChar char="-"/>
            </a:pPr>
            <a:r>
              <a:rPr lang="en-US" i="1" dirty="0">
                <a:solidFill>
                  <a:srgbClr val="000000"/>
                </a:solidFill>
                <a:cs typeface="Calibri"/>
              </a:rPr>
              <a:t>E</a:t>
            </a:r>
            <a:r>
              <a:rPr lang="en-US" i="1">
                <a:solidFill>
                  <a:srgbClr val="000000"/>
                </a:solidFill>
                <a:cs typeface="Calibri"/>
              </a:rPr>
              <a:t> </a:t>
            </a:r>
            <a:r>
              <a:rPr lang="en-US">
                <a:solidFill>
                  <a:srgbClr val="000000"/>
                </a:solidFill>
                <a:cs typeface="Calibri"/>
              </a:rPr>
              <a:t>= Emissions (e.g. tons/year) is equal to the </a:t>
            </a:r>
            <a:r>
              <a:rPr lang="en-US" i="1">
                <a:solidFill>
                  <a:srgbClr val="000000"/>
                </a:solidFill>
                <a:cs typeface="Calibri"/>
              </a:rPr>
              <a:t>A </a:t>
            </a:r>
            <a:r>
              <a:rPr lang="en-US">
                <a:solidFill>
                  <a:srgbClr val="000000"/>
                </a:solidFill>
                <a:cs typeface="Calibri"/>
              </a:rPr>
              <a:t>= Activity (e.g. # hours, miles, etc. /year) multiplied by the </a:t>
            </a:r>
            <a:r>
              <a:rPr lang="en-US" i="1">
                <a:solidFill>
                  <a:srgbClr val="000000"/>
                </a:solidFill>
                <a:cs typeface="Calibri"/>
              </a:rPr>
              <a:t>EF </a:t>
            </a:r>
            <a:r>
              <a:rPr lang="en-US">
                <a:solidFill>
                  <a:srgbClr val="000000"/>
                </a:solidFill>
                <a:cs typeface="Calibri"/>
              </a:rPr>
              <a:t>and </a:t>
            </a:r>
            <a:r>
              <a:rPr lang="en-US" i="1">
                <a:solidFill>
                  <a:srgbClr val="000000"/>
                </a:solidFill>
                <a:cs typeface="Calibri"/>
              </a:rPr>
              <a:t>ER </a:t>
            </a:r>
            <a:r>
              <a:rPr lang="en-US">
                <a:solidFill>
                  <a:srgbClr val="000000"/>
                </a:solidFill>
                <a:cs typeface="Calibri"/>
              </a:rPr>
              <a:t>= emission reduction efficiency</a:t>
            </a:r>
            <a:endParaRPr lang="en-US">
              <a:ea typeface="Calibri" panose="020F0502020204030204"/>
              <a:cs typeface="Calibri"/>
            </a:endParaRPr>
          </a:p>
          <a:p>
            <a:pPr marL="383540" lvl="1"/>
            <a:endParaRPr lang="en-US">
              <a:solidFill>
                <a:srgbClr val="000000"/>
              </a:solidFill>
              <a:ea typeface="Calibri"/>
              <a:cs typeface="Calibri"/>
            </a:endParaRPr>
          </a:p>
          <a:p>
            <a:pPr>
              <a:buFont typeface="Arial" panose="020F0502020204030204" pitchFamily="34" charset="0"/>
              <a:buChar char="•"/>
            </a:pPr>
            <a:endParaRPr lang="en-US">
              <a:ea typeface="Calibri" panose="020F0502020204030204"/>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103</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312489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AP-42</a:t>
            </a:r>
            <a:br>
              <a:rPr lang="en-US" sz="4000">
                <a:solidFill>
                  <a:srgbClr val="000000"/>
                </a:solidFill>
                <a:latin typeface="Calibri"/>
                <a:cs typeface="Calibri"/>
              </a:rPr>
            </a:br>
            <a:r>
              <a:rPr lang="en-US" sz="4000">
                <a:solidFill>
                  <a:srgbClr val="000000"/>
                </a:solidFill>
                <a:latin typeface="Calibri"/>
                <a:cs typeface="Calibri"/>
              </a:rPr>
              <a:t> </a:t>
            </a:r>
            <a:r>
              <a:rPr lang="en-US" sz="3200">
                <a:solidFill>
                  <a:srgbClr val="000000"/>
                </a:solidFill>
                <a:latin typeface="Calibri"/>
                <a:cs typeface="Calibri"/>
              </a:rPr>
              <a:t>Compilation of Air Pollutant Emissions Factors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2700">
                <a:solidFill>
                  <a:srgbClr val="000000"/>
                </a:solidFill>
                <a:cs typeface="Calibri"/>
              </a:rPr>
              <a:t>Published since 1972 as the primary compilation of EPA’s emission factors </a:t>
            </a:r>
            <a:endParaRPr lang="en-US" sz="3200">
              <a:cs typeface="Calibri" panose="020F0502020204030204"/>
            </a:endParaRPr>
          </a:p>
          <a:p>
            <a:pPr>
              <a:buFont typeface="Arial" panose="020F0502020204030204" pitchFamily="34" charset="0"/>
              <a:buChar char="•"/>
            </a:pPr>
            <a:r>
              <a:rPr lang="en-US" sz="2700">
                <a:solidFill>
                  <a:srgbClr val="000000"/>
                </a:solidFill>
                <a:cs typeface="Calibri"/>
              </a:rPr>
              <a:t>Emissions factor and process information for &gt;200 air pollution source categories</a:t>
            </a:r>
            <a:endParaRPr lang="en-US">
              <a:cs typeface="Calibri" panose="020F0502020204030204"/>
            </a:endParaRPr>
          </a:p>
          <a:p>
            <a:pPr>
              <a:buFont typeface="Arial" panose="020F0502020204030204" pitchFamily="34" charset="0"/>
              <a:buChar char="•"/>
            </a:pPr>
            <a:r>
              <a:rPr lang="en-US" sz="2700">
                <a:solidFill>
                  <a:srgbClr val="000000"/>
                </a:solidFill>
                <a:cs typeface="Calibri"/>
              </a:rPr>
              <a:t>Compiled from source test data, material balance studies, and engineering estimates</a:t>
            </a:r>
            <a:endParaRPr lang="en-US">
              <a:cs typeface="Calibri" panose="020F0502020204030204"/>
            </a:endParaRPr>
          </a:p>
          <a:p>
            <a:pPr>
              <a:buFont typeface="Arial" panose="020F0502020204030204" pitchFamily="34" charset="0"/>
              <a:buChar char="•"/>
            </a:pPr>
            <a:r>
              <a:rPr lang="en-US" sz="2700">
                <a:solidFill>
                  <a:srgbClr val="000000"/>
                </a:solidFill>
                <a:cs typeface="Calibri"/>
              </a:rPr>
              <a:t>Fifth Edition published in January 1995, updated with supplements and updates</a:t>
            </a:r>
            <a:endParaRPr lang="en-US">
              <a:cs typeface="Calibri" panose="020F0502020204030204"/>
            </a:endParaRPr>
          </a:p>
          <a:p>
            <a:r>
              <a:rPr lang="en-US" sz="2700">
                <a:ea typeface="+mn-lt"/>
                <a:cs typeface="+mn-lt"/>
                <a:hlinkClick r:id="rId2"/>
              </a:rPr>
              <a:t>https://www.epa.gov/air-emissions-factors-and-quantification/ap-42-compilation-air-emissions-factors</a:t>
            </a:r>
            <a:r>
              <a:rPr lang="en-US" sz="2700">
                <a:ea typeface="+mn-lt"/>
                <a:cs typeface="+mn-lt"/>
              </a:rPr>
              <a:t> </a:t>
            </a:r>
            <a:endParaRPr lang="en-US">
              <a:ea typeface="+mn-lt"/>
              <a:cs typeface="+mn-lt"/>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104</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4083221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err="1">
                <a:solidFill>
                  <a:srgbClr val="000000"/>
                </a:solidFill>
                <a:latin typeface="Calibri"/>
                <a:cs typeface="Calibri"/>
              </a:rPr>
              <a:t>Webfire</a:t>
            </a:r>
            <a:br>
              <a:rPr lang="en-US" sz="4000">
                <a:solidFill>
                  <a:srgbClr val="000000"/>
                </a:solidFill>
                <a:latin typeface="Calibri"/>
                <a:cs typeface="Calibri"/>
              </a:rPr>
            </a:br>
            <a:r>
              <a:rPr lang="en-US" sz="4000">
                <a:solidFill>
                  <a:srgbClr val="000000"/>
                </a:solidFill>
                <a:latin typeface="Calibri"/>
                <a:cs typeface="Calibri"/>
              </a:rPr>
              <a:t> </a:t>
            </a:r>
            <a:r>
              <a:rPr lang="en-US" sz="3200">
                <a:solidFill>
                  <a:srgbClr val="000000"/>
                </a:solidFill>
                <a:latin typeface="Calibri"/>
                <a:cs typeface="Calibri"/>
              </a:rPr>
              <a:t>Compilation of Air Pollutant Emissions Factors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Online database of emissions factors for CAPs and HAPs</a:t>
            </a:r>
            <a:endParaRPr lang="en-US" sz="3200">
              <a:cs typeface="Calibri" panose="020F0502020204030204"/>
            </a:endParaRPr>
          </a:p>
          <a:p>
            <a:pPr>
              <a:buFont typeface="Arial" panose="020F0502020204030204" pitchFamily="34" charset="0"/>
              <a:buChar char="•"/>
            </a:pPr>
            <a:r>
              <a:rPr lang="en-US" sz="3200">
                <a:solidFill>
                  <a:srgbClr val="000000"/>
                </a:solidFill>
                <a:cs typeface="Calibri"/>
              </a:rPr>
              <a:t>Industrial and non-industrial processes</a:t>
            </a:r>
            <a:endParaRPr lang="en-US">
              <a:cs typeface="Calibri" panose="020F0502020204030204"/>
            </a:endParaRPr>
          </a:p>
          <a:p>
            <a:pPr>
              <a:buFont typeface="Arial" panose="020F0502020204030204" pitchFamily="34" charset="0"/>
              <a:buChar char="•"/>
            </a:pPr>
            <a:r>
              <a:rPr lang="en-US" sz="3200">
                <a:solidFill>
                  <a:srgbClr val="000000"/>
                </a:solidFill>
                <a:cs typeface="Calibri"/>
              </a:rPr>
              <a:t>Includes descriptive information on industry and source types, control device information, pollutants emitted, and supporting documentation</a:t>
            </a:r>
            <a:endParaRPr lang="en-US">
              <a:cs typeface="Calibri" panose="020F0502020204030204"/>
            </a:endParaRPr>
          </a:p>
          <a:p>
            <a:r>
              <a:rPr lang="en-US" sz="3200" u="sng">
                <a:solidFill>
                  <a:srgbClr val="0000FF"/>
                </a:solidFill>
                <a:cs typeface="Calibri"/>
                <a:hlinkClick r:id="rId2"/>
              </a:rPr>
              <a:t>https://cfpub.epa.gov/webfire/</a:t>
            </a:r>
            <a:r>
              <a:rPr lang="en-US" sz="3200">
                <a:solidFill>
                  <a:srgbClr val="000000"/>
                </a:solidFill>
                <a:cs typeface="Calibri"/>
              </a:rPr>
              <a:t> </a:t>
            </a:r>
            <a:endParaRPr lang="en-US"/>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105</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732709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a:cs typeface="Calibri Light"/>
              </a:rPr>
              <a:t>Collecting Activity Data</a:t>
            </a: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Autofit/>
          </a:bodyPr>
          <a:lstStyle/>
          <a:p>
            <a:r>
              <a:rPr lang="en-US">
                <a:solidFill>
                  <a:srgbClr val="000000"/>
                </a:solidFill>
                <a:latin typeface="Arial"/>
                <a:cs typeface="Arial"/>
              </a:rPr>
              <a:t>What data sources already exist?</a:t>
            </a:r>
            <a:endParaRPr lang="en-US">
              <a:cs typeface="Calibri" panose="020F0502020204030204"/>
            </a:endParaRPr>
          </a:p>
          <a:p>
            <a:pPr marL="383540" lvl="1"/>
            <a:r>
              <a:rPr lang="en-US" sz="2000">
                <a:solidFill>
                  <a:srgbClr val="000000"/>
                </a:solidFill>
                <a:latin typeface="Arial"/>
                <a:cs typeface="Arial"/>
              </a:rPr>
              <a:t>Census</a:t>
            </a:r>
            <a:endParaRPr lang="en-US" sz="2000">
              <a:cs typeface="Calibri"/>
            </a:endParaRPr>
          </a:p>
          <a:p>
            <a:pPr marL="383540" lvl="1"/>
            <a:r>
              <a:rPr lang="en-US" sz="2000">
                <a:solidFill>
                  <a:srgbClr val="000000"/>
                </a:solidFill>
                <a:latin typeface="Arial"/>
                <a:cs typeface="Arial"/>
              </a:rPr>
              <a:t>EPA</a:t>
            </a:r>
            <a:endParaRPr lang="en-US" sz="2000">
              <a:cs typeface="Calibri"/>
            </a:endParaRPr>
          </a:p>
          <a:p>
            <a:pPr marL="383540" lvl="1"/>
            <a:r>
              <a:rPr lang="en-US" sz="2000">
                <a:solidFill>
                  <a:srgbClr val="000000"/>
                </a:solidFill>
                <a:latin typeface="Arial"/>
                <a:cs typeface="Arial"/>
              </a:rPr>
              <a:t>Other</a:t>
            </a:r>
            <a:endParaRPr lang="en-US" sz="2000">
              <a:cs typeface="Calibri"/>
            </a:endParaRPr>
          </a:p>
          <a:p>
            <a:r>
              <a:rPr lang="en-US">
                <a:solidFill>
                  <a:srgbClr val="000000"/>
                </a:solidFill>
                <a:latin typeface="Arial"/>
                <a:cs typeface="Arial"/>
              </a:rPr>
              <a:t>What data sources are needed for your effort?</a:t>
            </a:r>
            <a:endParaRPr lang="en-US"/>
          </a:p>
          <a:p>
            <a:pPr marL="383540" lvl="1"/>
            <a:r>
              <a:rPr lang="en-US" sz="2000">
                <a:solidFill>
                  <a:srgbClr val="000000"/>
                </a:solidFill>
                <a:latin typeface="Arial"/>
                <a:cs typeface="Arial"/>
              </a:rPr>
              <a:t>Surveys</a:t>
            </a:r>
            <a:endParaRPr lang="en-US" sz="2000">
              <a:cs typeface="Calibri"/>
            </a:endParaRPr>
          </a:p>
          <a:p>
            <a:pPr marL="383540" lvl="1"/>
            <a:r>
              <a:rPr lang="en-US" sz="2000">
                <a:solidFill>
                  <a:srgbClr val="000000"/>
                </a:solidFill>
                <a:latin typeface="Arial"/>
                <a:cs typeface="Arial"/>
              </a:rPr>
              <a:t>Travel logs</a:t>
            </a:r>
            <a:endParaRPr lang="en-US" sz="2000">
              <a:cs typeface="Calibri"/>
            </a:endParaRPr>
          </a:p>
          <a:p>
            <a:pPr marL="383540" lvl="1"/>
            <a:r>
              <a:rPr lang="en-US" sz="2000">
                <a:solidFill>
                  <a:srgbClr val="000000"/>
                </a:solidFill>
                <a:latin typeface="Arial"/>
                <a:cs typeface="Arial"/>
              </a:rPr>
              <a:t>Observation</a:t>
            </a:r>
            <a:endParaRPr lang="en-US" sz="2000">
              <a:cs typeface="Calibri"/>
            </a:endParaRPr>
          </a:p>
          <a:p>
            <a:r>
              <a:rPr lang="en-US">
                <a:solidFill>
                  <a:srgbClr val="000000"/>
                </a:solidFill>
                <a:latin typeface="Arial"/>
                <a:cs typeface="Arial"/>
              </a:rPr>
              <a:t>Actuals from Specific Sources, where available</a:t>
            </a:r>
            <a:endParaRPr lang="en-US"/>
          </a:p>
          <a:p>
            <a:pPr marL="383540" lvl="1"/>
            <a:r>
              <a:rPr lang="en-US" sz="2000">
                <a:solidFill>
                  <a:srgbClr val="000000"/>
                </a:solidFill>
                <a:latin typeface="Arial"/>
                <a:cs typeface="Arial"/>
              </a:rPr>
              <a:t>Timely request for information (at beginning)</a:t>
            </a:r>
            <a:endParaRPr lang="en-US" sz="2000">
              <a:cs typeface="Calibri"/>
            </a:endParaRPr>
          </a:p>
          <a:p>
            <a:pPr marL="383540" lvl="1"/>
            <a:r>
              <a:rPr lang="en-US" sz="2000">
                <a:solidFill>
                  <a:srgbClr val="000000"/>
                </a:solidFill>
                <a:latin typeface="Arial"/>
                <a:cs typeface="Arial"/>
              </a:rPr>
              <a:t>Develop forms for data response (make it easier for them - and for you to post process)</a:t>
            </a:r>
            <a:endParaRPr lang="en-US" sz="2000"/>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106</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0181623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Emissions Inventory System (EIS)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3000">
                <a:solidFill>
                  <a:srgbClr val="000000"/>
                </a:solidFill>
                <a:cs typeface="Calibri"/>
              </a:rPr>
              <a:t>Provides access to emissions inventory data</a:t>
            </a:r>
            <a:endParaRPr lang="en-US" sz="3200">
              <a:cs typeface="Calibri" panose="020F0502020204030204"/>
            </a:endParaRPr>
          </a:p>
          <a:p>
            <a:pPr marL="440690" lvl="1" indent="-342900"/>
            <a:r>
              <a:rPr lang="en-US" sz="2400">
                <a:solidFill>
                  <a:srgbClr val="000000"/>
                </a:solidFill>
                <a:cs typeface="Calibri"/>
              </a:rPr>
              <a:t>Use by everyone during EI development results in more accurate and comprehensive NEI</a:t>
            </a:r>
            <a:endParaRPr lang="en-US" sz="2400">
              <a:cs typeface="Calibri" panose="020F0502020204030204"/>
            </a:endParaRPr>
          </a:p>
          <a:p>
            <a:pPr marL="440690" lvl="1" indent="-342900"/>
            <a:r>
              <a:rPr lang="en-US" sz="2400">
                <a:solidFill>
                  <a:srgbClr val="000000"/>
                </a:solidFill>
                <a:cs typeface="Calibri"/>
              </a:rPr>
              <a:t>Reduces the time it takes to develop the NEI</a:t>
            </a:r>
            <a:endParaRPr lang="en-US" sz="2400">
              <a:cs typeface="Calibri" panose="020F0502020204030204"/>
            </a:endParaRPr>
          </a:p>
          <a:p>
            <a:pPr marL="440690" lvl="1" indent="-342900"/>
            <a:r>
              <a:rPr lang="en-US" sz="2400">
                <a:solidFill>
                  <a:srgbClr val="000000"/>
                </a:solidFill>
                <a:cs typeface="Calibri"/>
              </a:rPr>
              <a:t>Makes the NEI development process more transparent</a:t>
            </a:r>
            <a:endParaRPr lang="en-US" sz="2400">
              <a:cs typeface="Calibri" panose="020F0502020204030204"/>
            </a:endParaRPr>
          </a:p>
          <a:p>
            <a:pPr marL="440690" lvl="1" indent="-342900"/>
            <a:r>
              <a:rPr lang="en-US" sz="2400">
                <a:solidFill>
                  <a:srgbClr val="000000"/>
                </a:solidFill>
                <a:cs typeface="Calibri"/>
              </a:rPr>
              <a:t>Builds automated and robust quality assurance (QA) steps into the NEI process</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Includes public and industry access to the historic and current emission inventory data</a:t>
            </a:r>
            <a:endParaRPr lang="en-US">
              <a:cs typeface="Calibri" panose="020F0502020204030204"/>
            </a:endParaRPr>
          </a:p>
          <a:p>
            <a:pPr>
              <a:buFont typeface="Arial" panose="020F0502020204030204" pitchFamily="34" charset="0"/>
              <a:buChar char="•"/>
            </a:pPr>
            <a:r>
              <a:rPr lang="en-US" sz="3000">
                <a:solidFill>
                  <a:srgbClr val="000000"/>
                </a:solidFill>
                <a:cs typeface="Calibri"/>
                <a:hlinkClick r:id="rId2"/>
              </a:rPr>
              <a:t>https://www.epa.gov/air-emissions-inventories</a:t>
            </a:r>
            <a:r>
              <a:rPr lang="en-US" sz="3000">
                <a:solidFill>
                  <a:srgbClr val="000000"/>
                </a:solidFill>
                <a:cs typeface="Calibri"/>
              </a:rPr>
              <a:t> </a:t>
            </a:r>
            <a:endParaRPr lang="en-US">
              <a:cs typeface="Calibri" panose="020F0502020204030204"/>
            </a:endParaRPr>
          </a:p>
          <a:p>
            <a:pPr>
              <a:buFont typeface="Arial" panose="020F0502020204030204" pitchFamily="34" charset="0"/>
              <a:buChar char="•"/>
            </a:pPr>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107</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0501487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Emissions Modeling</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Puts emissions in temporal and spatial allocations and speciation depending on pollutant</a:t>
            </a:r>
            <a:endParaRPr lang="en-US" sz="3200">
              <a:cs typeface="Calibri" panose="020F0502020204030204"/>
            </a:endParaRPr>
          </a:p>
          <a:p>
            <a:pPr>
              <a:buFont typeface="Arial" panose="020F0502020204030204" pitchFamily="34" charset="0"/>
              <a:buChar char="•"/>
            </a:pPr>
            <a:r>
              <a:rPr lang="en-US" sz="3000" b="1">
                <a:solidFill>
                  <a:srgbClr val="000000"/>
                </a:solidFill>
                <a:cs typeface="Calibri"/>
              </a:rPr>
              <a:t>Emissions Models </a:t>
            </a:r>
            <a:r>
              <a:rPr lang="en-US" sz="3000">
                <a:solidFill>
                  <a:srgbClr val="000000"/>
                </a:solidFill>
                <a:cs typeface="Calibri"/>
              </a:rPr>
              <a:t>are “process-based” software that estimate emissions</a:t>
            </a:r>
            <a:endParaRPr lang="en-US">
              <a:cs typeface="Calibri" panose="020F0502020204030204"/>
            </a:endParaRPr>
          </a:p>
          <a:p>
            <a:pPr marL="440690" lvl="1" indent="-342900"/>
            <a:r>
              <a:rPr lang="en-US" sz="2400">
                <a:solidFill>
                  <a:srgbClr val="000000"/>
                </a:solidFill>
                <a:cs typeface="Calibri"/>
              </a:rPr>
              <a:t>Examples: MOVES (</a:t>
            </a:r>
            <a:r>
              <a:rPr lang="en-US" sz="2400" err="1">
                <a:solidFill>
                  <a:srgbClr val="000000"/>
                </a:solidFill>
                <a:cs typeface="Calibri"/>
              </a:rPr>
              <a:t>onroad</a:t>
            </a:r>
            <a:r>
              <a:rPr lang="en-US" sz="2400">
                <a:solidFill>
                  <a:srgbClr val="000000"/>
                </a:solidFill>
                <a:cs typeface="Calibri"/>
              </a:rPr>
              <a:t> mobile), BEIS (</a:t>
            </a:r>
            <a:r>
              <a:rPr lang="en-US" sz="2400" err="1">
                <a:solidFill>
                  <a:srgbClr val="000000"/>
                </a:solidFill>
                <a:cs typeface="Calibri"/>
              </a:rPr>
              <a:t>biogenics</a:t>
            </a:r>
            <a:r>
              <a:rPr lang="en-US" sz="2400">
                <a:solidFill>
                  <a:srgbClr val="000000"/>
                </a:solidFill>
                <a:cs typeface="Calibri"/>
              </a:rPr>
              <a:t>)</a:t>
            </a:r>
            <a:endParaRPr lang="en-US" sz="2400">
              <a:cs typeface="Calibri" panose="020F0502020204030204"/>
            </a:endParaRPr>
          </a:p>
          <a:p>
            <a:pPr>
              <a:buFont typeface="Arial" panose="020F0502020204030204" pitchFamily="34" charset="0"/>
              <a:buChar char="•"/>
            </a:pPr>
            <a:r>
              <a:rPr lang="en-US" sz="3000" b="1">
                <a:solidFill>
                  <a:srgbClr val="000000"/>
                </a:solidFill>
                <a:cs typeface="Calibri"/>
              </a:rPr>
              <a:t>Emissions Processors </a:t>
            </a:r>
            <a:r>
              <a:rPr lang="en-US" sz="3000">
                <a:solidFill>
                  <a:srgbClr val="000000"/>
                </a:solidFill>
                <a:cs typeface="Calibri"/>
              </a:rPr>
              <a:t>are software that convert inventories to the terms/formats required by air quality models</a:t>
            </a:r>
            <a:endParaRPr lang="en-US">
              <a:cs typeface="Calibri" panose="020F0502020204030204"/>
            </a:endParaRPr>
          </a:p>
          <a:p>
            <a:pPr marL="440690" lvl="1" indent="-342900"/>
            <a:r>
              <a:rPr lang="en-US" sz="2400">
                <a:solidFill>
                  <a:srgbClr val="000000"/>
                </a:solidFill>
                <a:cs typeface="Calibri"/>
              </a:rPr>
              <a:t>Example: SMOKE</a:t>
            </a:r>
            <a:endParaRPr lang="en-US" sz="2400">
              <a:cs typeface="Calibri" panose="020F0502020204030204"/>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108</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1971526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Light"/>
                <a:cs typeface="Calibri"/>
              </a:rPr>
              <a:t>Emissions Inventories and Modeling</a:t>
            </a:r>
            <a:br>
              <a:rPr lang="en-US" sz="4000">
                <a:latin typeface="Calibri Light"/>
                <a:cs typeface="Calibri"/>
              </a:rPr>
            </a:br>
            <a:r>
              <a:rPr lang="en-US" sz="4000">
                <a:solidFill>
                  <a:srgbClr val="000000"/>
                </a:solidFill>
                <a:latin typeface="Calibri Light"/>
                <a:cs typeface="Calibri"/>
              </a:rPr>
              <a:t> Resources</a:t>
            </a:r>
            <a:endParaRPr lang="en-US">
              <a:latin typeface="Calibri Light"/>
            </a:endParaRP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r>
              <a:rPr lang="en-US" sz="2200">
                <a:solidFill>
                  <a:srgbClr val="000000"/>
                </a:solidFill>
                <a:cs typeface="Calibri"/>
              </a:rPr>
              <a:t>Clearinghouse for Inventories &amp; Emissions Factors (CHIEF)</a:t>
            </a:r>
            <a:endParaRPr lang="en-US" sz="3200">
              <a:solidFill>
                <a:srgbClr val="404040"/>
              </a:solidFill>
              <a:cs typeface="Calibri"/>
            </a:endParaRPr>
          </a:p>
          <a:p>
            <a:pPr marL="486410" lvl="1"/>
            <a:r>
              <a:rPr lang="en-US" u="sng">
                <a:solidFill>
                  <a:srgbClr val="0000FF"/>
                </a:solidFill>
                <a:cs typeface="Calibri"/>
                <a:hlinkClick r:id="rId2"/>
              </a:rPr>
              <a:t>https://www.epa.gov/chief</a:t>
            </a:r>
            <a:r>
              <a:rPr lang="en-US">
                <a:solidFill>
                  <a:srgbClr val="000000"/>
                </a:solidFill>
                <a:cs typeface="Calibri"/>
              </a:rPr>
              <a:t> </a:t>
            </a:r>
            <a:endParaRPr lang="en-US">
              <a:ea typeface="Calibri" panose="020F0502020204030204"/>
              <a:cs typeface="Calibri" panose="020F0502020204030204"/>
            </a:endParaRPr>
          </a:p>
          <a:p>
            <a:r>
              <a:rPr lang="en-US" sz="2200">
                <a:solidFill>
                  <a:srgbClr val="000000"/>
                </a:solidFill>
                <a:cs typeface="Calibri"/>
              </a:rPr>
              <a:t>National Emissions Inventory (NEI) and Emissions Factors</a:t>
            </a:r>
            <a:endParaRPr lang="en-US"/>
          </a:p>
          <a:p>
            <a:pPr marL="486410" lvl="1"/>
            <a:r>
              <a:rPr lang="en-US" u="sng">
                <a:solidFill>
                  <a:srgbClr val="0000FF"/>
                </a:solidFill>
                <a:cs typeface="Calibri"/>
                <a:hlinkClick r:id="rId3"/>
              </a:rPr>
              <a:t>https://www.epa.gov/air-emissions-inventories</a:t>
            </a:r>
            <a:r>
              <a:rPr lang="en-US">
                <a:solidFill>
                  <a:srgbClr val="000000"/>
                </a:solidFill>
                <a:cs typeface="Calibri"/>
              </a:rPr>
              <a:t> </a:t>
            </a:r>
            <a:endParaRPr lang="en-US">
              <a:ea typeface="Calibri" panose="020F0502020204030204"/>
              <a:cs typeface="Calibri" panose="020F0502020204030204"/>
            </a:endParaRPr>
          </a:p>
          <a:p>
            <a:r>
              <a:rPr lang="en-US" sz="2200">
                <a:solidFill>
                  <a:srgbClr val="000000"/>
                </a:solidFill>
                <a:cs typeface="Calibri"/>
              </a:rPr>
              <a:t>Emissions Inventory System (EIS)</a:t>
            </a:r>
            <a:endParaRPr lang="en-US"/>
          </a:p>
          <a:p>
            <a:pPr marL="486410" lvl="1"/>
            <a:r>
              <a:rPr lang="en-US" u="sng">
                <a:solidFill>
                  <a:srgbClr val="0000FF"/>
                </a:solidFill>
                <a:cs typeface="Calibri"/>
                <a:hlinkClick r:id="rId3"/>
              </a:rPr>
              <a:t>https://www.epa.gov/air-emissions-inventories</a:t>
            </a:r>
            <a:r>
              <a:rPr lang="en-US">
                <a:solidFill>
                  <a:srgbClr val="000000"/>
                </a:solidFill>
                <a:cs typeface="Calibri"/>
              </a:rPr>
              <a:t> </a:t>
            </a:r>
            <a:endParaRPr lang="en-US">
              <a:ea typeface="Calibri" panose="020F0502020204030204"/>
              <a:cs typeface="Calibri" panose="020F0502020204030204"/>
            </a:endParaRPr>
          </a:p>
          <a:p>
            <a:r>
              <a:rPr lang="en-US" sz="2200">
                <a:solidFill>
                  <a:srgbClr val="000000"/>
                </a:solidFill>
                <a:cs typeface="Calibri"/>
              </a:rPr>
              <a:t>Electric Generating Unit (EGU) Continuous Emissions Monitoring Systems (CEMS)</a:t>
            </a:r>
            <a:endParaRPr lang="en-US" sz="2200"/>
          </a:p>
          <a:p>
            <a:pPr marL="486410" lvl="1"/>
            <a:r>
              <a:rPr lang="en-US" u="sng">
                <a:solidFill>
                  <a:schemeClr val="bg1"/>
                </a:solidFill>
                <a:ea typeface="+mn-lt"/>
                <a:cs typeface="+mn-lt"/>
                <a:hlinkClick r:id="rId4"/>
              </a:rPr>
              <a:t>https://epa.gov/emc/</a:t>
            </a:r>
            <a:r>
              <a:rPr lang="en-US">
                <a:solidFill>
                  <a:schemeClr val="bg1"/>
                </a:solidFill>
                <a:latin typeface="Calibri"/>
                <a:cs typeface="Calibri"/>
              </a:rPr>
              <a:t> </a:t>
            </a:r>
          </a:p>
          <a:p>
            <a:pPr marL="486410" lvl="1"/>
            <a:r>
              <a:rPr lang="en-US">
                <a:solidFill>
                  <a:schemeClr val="bg1"/>
                </a:solidFill>
                <a:ea typeface="Calibri" panose="020F0502020204030204"/>
                <a:cs typeface="Calibri" panose="020F0502020204030204"/>
                <a:hlinkClick r:id="rId5"/>
              </a:rPr>
              <a:t>https://www.epa.gov/emc/emc-continuous-emission-monitoring-systems</a:t>
            </a:r>
            <a:r>
              <a:rPr lang="en-US">
                <a:solidFill>
                  <a:schemeClr val="bg1"/>
                </a:solidFill>
                <a:ea typeface="Calibri" panose="020F0502020204030204"/>
                <a:cs typeface="Calibri" panose="020F0502020204030204"/>
              </a:rPr>
              <a:t> </a:t>
            </a:r>
          </a:p>
          <a:p>
            <a:pPr marL="486410" lvl="1"/>
            <a:r>
              <a:rPr lang="en-US">
                <a:ea typeface="+mn-lt"/>
                <a:cs typeface="+mn-lt"/>
                <a:hlinkClick r:id="rId6"/>
              </a:rPr>
              <a:t>https://www.epa.gov/airmarkets/power-sector-emissions-data</a:t>
            </a:r>
            <a:r>
              <a:rPr lang="en-US">
                <a:ea typeface="+mn-lt"/>
                <a:cs typeface="+mn-lt"/>
              </a:rPr>
              <a:t> </a:t>
            </a:r>
            <a:endParaRPr lang="en-US">
              <a:solidFill>
                <a:srgbClr val="000000"/>
              </a:solidFill>
              <a:cs typeface="Calibri"/>
            </a:endParaRPr>
          </a:p>
          <a:p>
            <a:r>
              <a:rPr lang="en-US" sz="2200">
                <a:solidFill>
                  <a:srgbClr val="000000"/>
                </a:solidFill>
                <a:cs typeface="Calibri"/>
              </a:rPr>
              <a:t>Motor Vehicle Emissions Simulator (MOVES)</a:t>
            </a:r>
            <a:endParaRPr lang="en-US"/>
          </a:p>
          <a:p>
            <a:pPr marL="486410" lvl="1"/>
            <a:r>
              <a:rPr lang="en-US" u="sng">
                <a:solidFill>
                  <a:srgbClr val="0000FF"/>
                </a:solidFill>
                <a:cs typeface="Calibri"/>
                <a:hlinkClick r:id="rId7"/>
              </a:rPr>
              <a:t>https://www.epa.gov/moves</a:t>
            </a:r>
            <a:r>
              <a:rPr lang="en-US">
                <a:solidFill>
                  <a:srgbClr val="000000"/>
                </a:solidFill>
                <a:cs typeface="Calibri"/>
              </a:rPr>
              <a:t> </a:t>
            </a:r>
            <a:endParaRPr lang="en-US">
              <a:ea typeface="Calibri" panose="020F0502020204030204"/>
              <a:cs typeface="Calibri" panose="020F0502020204030204"/>
            </a:endParaRPr>
          </a:p>
          <a:p>
            <a:r>
              <a:rPr lang="en-US" sz="2200">
                <a:solidFill>
                  <a:srgbClr val="000000"/>
                </a:solidFill>
                <a:cs typeface="Calibri"/>
              </a:rPr>
              <a:t>Sparse Matrix Operator Kernel Emissions (SMOKE) model</a:t>
            </a:r>
            <a:endParaRPr lang="en-US"/>
          </a:p>
          <a:p>
            <a:pPr marL="486410" lvl="1"/>
            <a:r>
              <a:rPr lang="en-US" u="sng">
                <a:solidFill>
                  <a:srgbClr val="0000FF"/>
                </a:solidFill>
                <a:cs typeface="Calibri"/>
                <a:hlinkClick r:id="rId8"/>
              </a:rPr>
              <a:t>https://www.cmascenter.org/smoke/</a:t>
            </a:r>
            <a:r>
              <a:rPr lang="en-US">
                <a:solidFill>
                  <a:srgbClr val="000000"/>
                </a:solidFill>
                <a:cs typeface="Calibri"/>
              </a:rPr>
              <a:t> </a:t>
            </a:r>
            <a:endParaRPr lang="en-US">
              <a:ea typeface="Calibri" panose="020F0502020204030204"/>
              <a:cs typeface="Calibri" panose="020F0502020204030204"/>
            </a:endParaRPr>
          </a:p>
          <a:p>
            <a:endParaRPr lang="en-US" sz="3000">
              <a:solidFill>
                <a:srgbClr val="000000"/>
              </a:solidFill>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109</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67387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D444-309C-4CFF-915F-2B513BBB096B}"/>
              </a:ext>
            </a:extLst>
          </p:cNvPr>
          <p:cNvSpPr>
            <a:spLocks noGrp="1"/>
          </p:cNvSpPr>
          <p:nvPr>
            <p:ph type="title"/>
          </p:nvPr>
        </p:nvSpPr>
        <p:spPr>
          <a:xfrm>
            <a:off x="1043806" y="620814"/>
            <a:ext cx="10579768" cy="942757"/>
          </a:xfrm>
        </p:spPr>
        <p:txBody>
          <a:bodyPr>
            <a:normAutofit fontScale="90000"/>
          </a:bodyPr>
          <a:lstStyle/>
          <a:p>
            <a:r>
              <a:rPr lang="en-US" sz="4400"/>
              <a:t>Just a reminder – Nonattainment Classifications</a:t>
            </a:r>
          </a:p>
        </p:txBody>
      </p:sp>
      <p:sp>
        <p:nvSpPr>
          <p:cNvPr id="3" name="Content Placeholder 2">
            <a:extLst>
              <a:ext uri="{FF2B5EF4-FFF2-40B4-BE49-F238E27FC236}">
                <a16:creationId xmlns:a16="http://schemas.microsoft.com/office/drawing/2014/main" id="{0ECC7552-738E-70A2-8753-4C3DB9F6FE87}"/>
              </a:ext>
            </a:extLst>
          </p:cNvPr>
          <p:cNvSpPr>
            <a:spLocks noGrp="1"/>
          </p:cNvSpPr>
          <p:nvPr>
            <p:ph idx="1"/>
          </p:nvPr>
        </p:nvSpPr>
        <p:spPr>
          <a:xfrm>
            <a:off x="1097280" y="1765524"/>
            <a:ext cx="10058400" cy="4584832"/>
          </a:xfrm>
        </p:spPr>
        <p:txBody>
          <a:bodyPr vert="horz" lIns="0" tIns="45720" rIns="0" bIns="45720" rtlCol="0" anchor="t">
            <a:normAutofit fontScale="92500" lnSpcReduction="10000"/>
          </a:bodyPr>
          <a:lstStyle/>
          <a:p>
            <a:pPr rtl="0" fontAlgn="base">
              <a:spcBef>
                <a:spcPts val="0"/>
              </a:spcBef>
              <a:spcAft>
                <a:spcPts val="0"/>
              </a:spcAft>
              <a:buFont typeface="Arial" panose="020B0604020202020204" pitchFamily="34" charset="0"/>
              <a:buChar char="•"/>
            </a:pPr>
            <a:r>
              <a:rPr lang="en-US" sz="2400" b="1">
                <a:solidFill>
                  <a:srgbClr val="000000"/>
                </a:solidFill>
                <a:latin typeface="Calibri"/>
                <a:cs typeface="Calibri"/>
              </a:rPr>
              <a:t>Ozone</a:t>
            </a:r>
          </a:p>
          <a:p>
            <a:pPr marL="486410" lvl="1" fontAlgn="base">
              <a:spcBef>
                <a:spcPts val="0"/>
              </a:spcBef>
              <a:spcAft>
                <a:spcPts val="0"/>
              </a:spcAft>
            </a:pPr>
            <a:r>
              <a:rPr lang="en-US" sz="2000">
                <a:solidFill>
                  <a:srgbClr val="000000"/>
                </a:solidFill>
                <a:latin typeface="Calibri"/>
                <a:cs typeface="Calibri"/>
              </a:rPr>
              <a:t>Marginal</a:t>
            </a:r>
          </a:p>
          <a:p>
            <a:pPr marL="486410" lvl="1" fontAlgn="base">
              <a:spcBef>
                <a:spcPts val="0"/>
              </a:spcBef>
              <a:spcAft>
                <a:spcPts val="0"/>
              </a:spcAft>
            </a:pPr>
            <a:r>
              <a:rPr lang="en-US" sz="2000">
                <a:solidFill>
                  <a:srgbClr val="000000"/>
                </a:solidFill>
                <a:latin typeface="Calibri"/>
                <a:cs typeface="Calibri"/>
              </a:rPr>
              <a:t>Moderate</a:t>
            </a:r>
          </a:p>
          <a:p>
            <a:pPr marL="486410" lvl="1" fontAlgn="base">
              <a:spcBef>
                <a:spcPts val="0"/>
              </a:spcBef>
              <a:spcAft>
                <a:spcPts val="0"/>
              </a:spcAft>
            </a:pPr>
            <a:r>
              <a:rPr lang="en-US" sz="2000">
                <a:solidFill>
                  <a:srgbClr val="000000"/>
                </a:solidFill>
                <a:latin typeface="Calibri"/>
                <a:cs typeface="Calibri"/>
              </a:rPr>
              <a:t>Serious</a:t>
            </a:r>
          </a:p>
          <a:p>
            <a:pPr marL="486410" lvl="1" fontAlgn="base">
              <a:spcBef>
                <a:spcPts val="0"/>
              </a:spcBef>
              <a:spcAft>
                <a:spcPts val="0"/>
              </a:spcAft>
            </a:pPr>
            <a:r>
              <a:rPr lang="en-US" sz="2000">
                <a:solidFill>
                  <a:srgbClr val="000000"/>
                </a:solidFill>
                <a:latin typeface="Calibri"/>
                <a:cs typeface="Calibri"/>
              </a:rPr>
              <a:t>Severe</a:t>
            </a:r>
          </a:p>
          <a:p>
            <a:pPr marL="486410" lvl="1" fontAlgn="base">
              <a:spcBef>
                <a:spcPts val="0"/>
              </a:spcBef>
              <a:spcAft>
                <a:spcPts val="0"/>
              </a:spcAft>
            </a:pPr>
            <a:r>
              <a:rPr lang="en-US" sz="2000">
                <a:solidFill>
                  <a:srgbClr val="000000"/>
                </a:solidFill>
                <a:latin typeface="Calibri"/>
                <a:cs typeface="Calibri"/>
              </a:rPr>
              <a:t>Extreme</a:t>
            </a:r>
          </a:p>
          <a:p>
            <a:pPr rtl="0" fontAlgn="base">
              <a:spcBef>
                <a:spcPts val="448"/>
              </a:spcBef>
              <a:spcAft>
                <a:spcPts val="0"/>
              </a:spcAft>
              <a:buFont typeface="Arial" panose="020B0604020202020204" pitchFamily="34" charset="0"/>
              <a:buChar char="•"/>
            </a:pPr>
            <a:r>
              <a:rPr lang="en-US" sz="2400" b="1">
                <a:solidFill>
                  <a:srgbClr val="000000"/>
                </a:solidFill>
                <a:latin typeface="Calibri"/>
                <a:cs typeface="Calibri"/>
              </a:rPr>
              <a:t>Carbon Monoxide (CO) and PM</a:t>
            </a:r>
            <a:r>
              <a:rPr lang="en-US" sz="2400">
                <a:solidFill>
                  <a:srgbClr val="000000"/>
                </a:solidFill>
                <a:latin typeface="Calibri"/>
                <a:cs typeface="Calibri"/>
              </a:rPr>
              <a:t>2.5</a:t>
            </a:r>
          </a:p>
          <a:p>
            <a:pPr marL="486410" lvl="1" fontAlgn="base">
              <a:spcBef>
                <a:spcPts val="448"/>
              </a:spcBef>
              <a:spcAft>
                <a:spcPts val="0"/>
              </a:spcAft>
            </a:pPr>
            <a:r>
              <a:rPr lang="en-US" sz="2000">
                <a:solidFill>
                  <a:srgbClr val="000000"/>
                </a:solidFill>
                <a:latin typeface="Calibri"/>
                <a:cs typeface="Calibri"/>
              </a:rPr>
              <a:t>Moderate</a:t>
            </a:r>
          </a:p>
          <a:p>
            <a:pPr marL="486410" lvl="1" fontAlgn="base">
              <a:spcBef>
                <a:spcPts val="448"/>
              </a:spcBef>
              <a:spcAft>
                <a:spcPts val="0"/>
              </a:spcAft>
            </a:pPr>
            <a:r>
              <a:rPr lang="en-US" sz="2000">
                <a:solidFill>
                  <a:srgbClr val="000000"/>
                </a:solidFill>
                <a:latin typeface="Calibri"/>
                <a:cs typeface="Calibri"/>
              </a:rPr>
              <a:t>Serious</a:t>
            </a:r>
          </a:p>
          <a:p>
            <a:pPr rtl="0" fontAlgn="base">
              <a:spcBef>
                <a:spcPts val="448"/>
              </a:spcBef>
              <a:spcAft>
                <a:spcPts val="0"/>
              </a:spcAft>
              <a:buFont typeface="Arial" panose="020B0604020202020204" pitchFamily="34" charset="0"/>
              <a:buChar char="•"/>
            </a:pPr>
            <a:r>
              <a:rPr lang="en-US" sz="2400" b="1">
                <a:solidFill>
                  <a:srgbClr val="000000"/>
                </a:solidFill>
                <a:latin typeface="Calibri"/>
                <a:cs typeface="Calibri"/>
              </a:rPr>
              <a:t>PM10</a:t>
            </a:r>
          </a:p>
          <a:p>
            <a:pPr marL="486410" lvl="1" fontAlgn="base">
              <a:spcBef>
                <a:spcPts val="448"/>
              </a:spcBef>
              <a:spcAft>
                <a:spcPts val="0"/>
              </a:spcAft>
            </a:pPr>
            <a:r>
              <a:rPr lang="en-US" sz="2000">
                <a:solidFill>
                  <a:srgbClr val="000000"/>
                </a:solidFill>
                <a:latin typeface="Calibri"/>
                <a:cs typeface="Calibri"/>
              </a:rPr>
              <a:t>All nonattainment areas originally Moderate</a:t>
            </a:r>
          </a:p>
          <a:p>
            <a:pPr marL="486410" lvl="1" fontAlgn="base">
              <a:spcBef>
                <a:spcPts val="448"/>
              </a:spcBef>
              <a:spcAft>
                <a:spcPts val="0"/>
              </a:spcAft>
            </a:pPr>
            <a:r>
              <a:rPr lang="en-US" sz="2000">
                <a:solidFill>
                  <a:srgbClr val="000000"/>
                </a:solidFill>
                <a:latin typeface="Calibri"/>
                <a:cs typeface="Calibri"/>
              </a:rPr>
              <a:t>If missed attainment deadline, reclassified as Serious</a:t>
            </a:r>
          </a:p>
          <a:p>
            <a:pPr rtl="0" fontAlgn="base">
              <a:spcBef>
                <a:spcPts val="448"/>
              </a:spcBef>
              <a:spcAft>
                <a:spcPts val="0"/>
              </a:spcAft>
              <a:buFont typeface="Arial" panose="020B0604020202020204" pitchFamily="34" charset="0"/>
              <a:buChar char="•"/>
            </a:pPr>
            <a:r>
              <a:rPr lang="en-US" sz="2400" b="1">
                <a:solidFill>
                  <a:srgbClr val="000000"/>
                </a:solidFill>
                <a:latin typeface="Calibri"/>
                <a:cs typeface="Calibri"/>
              </a:rPr>
              <a:t>Other NAAQS (Lead, SO2)</a:t>
            </a:r>
          </a:p>
          <a:p>
            <a:pPr marL="486410" lvl="1" fontAlgn="base">
              <a:spcBef>
                <a:spcPts val="448"/>
              </a:spcBef>
              <a:spcAft>
                <a:spcPts val="0"/>
              </a:spcAft>
            </a:pPr>
            <a:r>
              <a:rPr lang="en-US" sz="2000">
                <a:solidFill>
                  <a:srgbClr val="000000"/>
                </a:solidFill>
                <a:latin typeface="Calibri"/>
                <a:cs typeface="Calibri"/>
              </a:rPr>
              <a:t>Nonattainment</a:t>
            </a:r>
          </a:p>
          <a:p>
            <a:endParaRPr lang="en-US"/>
          </a:p>
        </p:txBody>
      </p:sp>
      <p:sp>
        <p:nvSpPr>
          <p:cNvPr id="5" name="Slide Number Placeholder 4">
            <a:extLst>
              <a:ext uri="{FF2B5EF4-FFF2-40B4-BE49-F238E27FC236}">
                <a16:creationId xmlns:a16="http://schemas.microsoft.com/office/drawing/2014/main" id="{25714923-30B2-5FA7-DA94-797B3EAE829C}"/>
              </a:ext>
            </a:extLst>
          </p:cNvPr>
          <p:cNvSpPr>
            <a:spLocks noGrp="1"/>
          </p:cNvSpPr>
          <p:nvPr>
            <p:ph type="sldNum" sz="quarter" idx="12"/>
          </p:nvPr>
        </p:nvSpPr>
        <p:spPr/>
        <p:txBody>
          <a:bodyPr/>
          <a:lstStyle/>
          <a:p>
            <a:fld id="{1F1CB0F1-E3A5-4057-A475-0B8AC78582B4}" type="slidenum">
              <a:rPr lang="en-US" smtClean="0"/>
              <a:t>11</a:t>
            </a:fld>
            <a:endParaRPr lang="en-US"/>
          </a:p>
        </p:txBody>
      </p:sp>
      <p:sp>
        <p:nvSpPr>
          <p:cNvPr id="7" name="Rectangle 6">
            <a:extLst>
              <a:ext uri="{FF2B5EF4-FFF2-40B4-BE49-F238E27FC236}">
                <a16:creationId xmlns:a16="http://schemas.microsoft.com/office/drawing/2014/main" id="{EC499C80-8AAC-1603-BF1A-7B1459A35E0A}"/>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13430779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Emissions Models</a:t>
            </a:r>
            <a:br>
              <a:rPr lang="en-US" sz="4000">
                <a:solidFill>
                  <a:srgbClr val="000000"/>
                </a:solidFill>
                <a:latin typeface="Calibri"/>
                <a:cs typeface="Calibri"/>
              </a:rPr>
            </a:br>
            <a:r>
              <a:rPr lang="en-US" sz="4000">
                <a:solidFill>
                  <a:srgbClr val="000000"/>
                </a:solidFill>
                <a:latin typeface="Calibri"/>
                <a:cs typeface="Calibri"/>
              </a:rPr>
              <a:t> Software to Estimate Emissions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700" b="1" err="1">
                <a:solidFill>
                  <a:srgbClr val="000000"/>
                </a:solidFill>
                <a:cs typeface="Calibri"/>
              </a:rPr>
              <a:t>MOtor</a:t>
            </a:r>
            <a:r>
              <a:rPr lang="en-US" sz="2700" b="1">
                <a:solidFill>
                  <a:srgbClr val="000000"/>
                </a:solidFill>
                <a:cs typeface="Calibri"/>
              </a:rPr>
              <a:t> Vehicle Emission Simulator (MOVES)</a:t>
            </a:r>
            <a:endParaRPr lang="en-US" sz="3200">
              <a:cs typeface="Calibri" panose="020F0502020204030204"/>
            </a:endParaRPr>
          </a:p>
          <a:p>
            <a:pPr marL="440690" lvl="1" indent="-342900"/>
            <a:r>
              <a:rPr lang="en-US" sz="2200">
                <a:solidFill>
                  <a:srgbClr val="000000"/>
                </a:solidFill>
                <a:cs typeface="Calibri"/>
              </a:rPr>
              <a:t>Developer: EPA OTAQ</a:t>
            </a:r>
            <a:endParaRPr lang="en-US" sz="2200">
              <a:cs typeface="Calibri" panose="020F0502020204030204"/>
            </a:endParaRPr>
          </a:p>
          <a:p>
            <a:pPr marL="440690" lvl="1" indent="-342900"/>
            <a:r>
              <a:rPr lang="en-US" sz="2200">
                <a:solidFill>
                  <a:srgbClr val="000000"/>
                </a:solidFill>
                <a:cs typeface="Calibri"/>
              </a:rPr>
              <a:t>Current Version: </a:t>
            </a:r>
            <a:r>
              <a:rPr lang="en-US" sz="2200" dirty="0">
                <a:solidFill>
                  <a:srgbClr val="000000"/>
                </a:solidFill>
                <a:cs typeface="Calibri"/>
              </a:rPr>
              <a:t>MOVES5 </a:t>
            </a:r>
            <a:r>
              <a:rPr lang="en-US" sz="2200">
                <a:solidFill>
                  <a:srgbClr val="000000"/>
                </a:solidFill>
                <a:cs typeface="Calibri"/>
              </a:rPr>
              <a:t>(</a:t>
            </a:r>
            <a:r>
              <a:rPr lang="en-US" sz="2200" dirty="0">
                <a:solidFill>
                  <a:srgbClr val="000000"/>
                </a:solidFill>
                <a:cs typeface="Calibri"/>
              </a:rPr>
              <a:t>2024</a:t>
            </a:r>
            <a:r>
              <a:rPr lang="en-US" sz="2200">
                <a:solidFill>
                  <a:srgbClr val="000000"/>
                </a:solidFill>
                <a:cs typeface="Calibri"/>
              </a:rPr>
              <a:t>)</a:t>
            </a:r>
            <a:endParaRPr lang="en-US" sz="2200">
              <a:cs typeface="Calibri" panose="020F0502020204030204"/>
            </a:endParaRPr>
          </a:p>
          <a:p>
            <a:pPr marL="440690" lvl="1" indent="-342900"/>
            <a:r>
              <a:rPr lang="en-US" sz="2200">
                <a:solidFill>
                  <a:srgbClr val="000000"/>
                </a:solidFill>
                <a:cs typeface="Calibri"/>
              </a:rPr>
              <a:t>O/S: Windows, Linux</a:t>
            </a:r>
            <a:endParaRPr lang="en-US" sz="2200">
              <a:cs typeface="Calibri" panose="020F0502020204030204"/>
            </a:endParaRPr>
          </a:p>
          <a:p>
            <a:pPr marL="440690" lvl="1" indent="-342900"/>
            <a:r>
              <a:rPr lang="en-US" sz="2200">
                <a:solidFill>
                  <a:srgbClr val="000000"/>
                </a:solidFill>
                <a:cs typeface="Calibri"/>
              </a:rPr>
              <a:t>Software for estimating emissions from on-road mobile sources, including both on- (roadway) and off- (starts/stops/idling) network sources</a:t>
            </a:r>
            <a:endParaRPr lang="en-US" sz="2200">
              <a:cs typeface="Calibri" panose="020F0502020204030204"/>
            </a:endParaRPr>
          </a:p>
          <a:p>
            <a:pPr marL="440690" lvl="1" indent="-342900"/>
            <a:r>
              <a:rPr lang="en-US" sz="2200">
                <a:solidFill>
                  <a:srgbClr val="000000"/>
                </a:solidFill>
                <a:cs typeface="Calibri"/>
              </a:rPr>
              <a:t>Includes a database on fleet, fuels, control programs, and activities</a:t>
            </a:r>
            <a:endParaRPr lang="en-US" sz="2200">
              <a:cs typeface="Calibri" panose="020F0502020204030204"/>
            </a:endParaRPr>
          </a:p>
          <a:p>
            <a:pPr marL="440690" lvl="1" indent="-342900"/>
            <a:r>
              <a:rPr lang="en-US" sz="2200">
                <a:solidFill>
                  <a:srgbClr val="000000"/>
                </a:solidFill>
                <a:cs typeface="Calibri"/>
              </a:rPr>
              <a:t>Prescribed by EPA for use in SIP modeling and transportation conformity</a:t>
            </a:r>
            <a:endParaRPr lang="en-US" sz="2200">
              <a:cs typeface="Calibri" panose="020F0502020204030204"/>
            </a:endParaRPr>
          </a:p>
          <a:p>
            <a:r>
              <a:rPr lang="en-US" sz="2700" u="sng">
                <a:solidFill>
                  <a:srgbClr val="0000FF"/>
                </a:solidFill>
                <a:cs typeface="Calibri"/>
                <a:hlinkClick r:id="rId2"/>
              </a:rPr>
              <a:t>http://www.epa.gov/otaq/models/moves/</a:t>
            </a:r>
            <a:r>
              <a:rPr lang="en-US" sz="2700">
                <a:solidFill>
                  <a:srgbClr val="000000"/>
                </a:solidFill>
                <a:cs typeface="Calibri"/>
              </a:rPr>
              <a:t> </a:t>
            </a:r>
            <a:endParaRPr lang="en-US"/>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110</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7691827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a:ea typeface="+mj-lt"/>
                <a:cs typeface="+mj-lt"/>
              </a:rPr>
              <a:t>Emissions Models</a:t>
            </a:r>
          </a:p>
          <a:p>
            <a:r>
              <a:rPr lang="en-US">
                <a:ea typeface="+mj-lt"/>
                <a:cs typeface="+mj-lt"/>
              </a:rPr>
              <a:t>Software to Estimate Emissions</a:t>
            </a: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b="1">
                <a:solidFill>
                  <a:srgbClr val="000000"/>
                </a:solidFill>
                <a:cs typeface="Calibri"/>
              </a:rPr>
              <a:t>NONROAD</a:t>
            </a:r>
            <a:endParaRPr lang="en-US" sz="3200">
              <a:cs typeface="Calibri" panose="020F0502020204030204"/>
            </a:endParaRPr>
          </a:p>
          <a:p>
            <a:pPr marL="440690" lvl="1" indent="-342900"/>
            <a:r>
              <a:rPr lang="en-US" sz="2400">
                <a:solidFill>
                  <a:srgbClr val="000000"/>
                </a:solidFill>
                <a:cs typeface="Calibri"/>
              </a:rPr>
              <a:t>Was a standalone model – now integrated in </a:t>
            </a:r>
            <a:r>
              <a:rPr lang="en-US" sz="2400" dirty="0">
                <a:solidFill>
                  <a:srgbClr val="000000"/>
                </a:solidFill>
                <a:cs typeface="Calibri"/>
              </a:rPr>
              <a:t>MOVES5</a:t>
            </a:r>
            <a:endParaRPr lang="en-US" sz="2400">
              <a:cs typeface="Calibri" panose="020F0502020204030204"/>
            </a:endParaRPr>
          </a:p>
          <a:p>
            <a:pPr marL="440690" lvl="1" indent="-342900"/>
            <a:r>
              <a:rPr lang="en-US" sz="2400">
                <a:solidFill>
                  <a:srgbClr val="000000"/>
                </a:solidFill>
                <a:cs typeface="Calibri"/>
              </a:rPr>
              <a:t>Software for estimating emissions from nonroad mobile sources and engines (construction, mining, ag, lawn/garden, recreational marine)</a:t>
            </a:r>
            <a:endParaRPr lang="en-US" sz="2400">
              <a:cs typeface="Calibri" panose="020F0502020204030204"/>
            </a:endParaRPr>
          </a:p>
          <a:p>
            <a:pPr marL="440690" lvl="1" indent="-342900"/>
            <a:r>
              <a:rPr lang="en-US" sz="2400">
                <a:solidFill>
                  <a:srgbClr val="000000"/>
                </a:solidFill>
                <a:cs typeface="Calibri"/>
              </a:rPr>
              <a:t>Includes a database on engine populations, activities, horsepower, load factors, and controls</a:t>
            </a:r>
            <a:endParaRPr lang="en-US" sz="2400">
              <a:cs typeface="Calibri" panose="020F0502020204030204"/>
            </a:endParaRPr>
          </a:p>
          <a:p>
            <a:pPr marL="440690" lvl="1"/>
            <a:r>
              <a:rPr lang="en-US" sz="2400">
                <a:ea typeface="+mn-lt"/>
                <a:cs typeface="+mn-lt"/>
              </a:rPr>
              <a:t>Many of the NONROAD technical reports still apply to the nonroad inputs and algorithms used in MOVES: </a:t>
            </a:r>
            <a:endParaRPr lang="en-US" sz="2400">
              <a:solidFill>
                <a:srgbClr val="000000"/>
              </a:solidFill>
              <a:cs typeface="Calibri"/>
            </a:endParaRPr>
          </a:p>
          <a:p>
            <a:pPr marL="566420" lvl="2"/>
            <a:r>
              <a:rPr lang="en-US" sz="2400">
                <a:solidFill>
                  <a:srgbClr val="000000"/>
                </a:solidFill>
                <a:cs typeface="Calibri"/>
                <a:hlinkClick r:id="rId2">
                  <a:extLst>
                    <a:ext uri="{A12FA001-AC4F-418D-AE19-62706E023703}">
                      <ahyp:hlinkClr xmlns:ahyp="http://schemas.microsoft.com/office/drawing/2018/hyperlinkcolor" val="tx"/>
                    </a:ext>
                  </a:extLst>
                </a:hlinkClick>
              </a:rPr>
              <a:t>https://www.epa.gov/moves/nonroad-technical-reports</a:t>
            </a:r>
            <a:r>
              <a:rPr lang="en-US" sz="2400">
                <a:solidFill>
                  <a:srgbClr val="000000"/>
                </a:solidFill>
                <a:cs typeface="Calibri"/>
              </a:rPr>
              <a:t> </a:t>
            </a:r>
            <a:endParaRPr lang="en-US" sz="2400">
              <a:ea typeface="Calibri"/>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111</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786598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Light"/>
                <a:cs typeface="Calibri"/>
              </a:rPr>
              <a:t>Emissions Models</a:t>
            </a:r>
            <a:br>
              <a:rPr lang="en-US" sz="4000">
                <a:latin typeface="Calibri Light"/>
                <a:cs typeface="Calibri"/>
              </a:rPr>
            </a:br>
            <a:r>
              <a:rPr lang="en-US" sz="4000">
                <a:solidFill>
                  <a:srgbClr val="000000"/>
                </a:solidFill>
                <a:latin typeface="Calibri Light"/>
                <a:cs typeface="Calibri"/>
              </a:rPr>
              <a:t> Software to Estimate Emissions</a:t>
            </a:r>
            <a:endParaRPr lang="en-US">
              <a:latin typeface="Calibri Light"/>
            </a:endParaRP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700" b="1">
                <a:solidFill>
                  <a:srgbClr val="000000"/>
                </a:solidFill>
                <a:cs typeface="Calibri"/>
              </a:rPr>
              <a:t>Biogenic Emission Inventory System (BEIS)</a:t>
            </a:r>
            <a:endParaRPr lang="en-US" sz="3200">
              <a:cs typeface="Calibri" panose="020F0502020204030204"/>
            </a:endParaRPr>
          </a:p>
          <a:p>
            <a:pPr marL="440690" lvl="1" indent="-342900"/>
            <a:r>
              <a:rPr lang="en-US" sz="2200">
                <a:solidFill>
                  <a:srgbClr val="000000"/>
                </a:solidFill>
                <a:cs typeface="Calibri"/>
              </a:rPr>
              <a:t>Developer: EPA ORD (Office of Research and Development)</a:t>
            </a:r>
            <a:endParaRPr lang="en-US" sz="2200">
              <a:cs typeface="Calibri" panose="020F0502020204030204"/>
            </a:endParaRPr>
          </a:p>
          <a:p>
            <a:pPr marL="440690" lvl="1" indent="-342900"/>
            <a:r>
              <a:rPr lang="en-US" sz="2200">
                <a:solidFill>
                  <a:srgbClr val="000000"/>
                </a:solidFill>
                <a:cs typeface="Calibri"/>
              </a:rPr>
              <a:t>Current Version: 4.0 (2014)</a:t>
            </a:r>
            <a:endParaRPr lang="en-US" sz="2200">
              <a:cs typeface="Calibri" panose="020F0502020204030204"/>
            </a:endParaRPr>
          </a:p>
          <a:p>
            <a:pPr marL="440690" lvl="1" indent="-342900"/>
            <a:r>
              <a:rPr lang="en-US" sz="2200">
                <a:solidFill>
                  <a:srgbClr val="000000"/>
                </a:solidFill>
                <a:cs typeface="Calibri"/>
              </a:rPr>
              <a:t>O/S: Linux (Integrated in SMOKE and CMAQ)</a:t>
            </a:r>
            <a:endParaRPr lang="en-US" sz="2200">
              <a:cs typeface="Calibri" panose="020F0502020204030204"/>
            </a:endParaRPr>
          </a:p>
          <a:p>
            <a:pPr marL="440690" lvl="1" indent="-342900"/>
            <a:r>
              <a:rPr lang="en-US" sz="2200">
                <a:solidFill>
                  <a:srgbClr val="000000"/>
                </a:solidFill>
                <a:cs typeface="Calibri"/>
              </a:rPr>
              <a:t>Software for estimating VOC and NO emissions from vegetation and soils</a:t>
            </a:r>
            <a:endParaRPr lang="en-US" sz="2200">
              <a:cs typeface="Calibri" panose="020F0502020204030204"/>
            </a:endParaRPr>
          </a:p>
          <a:p>
            <a:pPr marL="440690" lvl="1" indent="-342900"/>
            <a:r>
              <a:rPr lang="en-US" sz="2200">
                <a:solidFill>
                  <a:srgbClr val="000000"/>
                </a:solidFill>
                <a:cs typeface="Calibri"/>
              </a:rPr>
              <a:t>Includes a gridded North American landcover database (BELD) and emissions factors for &gt;200 plant species</a:t>
            </a:r>
            <a:endParaRPr lang="en-US" sz="2200">
              <a:cs typeface="Calibri" panose="020F0502020204030204"/>
            </a:endParaRPr>
          </a:p>
          <a:p>
            <a:r>
              <a:rPr lang="en-US" sz="2700">
                <a:ea typeface="+mn-lt"/>
                <a:cs typeface="+mn-lt"/>
                <a:hlinkClick r:id="rId2"/>
              </a:rPr>
              <a:t>https://www.epa.gov/air-emissions-modeling/biogenic-emission-sources</a:t>
            </a:r>
            <a:r>
              <a:rPr lang="en-US" sz="2700">
                <a:solidFill>
                  <a:srgbClr val="404040"/>
                </a:solidFill>
                <a:cs typeface="Calibri"/>
              </a:rPr>
              <a:t>  </a:t>
            </a:r>
            <a:endParaRPr lang="en-US" sz="2700">
              <a:solidFill>
                <a:srgbClr val="000000"/>
              </a:solidFill>
              <a:ea typeface="Calibri"/>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112</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516638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Emissions Models</a:t>
            </a:r>
            <a:br>
              <a:rPr lang="en-US" sz="4000">
                <a:latin typeface="Calibri"/>
                <a:cs typeface="Calibri"/>
              </a:rPr>
            </a:br>
            <a:r>
              <a:rPr lang="en-US" sz="4000">
                <a:solidFill>
                  <a:srgbClr val="000000"/>
                </a:solidFill>
                <a:latin typeface="Calibri"/>
                <a:cs typeface="Calibri"/>
              </a:rPr>
              <a:t> Software to Estimate Emissions</a:t>
            </a:r>
            <a:endParaRPr lang="en-US">
              <a:cs typeface="Calibri Light"/>
            </a:endParaRP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3000" b="1">
                <a:solidFill>
                  <a:srgbClr val="000000"/>
                </a:solidFill>
                <a:cs typeface="Calibri"/>
              </a:rPr>
              <a:t>Model of Emissions of Gases and Aerosols from Nature (MEGAN)</a:t>
            </a:r>
            <a:endParaRPr lang="en-US" sz="3200">
              <a:cs typeface="Calibri" panose="020F0502020204030204"/>
            </a:endParaRPr>
          </a:p>
          <a:p>
            <a:pPr marL="440690" lvl="1" indent="-342900"/>
            <a:r>
              <a:rPr lang="en-US" sz="2400">
                <a:solidFill>
                  <a:srgbClr val="000000"/>
                </a:solidFill>
                <a:cs typeface="Calibri"/>
              </a:rPr>
              <a:t>Developer: NOAA, WSU, ENVIRON/Ramboll, Inc.</a:t>
            </a:r>
            <a:endParaRPr lang="en-US" sz="2400">
              <a:cs typeface="Calibri" panose="020F0502020204030204"/>
            </a:endParaRPr>
          </a:p>
          <a:p>
            <a:pPr marL="440690" lvl="1" indent="-342900"/>
            <a:r>
              <a:rPr lang="en-US" sz="2400">
                <a:solidFill>
                  <a:srgbClr val="000000"/>
                </a:solidFill>
                <a:cs typeface="Calibri"/>
              </a:rPr>
              <a:t>Current Version: 2.10 (2014)</a:t>
            </a:r>
            <a:endParaRPr lang="en-US" sz="2400">
              <a:cs typeface="Calibri" panose="020F0502020204030204"/>
            </a:endParaRPr>
          </a:p>
          <a:p>
            <a:pPr marL="440690" lvl="1" indent="-342900"/>
            <a:r>
              <a:rPr lang="en-US" sz="2400">
                <a:solidFill>
                  <a:srgbClr val="000000"/>
                </a:solidFill>
                <a:cs typeface="Calibri"/>
              </a:rPr>
              <a:t>O/S: Linux (Integrated in WRF-Chem)</a:t>
            </a:r>
            <a:endParaRPr lang="en-US" sz="2400">
              <a:cs typeface="Calibri" panose="020F0502020204030204"/>
            </a:endParaRPr>
          </a:p>
          <a:p>
            <a:pPr marL="440690" lvl="1" indent="-342900"/>
            <a:r>
              <a:rPr lang="en-US" sz="2400">
                <a:solidFill>
                  <a:srgbClr val="000000"/>
                </a:solidFill>
                <a:cs typeface="Calibri"/>
              </a:rPr>
              <a:t>Software for estimating VOC and NO emissions from vegetation and soils</a:t>
            </a:r>
            <a:endParaRPr lang="en-US" sz="2400">
              <a:cs typeface="Calibri" panose="020F0502020204030204"/>
            </a:endParaRPr>
          </a:p>
          <a:p>
            <a:pPr marL="440690" lvl="1" indent="-342900"/>
            <a:r>
              <a:rPr lang="en-US" sz="2400">
                <a:solidFill>
                  <a:srgbClr val="000000"/>
                </a:solidFill>
                <a:cs typeface="Calibri"/>
              </a:rPr>
              <a:t>Includes global gridded leaf area index, plant types, and emissions factors</a:t>
            </a:r>
            <a:endParaRPr lang="en-US" sz="2400">
              <a:cs typeface="Calibri" panose="020F0502020204030204"/>
            </a:endParaRPr>
          </a:p>
          <a:p>
            <a:r>
              <a:rPr lang="en-US" sz="3000">
                <a:solidFill>
                  <a:srgbClr val="000000"/>
                </a:solidFill>
                <a:cs typeface="Calibri"/>
                <a:hlinkClick r:id="rId2"/>
              </a:rPr>
              <a:t>http://lar.wsu.edu/megan</a:t>
            </a:r>
            <a:r>
              <a:rPr lang="en-US" sz="3000">
                <a:solidFill>
                  <a:srgbClr val="000000"/>
                </a:solidFill>
                <a:cs typeface="Calibri"/>
              </a:rPr>
              <a:t> </a:t>
            </a:r>
            <a:endParaRPr lang="en-US"/>
          </a:p>
          <a:p>
            <a:r>
              <a:rPr lang="en-US" sz="3000">
                <a:ea typeface="+mn-lt"/>
                <a:cs typeface="+mn-lt"/>
              </a:rPr>
              <a:t>https://cfpub.epa.gov/si/si_public_record_report.cfm?Lab=CEMM&amp;dirEntryId=353283</a:t>
            </a:r>
            <a:endParaRPr lang="en-US" sz="3000">
              <a:solidFill>
                <a:srgbClr val="000000"/>
              </a:solidFill>
              <a:ea typeface="Calibri"/>
              <a:cs typeface="Calibri"/>
            </a:endParaRPr>
          </a:p>
          <a:p>
            <a:endParaRPr lang="en-US" sz="3200">
              <a:ea typeface="Calibri" panose="020F0502020204030204"/>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113</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6202393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Emissions Models</a:t>
            </a:r>
            <a:br>
              <a:rPr lang="en-US" sz="4000">
                <a:solidFill>
                  <a:srgbClr val="000000"/>
                </a:solidFill>
                <a:latin typeface="Calibri"/>
                <a:cs typeface="Calibri"/>
              </a:rPr>
            </a:br>
            <a:r>
              <a:rPr lang="en-US" sz="4000">
                <a:solidFill>
                  <a:srgbClr val="000000"/>
                </a:solidFill>
                <a:latin typeface="Calibri"/>
                <a:cs typeface="Calibri"/>
              </a:rPr>
              <a:t> Software to Estimate Emissions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500" b="1">
                <a:solidFill>
                  <a:srgbClr val="000000"/>
                </a:solidFill>
                <a:cs typeface="Calibri"/>
              </a:rPr>
              <a:t>Integrated Planning Model (IPM)</a:t>
            </a:r>
            <a:endParaRPr lang="en-US" sz="3200">
              <a:cs typeface="Calibri" panose="020F0502020204030204"/>
            </a:endParaRPr>
          </a:p>
          <a:p>
            <a:pPr marL="440690" lvl="1" indent="-342900"/>
            <a:r>
              <a:rPr lang="en-US" sz="2000">
                <a:solidFill>
                  <a:srgbClr val="000000"/>
                </a:solidFill>
                <a:cs typeface="Calibri"/>
              </a:rPr>
              <a:t>Developer: ICF Consulting, Inc.</a:t>
            </a:r>
            <a:endParaRPr lang="en-US">
              <a:solidFill>
                <a:srgbClr val="404040"/>
              </a:solidFill>
              <a:cs typeface="Calibri"/>
            </a:endParaRPr>
          </a:p>
          <a:p>
            <a:pPr marL="440690" lvl="1" indent="-342900"/>
            <a:r>
              <a:rPr lang="en-US" sz="2000">
                <a:solidFill>
                  <a:srgbClr val="000000"/>
                </a:solidFill>
                <a:cs typeface="Calibri"/>
              </a:rPr>
              <a:t>Current Version: </a:t>
            </a:r>
            <a:r>
              <a:rPr lang="en-US"/>
              <a:t>EPA's Power Sector Modeling Platform v6 Using IPM</a:t>
            </a:r>
            <a:endParaRPr lang="en-US">
              <a:solidFill>
                <a:srgbClr val="404040"/>
              </a:solidFill>
              <a:ea typeface="Calibri"/>
              <a:cs typeface="Calibri"/>
            </a:endParaRPr>
          </a:p>
          <a:p>
            <a:pPr marL="440690" lvl="1" indent="-342900"/>
            <a:r>
              <a:rPr lang="en-US" sz="2000">
                <a:solidFill>
                  <a:srgbClr val="000000"/>
                </a:solidFill>
                <a:cs typeface="Calibri"/>
              </a:rPr>
              <a:t>O/S: Windows</a:t>
            </a:r>
            <a:endParaRPr lang="en-US" sz="2000">
              <a:cs typeface="Calibri" panose="020F0502020204030204"/>
            </a:endParaRPr>
          </a:p>
          <a:p>
            <a:pPr marL="440690" lvl="1" indent="-342900"/>
            <a:r>
              <a:rPr lang="en-US" sz="2000">
                <a:solidFill>
                  <a:srgbClr val="000000"/>
                </a:solidFill>
                <a:cs typeface="Calibri"/>
              </a:rPr>
              <a:t>Power demand model that determines low-cost means of meeting electric generation energy and capacity demand while complying with specific constraints, including emissions controls</a:t>
            </a:r>
            <a:endParaRPr lang="en-US" sz="2000">
              <a:cs typeface="Calibri" panose="020F0502020204030204"/>
            </a:endParaRPr>
          </a:p>
          <a:p>
            <a:pPr marL="440690" lvl="1" indent="-342900"/>
            <a:r>
              <a:rPr lang="en-US" sz="2000">
                <a:solidFill>
                  <a:srgbClr val="000000"/>
                </a:solidFill>
                <a:cs typeface="Calibri"/>
              </a:rPr>
              <a:t>Integrated into the EPA Power Sector Modeling Platform for analyzing the impacts of emissions policies on US electricity generation sector</a:t>
            </a:r>
            <a:endParaRPr lang="en-US" sz="2000">
              <a:cs typeface="Calibri" panose="020F0502020204030204"/>
            </a:endParaRPr>
          </a:p>
          <a:p>
            <a:r>
              <a:rPr lang="en-US" sz="2200">
                <a:ea typeface="+mn-lt"/>
                <a:cs typeface="+mn-lt"/>
                <a:hlinkClick r:id="rId2"/>
              </a:rPr>
              <a:t>https://www.epa.gov/power-sector-modeling</a:t>
            </a:r>
            <a:r>
              <a:rPr lang="en-US" sz="2200">
                <a:ea typeface="+mn-lt"/>
                <a:cs typeface="+mn-lt"/>
              </a:rPr>
              <a:t> </a:t>
            </a:r>
            <a:endParaRPr lang="en-US"/>
          </a:p>
          <a:p>
            <a:r>
              <a:rPr lang="en-US" sz="2200">
                <a:ea typeface="+mn-lt"/>
                <a:cs typeface="+mn-lt"/>
                <a:hlinkClick r:id="rId3"/>
              </a:rPr>
              <a:t>https://www.epa.gov/power-sector-modeling/post-ira-2022-reference-case</a:t>
            </a:r>
            <a:r>
              <a:rPr lang="en-US" sz="2200">
                <a:ea typeface="+mn-lt"/>
                <a:cs typeface="+mn-lt"/>
              </a:rPr>
              <a:t> </a:t>
            </a:r>
          </a:p>
          <a:p>
            <a:endParaRPr lang="en-US" sz="3200">
              <a:ea typeface="Calibri" panose="020F0502020204030204"/>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114</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9157111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Emission Processors</a:t>
            </a:r>
            <a:br>
              <a:rPr lang="en-US" sz="4000">
                <a:solidFill>
                  <a:srgbClr val="000000"/>
                </a:solidFill>
                <a:latin typeface="Calibri"/>
                <a:cs typeface="Calibri"/>
              </a:rPr>
            </a:br>
            <a:r>
              <a:rPr lang="en-US" sz="4000">
                <a:solidFill>
                  <a:srgbClr val="000000"/>
                </a:solidFill>
                <a:latin typeface="Calibri"/>
                <a:cs typeface="Calibri"/>
              </a:rPr>
              <a:t> </a:t>
            </a:r>
            <a:r>
              <a:rPr lang="en-US" sz="2800">
                <a:solidFill>
                  <a:srgbClr val="000000"/>
                </a:solidFill>
                <a:latin typeface="Calibri"/>
                <a:cs typeface="Calibri"/>
              </a:rPr>
              <a:t>Software to Prepare Emission Inputs to Air Quality Models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b="1" dirty="0">
                <a:solidFill>
                  <a:srgbClr val="000000"/>
                </a:solidFill>
                <a:cs typeface="Calibri"/>
              </a:rPr>
              <a:t>Sparse Matrix Operator Kernel Emissions (SMOKE)</a:t>
            </a:r>
            <a:endParaRPr lang="en-US" sz="3200" dirty="0">
              <a:cs typeface="Calibri" panose="020F0502020204030204"/>
            </a:endParaRPr>
          </a:p>
          <a:p>
            <a:pPr marL="383540" lvl="1">
              <a:buFont typeface="Arial" pitchFamily="34" charset="0"/>
              <a:buChar char="•"/>
            </a:pPr>
            <a:r>
              <a:rPr lang="en-US" sz="2400" dirty="0">
                <a:solidFill>
                  <a:srgbClr val="000000"/>
                </a:solidFill>
                <a:cs typeface="Calibri"/>
              </a:rPr>
              <a:t>Developer: UNC Institute for the Environment</a:t>
            </a:r>
            <a:endParaRPr lang="en-US" sz="2400" dirty="0">
              <a:cs typeface="Calibri"/>
            </a:endParaRPr>
          </a:p>
          <a:p>
            <a:pPr marL="383540" lvl="1">
              <a:buFont typeface="Arial" pitchFamily="34" charset="0"/>
              <a:buChar char="•"/>
            </a:pPr>
            <a:r>
              <a:rPr lang="en-US" sz="2400" dirty="0">
                <a:solidFill>
                  <a:srgbClr val="000000"/>
                </a:solidFill>
                <a:cs typeface="Calibri"/>
              </a:rPr>
              <a:t>Current Version: 5.1</a:t>
            </a:r>
            <a:endParaRPr lang="en-US" sz="2400" dirty="0">
              <a:cs typeface="Calibri"/>
            </a:endParaRPr>
          </a:p>
          <a:p>
            <a:pPr marL="383540" lvl="1">
              <a:buFont typeface="Arial" pitchFamily="34" charset="0"/>
              <a:buChar char="•"/>
            </a:pPr>
            <a:r>
              <a:rPr lang="en-US" sz="2400" dirty="0">
                <a:solidFill>
                  <a:srgbClr val="000000"/>
                </a:solidFill>
                <a:cs typeface="Calibri"/>
              </a:rPr>
              <a:t>O/S: Linux</a:t>
            </a:r>
            <a:endParaRPr lang="en-US" sz="2400" dirty="0">
              <a:cs typeface="Calibri"/>
            </a:endParaRPr>
          </a:p>
          <a:p>
            <a:pPr marL="383540" lvl="1">
              <a:buFont typeface="Arial" pitchFamily="34" charset="0"/>
              <a:buChar char="•"/>
            </a:pPr>
            <a:r>
              <a:rPr lang="en-US" sz="2400">
                <a:solidFill>
                  <a:srgbClr val="000000"/>
                </a:solidFill>
                <a:cs typeface="Calibri"/>
              </a:rPr>
              <a:t>Software that integrates emissions data processing with high-performance computing sparse-matrix algorithms to create gridded, speciated, hourly emissions for input to a variety of air quality models.</a:t>
            </a:r>
            <a:endParaRPr lang="en-US" sz="2400">
              <a:cs typeface="Calibri"/>
            </a:endParaRPr>
          </a:p>
          <a:p>
            <a:r>
              <a:rPr lang="en-US" sz="3000" dirty="0">
                <a:solidFill>
                  <a:srgbClr val="000000"/>
                </a:solidFill>
                <a:cs typeface="Calibri"/>
                <a:hlinkClick r:id="rId2"/>
              </a:rPr>
              <a:t>http://www.smoke-model.org</a:t>
            </a:r>
            <a:r>
              <a:rPr lang="en-US" sz="3000" dirty="0">
                <a:solidFill>
                  <a:srgbClr val="000000"/>
                </a:solidFill>
                <a:cs typeface="Calibri"/>
              </a:rPr>
              <a:t> </a:t>
            </a:r>
            <a:endParaRPr lang="en-US" dirty="0"/>
          </a:p>
          <a:p>
            <a:endParaRPr lang="en-US" sz="3200" dirty="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115</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M</a:t>
            </a:r>
            <a:endParaRPr lang="en-US"/>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717324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Air Quality Modeling</a:t>
            </a:r>
            <a:endParaRPr lang="en-US"/>
          </a:p>
        </p:txBody>
      </p:sp>
      <p:pic>
        <p:nvPicPr>
          <p:cNvPr id="10" name="Picture 10" descr="Map&#10;&#10;Description automatically generated">
            <a:extLst>
              <a:ext uri="{FF2B5EF4-FFF2-40B4-BE49-F238E27FC236}">
                <a16:creationId xmlns:a16="http://schemas.microsoft.com/office/drawing/2014/main" id="{47B3D4B7-BC20-6E7C-9BFA-B4343C82A63B}"/>
              </a:ext>
            </a:extLst>
          </p:cNvPr>
          <p:cNvPicPr>
            <a:picLocks noGrp="1" noChangeAspect="1"/>
          </p:cNvPicPr>
          <p:nvPr>
            <p:ph sz="half" idx="2"/>
          </p:nvPr>
        </p:nvPicPr>
        <p:blipFill>
          <a:blip r:embed="rId2"/>
          <a:stretch>
            <a:fillRect/>
          </a:stretch>
        </p:blipFill>
        <p:spPr>
          <a:xfrm>
            <a:off x="835813" y="2203451"/>
            <a:ext cx="4918619" cy="3190142"/>
          </a:xfrm>
        </p:spPr>
      </p:pic>
      <p:sp>
        <p:nvSpPr>
          <p:cNvPr id="3" name="Content Placeholder 2">
            <a:extLst>
              <a:ext uri="{FF2B5EF4-FFF2-40B4-BE49-F238E27FC236}">
                <a16:creationId xmlns:a16="http://schemas.microsoft.com/office/drawing/2014/main" id="{33F60B79-00E6-17B6-2A23-BFCF77F76214}"/>
              </a:ext>
            </a:extLst>
          </p:cNvPr>
          <p:cNvSpPr>
            <a:spLocks noGrp="1"/>
          </p:cNvSpPr>
          <p:nvPr>
            <p:ph sz="quarter" idx="4"/>
          </p:nvPr>
        </p:nvSpPr>
        <p:spPr/>
        <p:txBody>
          <a:bodyPr vert="horz" lIns="0" tIns="45720" rIns="0" bIns="45720" rtlCol="0" anchor="t">
            <a:normAutofit/>
          </a:bodyPr>
          <a:lstStyle/>
          <a:p>
            <a:r>
              <a:rPr lang="en-US" sz="2800">
                <a:solidFill>
                  <a:srgbClr val="000000"/>
                </a:solidFill>
                <a:cs typeface="Calibri"/>
              </a:rPr>
              <a:t>Reference(s):</a:t>
            </a:r>
            <a:endParaRPr lang="en-US">
              <a:cs typeface="Calibri" panose="020F0502020204030204"/>
            </a:endParaRPr>
          </a:p>
          <a:p>
            <a:pPr marL="383540" lvl="1"/>
            <a:r>
              <a:rPr lang="en-US" sz="2600" err="1">
                <a:solidFill>
                  <a:srgbClr val="000000"/>
                </a:solidFill>
                <a:cs typeface="Calibri"/>
              </a:rPr>
              <a:t>Air</a:t>
            </a:r>
            <a:r>
              <a:rPr lang="en-US" sz="2600" i="1" err="1">
                <a:solidFill>
                  <a:srgbClr val="000000"/>
                </a:solidFill>
                <a:cs typeface="Calibri"/>
              </a:rPr>
              <a:t>Knowledge</a:t>
            </a:r>
            <a:r>
              <a:rPr lang="en-US" sz="2600">
                <a:solidFill>
                  <a:srgbClr val="000000"/>
                </a:solidFill>
                <a:cs typeface="Calibri"/>
              </a:rPr>
              <a:t>:</a:t>
            </a:r>
            <a:endParaRPr lang="en-US">
              <a:ea typeface="Calibri" panose="020F0502020204030204"/>
              <a:cs typeface="Calibri" panose="020F0502020204030204"/>
            </a:endParaRPr>
          </a:p>
          <a:p>
            <a:pPr marL="566420" lvl="2"/>
            <a:r>
              <a:rPr lang="en-US" sz="1800">
                <a:ea typeface="+mn-lt"/>
                <a:cs typeface="+mn-lt"/>
                <a:hlinkClick r:id="rId3"/>
              </a:rPr>
              <a:t>https://airknowledge.gov/MODL-SI.html</a:t>
            </a:r>
            <a:r>
              <a:rPr lang="en-US" sz="1800">
                <a:ea typeface="+mn-lt"/>
                <a:cs typeface="+mn-lt"/>
              </a:rPr>
              <a:t> </a:t>
            </a:r>
            <a:endParaRPr lang="en-US">
              <a:solidFill>
                <a:srgbClr val="404040"/>
              </a:solidFill>
              <a:ea typeface="Calibri" panose="020F0502020204030204"/>
              <a:cs typeface="Calibri"/>
            </a:endParaRPr>
          </a:p>
          <a:p>
            <a:pPr marL="383540" lvl="1"/>
            <a:r>
              <a:rPr lang="en-US" sz="2600">
                <a:solidFill>
                  <a:srgbClr val="000000"/>
                </a:solidFill>
                <a:cs typeface="Calibri"/>
              </a:rPr>
              <a:t>Technical Work:</a:t>
            </a:r>
            <a:endParaRPr lang="en-US">
              <a:ea typeface="Calibri" panose="020F0502020204030204"/>
              <a:cs typeface="Calibri" panose="020F0502020204030204"/>
            </a:endParaRPr>
          </a:p>
          <a:p>
            <a:pPr marL="566420" lvl="2"/>
            <a:r>
              <a:rPr lang="en-US" sz="1800">
                <a:solidFill>
                  <a:srgbClr val="000000"/>
                </a:solidFill>
                <a:cs typeface="Calibri"/>
                <a:hlinkClick r:id="rId4"/>
              </a:rPr>
              <a:t>https://www.epa.gov/scram</a:t>
            </a:r>
            <a:r>
              <a:rPr lang="en-US" sz="1800">
                <a:solidFill>
                  <a:srgbClr val="000000"/>
                </a:solidFill>
                <a:cs typeface="Calibri"/>
              </a:rPr>
              <a:t> </a:t>
            </a:r>
            <a:endParaRPr lang="en-US">
              <a:ea typeface="Calibri" panose="020F0502020204030204"/>
              <a:cs typeface="Calibri" panose="020F0502020204030204"/>
            </a:endParaRPr>
          </a:p>
          <a:p>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116</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8381953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Air Quality Modeling and SIPs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a:xfrm>
            <a:off x="1097280" y="1845734"/>
            <a:ext cx="10058400" cy="4410046"/>
          </a:xfrm>
        </p:spPr>
        <p:txBody>
          <a:bodyPr vert="horz" lIns="0" tIns="45720" rIns="0" bIns="45720" rtlCol="0" anchor="t">
            <a:normAutofit/>
          </a:bodyPr>
          <a:lstStyle/>
          <a:p>
            <a:pPr>
              <a:buFont typeface="Arial" panose="020F0502020204030204" pitchFamily="34" charset="0"/>
              <a:buChar char="•"/>
            </a:pPr>
            <a:r>
              <a:rPr lang="en-US" sz="2500">
                <a:solidFill>
                  <a:srgbClr val="000000"/>
                </a:solidFill>
                <a:cs typeface="Calibri"/>
              </a:rPr>
              <a:t>CAA Section 172(c) requires States with an NAA to submit an attainment demonstration that uses:</a:t>
            </a:r>
            <a:endParaRPr lang="en-US">
              <a:cs typeface="Calibri" panose="020F0502020204030204"/>
            </a:endParaRPr>
          </a:p>
          <a:p>
            <a:pPr marL="440690" lvl="1" indent="-342900"/>
            <a:r>
              <a:rPr lang="en-US" sz="2400">
                <a:solidFill>
                  <a:srgbClr val="000000"/>
                </a:solidFill>
                <a:cs typeface="Calibri"/>
              </a:rPr>
              <a:t>Emissions Inventory (base and future years)</a:t>
            </a:r>
            <a:endParaRPr lang="en-US" sz="2400">
              <a:cs typeface="Calibri" panose="020F0502020204030204"/>
            </a:endParaRPr>
          </a:p>
          <a:p>
            <a:pPr marL="440690" lvl="1" indent="-342900"/>
            <a:r>
              <a:rPr lang="en-US" sz="2400">
                <a:solidFill>
                  <a:srgbClr val="000000"/>
                </a:solidFill>
                <a:cs typeface="Calibri"/>
              </a:rPr>
              <a:t>Adopted Control Measures</a:t>
            </a:r>
            <a:endParaRPr lang="en-US" sz="2400">
              <a:cs typeface="Calibri" panose="020F0502020204030204"/>
            </a:endParaRPr>
          </a:p>
          <a:p>
            <a:pPr>
              <a:buFont typeface="Arial" panose="020F0502020204030204" pitchFamily="34" charset="0"/>
              <a:buChar char="•"/>
            </a:pPr>
            <a:r>
              <a:rPr lang="en-US" sz="2500">
                <a:solidFill>
                  <a:srgbClr val="000000"/>
                </a:solidFill>
                <a:cs typeface="Calibri"/>
              </a:rPr>
              <a:t>For PM2.5, all States (with NAAs) must submit an attainment demonstration which includes modeling (40 CFR §51.1007)</a:t>
            </a:r>
            <a:endParaRPr lang="en-US">
              <a:cs typeface="Calibri" panose="020F0502020204030204"/>
            </a:endParaRPr>
          </a:p>
          <a:p>
            <a:pPr marL="440690" lvl="1" indent="-342900"/>
            <a:r>
              <a:rPr lang="en-US" sz="2400">
                <a:solidFill>
                  <a:srgbClr val="000000"/>
                </a:solidFill>
                <a:cs typeface="Calibri"/>
              </a:rPr>
              <a:t>Photochemical grid modeling and/or local dispersion modeling</a:t>
            </a:r>
            <a:endParaRPr lang="en-US" sz="2400">
              <a:cs typeface="Calibri" panose="020F0502020204030204"/>
            </a:endParaRPr>
          </a:p>
          <a:p>
            <a:pPr marL="440690" lvl="1"/>
            <a:r>
              <a:rPr lang="en-US" sz="2400">
                <a:solidFill>
                  <a:srgbClr val="000000"/>
                </a:solidFill>
                <a:cs typeface="Calibri"/>
              </a:rPr>
              <a:t>Precursor demonstrations to avoid precursor control measures</a:t>
            </a:r>
            <a:endParaRPr lang="en-US" sz="2400">
              <a:solidFill>
                <a:srgbClr val="000000"/>
              </a:solidFill>
              <a:ea typeface="Calibri"/>
              <a:cs typeface="Calibri"/>
            </a:endParaRPr>
          </a:p>
          <a:p>
            <a:pPr>
              <a:buFont typeface="Arial" panose="020F0502020204030204" pitchFamily="34" charset="0"/>
              <a:buChar char="•"/>
            </a:pPr>
            <a:r>
              <a:rPr lang="en-US" sz="2500">
                <a:solidFill>
                  <a:srgbClr val="000000"/>
                </a:solidFill>
                <a:cs typeface="Calibri"/>
              </a:rPr>
              <a:t>For ozone, moderate and above NAAs are required to submit an attainment demonstration with modeling (40 CFR </a:t>
            </a:r>
            <a:r>
              <a:rPr lang="en-US" sz="2500">
                <a:solidFill>
                  <a:srgbClr val="000000"/>
                </a:solidFill>
                <a:ea typeface="+mn-lt"/>
                <a:cs typeface="+mn-lt"/>
              </a:rPr>
              <a:t>§51.908)</a:t>
            </a:r>
            <a:endParaRPr lang="en-US">
              <a:cs typeface="Calibri" panose="020F0502020204030204"/>
            </a:endParaRPr>
          </a:p>
          <a:p>
            <a:pPr marL="440690" lvl="1" indent="-342900"/>
            <a:r>
              <a:rPr lang="en-US" sz="2400">
                <a:solidFill>
                  <a:srgbClr val="000000"/>
                </a:solidFill>
                <a:cs typeface="Calibri"/>
              </a:rPr>
              <a:t>Photochemical grid modeling</a:t>
            </a:r>
            <a:endParaRPr lang="en-US" sz="2400">
              <a:cs typeface="Calibri" panose="020F0502020204030204"/>
            </a:endParaRPr>
          </a:p>
          <a:p>
            <a:pPr marL="0" indent="0">
              <a:buNone/>
            </a:pPr>
            <a:endParaRPr lang="en-US" sz="2600">
              <a:solidFill>
                <a:srgbClr val="000000"/>
              </a:solidFill>
              <a:cs typeface="Calibri"/>
            </a:endParaRP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117</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3679892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Photochemical Grid Models (PGM)</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sz="half" idx="2"/>
          </p:nvPr>
        </p:nvSpPr>
        <p:spPr>
          <a:xfrm>
            <a:off x="1097280" y="2692947"/>
            <a:ext cx="4212631" cy="3267587"/>
          </a:xfrm>
        </p:spPr>
        <p:txBody>
          <a:bodyPr vert="horz" lIns="0" tIns="45720" rIns="0" bIns="45720" rtlCol="0" anchor="t">
            <a:normAutofit/>
          </a:bodyPr>
          <a:lstStyle/>
          <a:p>
            <a:pPr>
              <a:buFont typeface="Arial" panose="020F0502020204030204" pitchFamily="34" charset="0"/>
              <a:buChar char="•"/>
            </a:pPr>
            <a:r>
              <a:rPr lang="en-US" sz="2800">
                <a:solidFill>
                  <a:srgbClr val="000000"/>
                </a:solidFill>
                <a:cs typeface="Calibri"/>
              </a:rPr>
              <a:t>Large-scale air quality models that account for chemical and physical atmospheric processes in predicting pollutant concentrations.</a:t>
            </a:r>
            <a:endParaRPr lang="en-US">
              <a:cs typeface="Calibri" panose="020F0502020204030204"/>
            </a:endParaRPr>
          </a:p>
          <a:p>
            <a:endParaRPr lang="en-US">
              <a:cs typeface="Calibri" panose="020F0502020204030204"/>
            </a:endParaRPr>
          </a:p>
        </p:txBody>
      </p:sp>
      <p:pic>
        <p:nvPicPr>
          <p:cNvPr id="8" name="Picture 9" descr="Line drawing diagram of a cube with technical terms, airflow coming in and out of the cube, sources emitting pollutants within the cube, and chemical transformations.">
            <a:extLst>
              <a:ext uri="{FF2B5EF4-FFF2-40B4-BE49-F238E27FC236}">
                <a16:creationId xmlns:a16="http://schemas.microsoft.com/office/drawing/2014/main" id="{4BCDA4B3-ABC6-4DC9-D1AD-1199563240EA}"/>
              </a:ext>
            </a:extLst>
          </p:cNvPr>
          <p:cNvPicPr>
            <a:picLocks noGrp="1" noChangeAspect="1"/>
          </p:cNvPicPr>
          <p:nvPr>
            <p:ph sz="quarter" idx="4"/>
          </p:nvPr>
        </p:nvPicPr>
        <p:blipFill>
          <a:blip r:embed="rId2"/>
          <a:stretch>
            <a:fillRect/>
          </a:stretch>
        </p:blipFill>
        <p:spPr>
          <a:xfrm>
            <a:off x="5831759" y="1885490"/>
            <a:ext cx="5157019" cy="4269044"/>
          </a:xfrm>
        </p:spPr>
      </p:pic>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118</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pic>
        <p:nvPicPr>
          <p:cNvPr id="6" name="Picture 5">
            <a:extLst>
              <a:ext uri="{FF2B5EF4-FFF2-40B4-BE49-F238E27FC236}">
                <a16:creationId xmlns:a16="http://schemas.microsoft.com/office/drawing/2014/main" id="{AC1CB4DC-5F05-89CA-ECDD-80AA50725354}"/>
              </a:ext>
            </a:extLst>
          </p:cNvPr>
          <p:cNvPicPr>
            <a:picLocks noChangeAspect="1"/>
          </p:cNvPicPr>
          <p:nvPr/>
        </p:nvPicPr>
        <p:blipFill>
          <a:blip r:embed="rId3"/>
          <a:stretch>
            <a:fillRect/>
          </a:stretch>
        </p:blipFill>
        <p:spPr>
          <a:xfrm>
            <a:off x="5875360" y="1952491"/>
            <a:ext cx="4990762" cy="4270074"/>
          </a:xfrm>
          <a:prstGeom prst="rect">
            <a:avLst/>
          </a:prstGeom>
        </p:spPr>
      </p:pic>
    </p:spTree>
    <p:extLst>
      <p:ext uri="{BB962C8B-B14F-4D97-AF65-F5344CB8AC3E}">
        <p14:creationId xmlns:p14="http://schemas.microsoft.com/office/powerpoint/2010/main" val="34647445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Photochemical Grid Modeling</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700">
                <a:solidFill>
                  <a:srgbClr val="000000"/>
                </a:solidFill>
                <a:cs typeface="Calibri"/>
              </a:rPr>
              <a:t>Simulate the multiple and complex chemical and physical processes that produce air pollution</a:t>
            </a:r>
            <a:endParaRPr lang="en-US">
              <a:cs typeface="Calibri" panose="020F0502020204030204"/>
            </a:endParaRPr>
          </a:p>
          <a:p>
            <a:pPr>
              <a:buFont typeface="Arial" panose="020F0502020204030204" pitchFamily="34" charset="0"/>
              <a:buChar char="•"/>
            </a:pPr>
            <a:r>
              <a:rPr lang="en-US" sz="2700">
                <a:solidFill>
                  <a:srgbClr val="000000"/>
                </a:solidFill>
                <a:cs typeface="Calibri"/>
              </a:rPr>
              <a:t>Platforms for integrating multiple emissions source categories and emissions control strategies in a single simulation</a:t>
            </a:r>
            <a:endParaRPr lang="en-US">
              <a:cs typeface="Calibri" panose="020F0502020204030204"/>
            </a:endParaRPr>
          </a:p>
          <a:p>
            <a:pPr>
              <a:buFont typeface="Arial" panose="020F0502020204030204" pitchFamily="34" charset="0"/>
              <a:buChar char="•"/>
            </a:pPr>
            <a:r>
              <a:rPr lang="en-US" sz="2700">
                <a:solidFill>
                  <a:srgbClr val="000000"/>
                </a:solidFill>
                <a:cs typeface="Calibri"/>
              </a:rPr>
              <a:t>The ultimate goal of PGMs is to assist policy makers in determining the most efficient ways of reaching a future air-quality goal.</a:t>
            </a:r>
            <a:endParaRPr lang="en-US" sz="2200">
              <a:solidFill>
                <a:srgbClr val="404040"/>
              </a:solidFill>
              <a:cs typeface="Calibri"/>
            </a:endParaRPr>
          </a:p>
          <a:p>
            <a:pPr marL="383540" lvl="1">
              <a:buFont typeface="Arial" panose="020F0502020204030204" pitchFamily="34" charset="0"/>
              <a:buChar char="•"/>
            </a:pPr>
            <a:r>
              <a:rPr lang="en-US" sz="2400">
                <a:solidFill>
                  <a:srgbClr val="000000"/>
                </a:solidFill>
                <a:cs typeface="Calibri"/>
              </a:rPr>
              <a:t>Models are used to predict the effects of future control strategies</a:t>
            </a:r>
            <a:endParaRPr lang="en-US" sz="2400">
              <a:cs typeface="Calibri"/>
            </a:endParaRPr>
          </a:p>
          <a:p>
            <a:pPr marL="440690" lvl="1" indent="-342900"/>
            <a:r>
              <a:rPr lang="en-US" sz="2000">
                <a:solidFill>
                  <a:srgbClr val="000000"/>
                </a:solidFill>
                <a:cs typeface="Calibri"/>
              </a:rPr>
              <a:t>Controls necessary for SIP attainment demonstrations (States)</a:t>
            </a:r>
          </a:p>
          <a:p>
            <a:pPr marL="440690" lvl="1" indent="-342900"/>
            <a:r>
              <a:rPr lang="en-US" sz="2000">
                <a:solidFill>
                  <a:srgbClr val="000000"/>
                </a:solidFill>
                <a:cs typeface="Calibri"/>
              </a:rPr>
              <a:t>Air quality impacts of national rules (EPA)</a:t>
            </a:r>
            <a:endParaRPr lang="en-US" sz="2000">
              <a:cs typeface="Calibri" panose="020F0502020204030204"/>
            </a:endParaRPr>
          </a:p>
          <a:p>
            <a:pPr>
              <a:buFont typeface="Arial" panose="020F0502020204030204" pitchFamily="34" charset="0"/>
              <a:buChar char="•"/>
            </a:pPr>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119</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27204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A8E0-7523-E4E7-19A7-323D2E66CC22}"/>
              </a:ext>
            </a:extLst>
          </p:cNvPr>
          <p:cNvSpPr>
            <a:spLocks noGrp="1"/>
          </p:cNvSpPr>
          <p:nvPr>
            <p:ph type="title"/>
          </p:nvPr>
        </p:nvSpPr>
        <p:spPr/>
        <p:txBody>
          <a:bodyPr/>
          <a:lstStyle/>
          <a:p>
            <a:r>
              <a:rPr lang="en-US"/>
              <a:t>How designations are done for new nonattainment areas  - simplified</a:t>
            </a:r>
          </a:p>
        </p:txBody>
      </p:sp>
      <p:sp>
        <p:nvSpPr>
          <p:cNvPr id="3" name="Content Placeholder 2">
            <a:extLst>
              <a:ext uri="{FF2B5EF4-FFF2-40B4-BE49-F238E27FC236}">
                <a16:creationId xmlns:a16="http://schemas.microsoft.com/office/drawing/2014/main" id="{08B31352-2E71-9267-8CD5-01690F830DCE}"/>
              </a:ext>
            </a:extLst>
          </p:cNvPr>
          <p:cNvSpPr>
            <a:spLocks noGrp="1"/>
          </p:cNvSpPr>
          <p:nvPr>
            <p:ph idx="1"/>
          </p:nvPr>
        </p:nvSpPr>
        <p:spPr/>
        <p:txBody>
          <a:bodyPr vert="horz" lIns="0" tIns="45720" rIns="0" bIns="45720" rtlCol="0" anchor="t">
            <a:noAutofit/>
          </a:bodyPr>
          <a:lstStyle/>
          <a:p>
            <a:pPr marL="708660" fontAlgn="base">
              <a:lnSpc>
                <a:spcPct val="100000"/>
              </a:lnSpc>
              <a:spcBef>
                <a:spcPts val="0"/>
              </a:spcBef>
              <a:spcAft>
                <a:spcPts val="0"/>
              </a:spcAft>
            </a:pPr>
            <a:r>
              <a:rPr lang="en-US" b="0" i="0" u="none" strike="noStrike">
                <a:solidFill>
                  <a:srgbClr val="000000"/>
                </a:solidFill>
                <a:effectLst/>
                <a:latin typeface="Arial"/>
                <a:cs typeface="Arial"/>
              </a:rPr>
              <a:t>Monitoring Data</a:t>
            </a:r>
          </a:p>
          <a:p>
            <a:pPr marL="800100" lvl="1" indent="-342900" fontAlgn="base">
              <a:lnSpc>
                <a:spcPct val="100000"/>
              </a:lnSpc>
              <a:spcBef>
                <a:spcPts val="0"/>
              </a:spcBef>
              <a:spcAft>
                <a:spcPts val="0"/>
              </a:spcAft>
            </a:pPr>
            <a:r>
              <a:rPr lang="en-US" sz="2000">
                <a:solidFill>
                  <a:srgbClr val="000000"/>
                </a:solidFill>
                <a:latin typeface="Arial"/>
                <a:cs typeface="Arial"/>
              </a:rPr>
              <a:t>All monitoring data is uploaded to EPA: </a:t>
            </a:r>
            <a:r>
              <a:rPr lang="en-US" sz="2000">
                <a:solidFill>
                  <a:srgbClr val="38761D"/>
                </a:solidFill>
                <a:latin typeface="Arial"/>
                <a:cs typeface="Arial"/>
                <a:hlinkClick r:id="rId2"/>
              </a:rPr>
              <a:t>https://www.epa.gov/aqs</a:t>
            </a:r>
            <a:endParaRPr lang="en-US" sz="2000">
              <a:solidFill>
                <a:srgbClr val="38761D"/>
              </a:solidFill>
              <a:latin typeface="Arial"/>
              <a:cs typeface="Arial"/>
            </a:endParaRPr>
          </a:p>
          <a:p>
            <a:pPr marL="800100" lvl="1" indent="-342900" fontAlgn="base">
              <a:lnSpc>
                <a:spcPct val="100000"/>
              </a:lnSpc>
              <a:spcBef>
                <a:spcPts val="0"/>
              </a:spcBef>
              <a:spcAft>
                <a:spcPts val="0"/>
              </a:spcAft>
            </a:pPr>
            <a:r>
              <a:rPr lang="en-US" sz="2000">
                <a:solidFill>
                  <a:srgbClr val="000000"/>
                </a:solidFill>
                <a:latin typeface="Arial"/>
                <a:cs typeface="Arial"/>
              </a:rPr>
              <a:t>Exceptional Events are important to document - data waived for classification purposes if EPA approves exceptional event determination</a:t>
            </a:r>
          </a:p>
          <a:p>
            <a:pPr marL="457200" lvl="1" indent="0" fontAlgn="base">
              <a:lnSpc>
                <a:spcPct val="100000"/>
              </a:lnSpc>
              <a:spcBef>
                <a:spcPts val="0"/>
              </a:spcBef>
              <a:spcAft>
                <a:spcPts val="0"/>
              </a:spcAft>
              <a:buNone/>
            </a:pPr>
            <a:endParaRPr lang="en-US" sz="2000">
              <a:solidFill>
                <a:srgbClr val="000000"/>
              </a:solidFill>
              <a:latin typeface="Arial"/>
              <a:cs typeface="Arial"/>
            </a:endParaRPr>
          </a:p>
          <a:p>
            <a:pPr marL="708660" fontAlgn="base">
              <a:lnSpc>
                <a:spcPct val="100000"/>
              </a:lnSpc>
              <a:spcBef>
                <a:spcPts val="0"/>
              </a:spcBef>
              <a:spcAft>
                <a:spcPts val="0"/>
              </a:spcAft>
            </a:pPr>
            <a:r>
              <a:rPr lang="en-US" b="0" i="0" u="none" strike="noStrike">
                <a:solidFill>
                  <a:srgbClr val="000000"/>
                </a:solidFill>
                <a:effectLst/>
                <a:latin typeface="Arial"/>
                <a:cs typeface="Arial"/>
              </a:rPr>
              <a:t>Area Boundaries</a:t>
            </a:r>
          </a:p>
          <a:p>
            <a:pPr marL="800100" lvl="1" indent="-342900" fontAlgn="base"/>
            <a:r>
              <a:rPr lang="en-US" sz="2000">
                <a:solidFill>
                  <a:srgbClr val="000000"/>
                </a:solidFill>
                <a:latin typeface="Arial"/>
                <a:cs typeface="Arial"/>
              </a:rPr>
              <a:t>States make recommendations on classifications throughout the state including potential nonattainment boundaries - EPA determines final classifications and boundaries for nonattainment areas </a:t>
            </a:r>
          </a:p>
          <a:p>
            <a:pPr marL="800100" lvl="1" indent="-342900" fontAlgn="base">
              <a:lnSpc>
                <a:spcPct val="100000"/>
              </a:lnSpc>
              <a:spcBef>
                <a:spcPts val="0"/>
              </a:spcBef>
              <a:spcAft>
                <a:spcPts val="0"/>
              </a:spcAft>
            </a:pPr>
            <a:r>
              <a:rPr lang="en-US" sz="2000">
                <a:solidFill>
                  <a:srgbClr val="000000"/>
                </a:solidFill>
                <a:latin typeface="Arial"/>
                <a:cs typeface="Arial"/>
              </a:rPr>
              <a:t>EPA often relies on jurisdictional boundaries for nonattainment - counties very large in western states</a:t>
            </a:r>
          </a:p>
          <a:p>
            <a:pPr marL="800100" lvl="1" indent="-342900" fontAlgn="base"/>
            <a:r>
              <a:rPr lang="en-US" sz="2000">
                <a:solidFill>
                  <a:srgbClr val="000000"/>
                </a:solidFill>
                <a:latin typeface="Arial"/>
                <a:cs typeface="Arial"/>
              </a:rPr>
              <a:t>Data will be needed if smaller size area is warranted/needed - takes time to gather</a:t>
            </a:r>
          </a:p>
        </p:txBody>
      </p:sp>
      <p:sp>
        <p:nvSpPr>
          <p:cNvPr id="5" name="Slide Number Placeholder 4">
            <a:extLst>
              <a:ext uri="{FF2B5EF4-FFF2-40B4-BE49-F238E27FC236}">
                <a16:creationId xmlns:a16="http://schemas.microsoft.com/office/drawing/2014/main" id="{C539743F-E76B-C3C3-26CC-3AFD2736C053}"/>
              </a:ext>
            </a:extLst>
          </p:cNvPr>
          <p:cNvSpPr>
            <a:spLocks noGrp="1"/>
          </p:cNvSpPr>
          <p:nvPr>
            <p:ph type="sldNum" sz="quarter" idx="12"/>
          </p:nvPr>
        </p:nvSpPr>
        <p:spPr/>
        <p:txBody>
          <a:bodyPr/>
          <a:lstStyle/>
          <a:p>
            <a:fld id="{1F1CB0F1-E3A5-4057-A475-0B8AC78582B4}" type="slidenum">
              <a:rPr lang="en-US" smtClean="0"/>
              <a:t>12</a:t>
            </a:fld>
            <a:endParaRPr lang="en-US"/>
          </a:p>
        </p:txBody>
      </p:sp>
      <p:sp>
        <p:nvSpPr>
          <p:cNvPr id="7" name="Rectangle 6">
            <a:extLst>
              <a:ext uri="{FF2B5EF4-FFF2-40B4-BE49-F238E27FC236}">
                <a16:creationId xmlns:a16="http://schemas.microsoft.com/office/drawing/2014/main" id="{48BF25C4-ACD8-F14D-6F2F-C924EDEF1C49}"/>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6681398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Current Generation of PGMs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latin typeface="Calibri"/>
                <a:cs typeface="Calibri"/>
              </a:rPr>
              <a:t>“</a:t>
            </a:r>
            <a:r>
              <a:rPr lang="en-US" sz="3000">
                <a:solidFill>
                  <a:srgbClr val="000000"/>
                </a:solidFill>
                <a:cs typeface="Calibri"/>
              </a:rPr>
              <a:t>One-Atmosphere” Modeling</a:t>
            </a:r>
            <a:endParaRPr lang="en-US">
              <a:cs typeface="Calibri" panose="020F0502020204030204"/>
            </a:endParaRPr>
          </a:p>
          <a:p>
            <a:pPr marL="440690" lvl="1" indent="-342900"/>
            <a:r>
              <a:rPr lang="en-US" sz="2400">
                <a:solidFill>
                  <a:srgbClr val="000000"/>
                </a:solidFill>
                <a:cs typeface="Calibri"/>
              </a:rPr>
              <a:t>Multi-pollutant: Ozone, PM, visibility, acid and nutrients deposition, air toxics, etc.</a:t>
            </a:r>
            <a:endParaRPr lang="en-US" sz="2400">
              <a:cs typeface="Calibri" panose="020F0502020204030204"/>
            </a:endParaRPr>
          </a:p>
          <a:p>
            <a:pPr marL="440690" lvl="1" indent="-342900"/>
            <a:r>
              <a:rPr lang="en-US" sz="2400">
                <a:solidFill>
                  <a:srgbClr val="000000"/>
                </a:solidFill>
                <a:cs typeface="Calibri"/>
              </a:rPr>
              <a:t>Multi-scale: International, National, Regional, Local</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Advanced Computing Technologies</a:t>
            </a:r>
            <a:endParaRPr lang="en-US">
              <a:cs typeface="Calibri" panose="020F0502020204030204"/>
            </a:endParaRPr>
          </a:p>
          <a:p>
            <a:pPr marL="440690" lvl="1" indent="-342900"/>
            <a:r>
              <a:rPr lang="en-US" sz="2400">
                <a:solidFill>
                  <a:srgbClr val="000000"/>
                </a:solidFill>
                <a:cs typeface="Calibri"/>
              </a:rPr>
              <a:t>Fast runtime (highly efficient for parallel &amp; distributed computing) and cross-platform portability (supercomputers to PCs)</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Examples include Comprehensive air Quality Model (</a:t>
            </a:r>
            <a:r>
              <a:rPr lang="en-US" sz="3000" err="1">
                <a:solidFill>
                  <a:srgbClr val="000000"/>
                </a:solidFill>
                <a:cs typeface="Calibri"/>
              </a:rPr>
              <a:t>CAMx</a:t>
            </a:r>
            <a:r>
              <a:rPr lang="en-US" sz="3000">
                <a:solidFill>
                  <a:srgbClr val="000000"/>
                </a:solidFill>
                <a:cs typeface="Calibri"/>
              </a:rPr>
              <a:t>) and Community Multi- scale Air Quality (CMAQ) model</a:t>
            </a:r>
            <a:endParaRPr lang="en-US">
              <a:cs typeface="Calibri" panose="020F0502020204030204"/>
            </a:endParaRPr>
          </a:p>
          <a:p>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120</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5134729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Dispersion Models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sz="half" idx="2"/>
          </p:nvPr>
        </p:nvSpPr>
        <p:spPr/>
        <p:txBody>
          <a:bodyPr vert="horz" lIns="0" tIns="45720" rIns="0" bIns="45720" rtlCol="0" anchor="t">
            <a:normAutofit/>
          </a:bodyPr>
          <a:lstStyle/>
          <a:p>
            <a:pPr>
              <a:buFont typeface="Arial" panose="020F0502020204030204" pitchFamily="34" charset="0"/>
              <a:buChar char="•"/>
            </a:pPr>
            <a:r>
              <a:rPr lang="en-US" sz="2800">
                <a:solidFill>
                  <a:srgbClr val="000000"/>
                </a:solidFill>
                <a:cs typeface="Calibri"/>
              </a:rPr>
              <a:t>Source-oriented models (ex: smelters) that characterize atmospheric processes by dispersing a directly emitted pollutant to predict concentrations at selected downwind receptor locations.</a:t>
            </a:r>
            <a:endParaRPr lang="en-US">
              <a:cs typeface="Calibri" panose="020F0502020204030204"/>
            </a:endParaRPr>
          </a:p>
          <a:p>
            <a:endParaRPr lang="en-US">
              <a:cs typeface="Calibri" panose="020F0502020204030204"/>
            </a:endParaRPr>
          </a:p>
        </p:txBody>
      </p:sp>
      <p:pic>
        <p:nvPicPr>
          <p:cNvPr id="8" name="Picture 9" descr="A line diagram showing dispersion of a plume from an industrial stack over an area.">
            <a:extLst>
              <a:ext uri="{FF2B5EF4-FFF2-40B4-BE49-F238E27FC236}">
                <a16:creationId xmlns:a16="http://schemas.microsoft.com/office/drawing/2014/main" id="{0B7B2E4C-10B1-8003-FA76-22124A9C6B92}"/>
              </a:ext>
            </a:extLst>
          </p:cNvPr>
          <p:cNvPicPr>
            <a:picLocks noGrp="1" noChangeAspect="1"/>
          </p:cNvPicPr>
          <p:nvPr>
            <p:ph sz="quarter" idx="4"/>
          </p:nvPr>
        </p:nvPicPr>
        <p:blipFill>
          <a:blip r:embed="rId2"/>
          <a:stretch>
            <a:fillRect/>
          </a:stretch>
        </p:blipFill>
        <p:spPr>
          <a:xfrm>
            <a:off x="5807178" y="2041423"/>
            <a:ext cx="5292212" cy="4080079"/>
          </a:xfrm>
        </p:spPr>
      </p:pic>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121</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pic>
        <p:nvPicPr>
          <p:cNvPr id="6" name="Picture 5">
            <a:extLst>
              <a:ext uri="{FF2B5EF4-FFF2-40B4-BE49-F238E27FC236}">
                <a16:creationId xmlns:a16="http://schemas.microsoft.com/office/drawing/2014/main" id="{13C56A96-EF24-4473-68C7-EAB09F6A3881}"/>
              </a:ext>
            </a:extLst>
          </p:cNvPr>
          <p:cNvPicPr>
            <a:picLocks noChangeAspect="1"/>
          </p:cNvPicPr>
          <p:nvPr/>
        </p:nvPicPr>
        <p:blipFill>
          <a:blip r:embed="rId3"/>
          <a:stretch>
            <a:fillRect/>
          </a:stretch>
        </p:blipFill>
        <p:spPr>
          <a:xfrm>
            <a:off x="5822216" y="2110155"/>
            <a:ext cx="4636876" cy="3647892"/>
          </a:xfrm>
          <a:prstGeom prst="rect">
            <a:avLst/>
          </a:prstGeom>
        </p:spPr>
      </p:pic>
    </p:spTree>
    <p:extLst>
      <p:ext uri="{BB962C8B-B14F-4D97-AF65-F5344CB8AC3E}">
        <p14:creationId xmlns:p14="http://schemas.microsoft.com/office/powerpoint/2010/main" val="33297897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Dispersion Modeling</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Guideline on Air Quality “Appendix W” addresses requirements for PSD permit modeling</a:t>
            </a:r>
            <a:endParaRPr lang="en-US">
              <a:cs typeface="Calibri" panose="020F0502020204030204"/>
            </a:endParaRPr>
          </a:p>
          <a:p>
            <a:pPr>
              <a:buFont typeface="Arial" panose="020F0502020204030204" pitchFamily="34" charset="0"/>
              <a:buChar char="•"/>
            </a:pPr>
            <a:r>
              <a:rPr lang="en-US" sz="3000">
                <a:solidFill>
                  <a:srgbClr val="000000"/>
                </a:solidFill>
                <a:cs typeface="Calibri"/>
              </a:rPr>
              <a:t>2022 and 2024 Guidance for ozone and PM2.5 permit modeling</a:t>
            </a:r>
            <a:endParaRPr lang="en-US">
              <a:cs typeface="Calibri" panose="020F0502020204030204"/>
            </a:endParaRPr>
          </a:p>
          <a:p>
            <a:r>
              <a:rPr lang="en-US" sz="2600">
                <a:solidFill>
                  <a:srgbClr val="000000"/>
                </a:solidFill>
                <a:ea typeface="+mn-lt"/>
                <a:cs typeface="+mn-lt"/>
                <a:hlinkClick r:id="rId2"/>
              </a:rPr>
              <a:t>https://www.epa.gov/scram/guidance-ozone-and-fine-particulate-matter-permit-modeling</a:t>
            </a:r>
            <a:r>
              <a:rPr lang="en-US" sz="2600">
                <a:solidFill>
                  <a:srgbClr val="000000"/>
                </a:solidFill>
                <a:ea typeface="+mn-lt"/>
                <a:cs typeface="+mn-lt"/>
              </a:rPr>
              <a:t> </a:t>
            </a:r>
            <a:endParaRPr lang="en-US"/>
          </a:p>
          <a:p>
            <a:pPr>
              <a:buFont typeface="Arial" panose="020F0502020204030204" pitchFamily="34" charset="0"/>
              <a:buChar char="•"/>
            </a:pPr>
            <a:r>
              <a:rPr lang="en-US" sz="3000">
                <a:solidFill>
                  <a:srgbClr val="000000"/>
                </a:solidFill>
                <a:cs typeface="Calibri"/>
              </a:rPr>
              <a:t>Additional Resources</a:t>
            </a:r>
            <a:endParaRPr lang="en-US">
              <a:cs typeface="Calibri" panose="020F0502020204030204"/>
            </a:endParaRPr>
          </a:p>
          <a:p>
            <a:r>
              <a:rPr lang="en-US" sz="2600">
                <a:ea typeface="+mn-lt"/>
                <a:cs typeface="+mn-lt"/>
                <a:hlinkClick r:id="rId3"/>
              </a:rPr>
              <a:t>https://www.epa.gov/scram/clean-air-act-permit-modeling-guidance</a:t>
            </a:r>
            <a:r>
              <a:rPr lang="en-US" sz="2600">
                <a:ea typeface="+mn-lt"/>
                <a:cs typeface="+mn-lt"/>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122</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84360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7FC4-FA43-F369-7611-062C6BCACB90}"/>
              </a:ext>
            </a:extLst>
          </p:cNvPr>
          <p:cNvSpPr>
            <a:spLocks noGrp="1"/>
          </p:cNvSpPr>
          <p:nvPr>
            <p:ph type="title"/>
          </p:nvPr>
        </p:nvSpPr>
        <p:spPr>
          <a:xfrm>
            <a:off x="1120140" y="-79157"/>
            <a:ext cx="10058400" cy="1450757"/>
          </a:xfrm>
        </p:spPr>
        <p:txBody>
          <a:bodyPr/>
          <a:lstStyle/>
          <a:p>
            <a:r>
              <a:rPr lang="en-US"/>
              <a:t>Overview: How models fit together</a:t>
            </a:r>
          </a:p>
        </p:txBody>
      </p:sp>
      <p:pic>
        <p:nvPicPr>
          <p:cNvPr id="6" name="Content Placeholder 5" descr="A diagram of how models fit together">
            <a:extLst>
              <a:ext uri="{FF2B5EF4-FFF2-40B4-BE49-F238E27FC236}">
                <a16:creationId xmlns:a16="http://schemas.microsoft.com/office/drawing/2014/main" id="{7E004FA3-964F-1E26-7704-9EFA85A2A7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205" y="1844040"/>
            <a:ext cx="5210175" cy="4329221"/>
          </a:xfrm>
        </p:spPr>
      </p:pic>
      <p:sp>
        <p:nvSpPr>
          <p:cNvPr id="4" name="Slide Number Placeholder 3">
            <a:extLst>
              <a:ext uri="{FF2B5EF4-FFF2-40B4-BE49-F238E27FC236}">
                <a16:creationId xmlns:a16="http://schemas.microsoft.com/office/drawing/2014/main" id="{6CDCD624-B5DD-B3BC-1A4E-C8B597E74769}"/>
              </a:ext>
            </a:extLst>
          </p:cNvPr>
          <p:cNvSpPr>
            <a:spLocks noGrp="1"/>
          </p:cNvSpPr>
          <p:nvPr>
            <p:ph type="sldNum" sz="quarter" idx="12"/>
          </p:nvPr>
        </p:nvSpPr>
        <p:spPr/>
        <p:txBody>
          <a:bodyPr/>
          <a:lstStyle/>
          <a:p>
            <a:fld id="{1F1CB0F1-E3A5-4057-A475-0B8AC78582B4}" type="slidenum">
              <a:rPr lang="en-US" smtClean="0"/>
              <a:t>123</a:t>
            </a:fld>
            <a:endParaRPr lang="en-US"/>
          </a:p>
        </p:txBody>
      </p:sp>
      <p:sp>
        <p:nvSpPr>
          <p:cNvPr id="3" name="TextBox 2">
            <a:extLst>
              <a:ext uri="{FF2B5EF4-FFF2-40B4-BE49-F238E27FC236}">
                <a16:creationId xmlns:a16="http://schemas.microsoft.com/office/drawing/2014/main" id="{708634C1-1DA3-F336-57A2-F5382DDD6172}"/>
              </a:ext>
            </a:extLst>
          </p:cNvPr>
          <p:cNvSpPr txBox="1"/>
          <p:nvPr/>
        </p:nvSpPr>
        <p:spPr>
          <a:xfrm>
            <a:off x="742950" y="2091690"/>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Pollen Example: </a:t>
            </a:r>
          </a:p>
          <a:p>
            <a:r>
              <a:rPr lang="en-US">
                <a:cs typeface="Calibri"/>
              </a:rPr>
              <a:t>While the focus of this flow chart is modeling pollen,  the concepts of how models fit together is the same as with AQ pollutant modeling</a:t>
            </a:r>
          </a:p>
        </p:txBody>
      </p:sp>
    </p:spTree>
    <p:extLst>
      <p:ext uri="{BB962C8B-B14F-4D97-AF65-F5344CB8AC3E}">
        <p14:creationId xmlns:p14="http://schemas.microsoft.com/office/powerpoint/2010/main" val="1438536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27F1-FBF9-D54B-CA75-501C47DA5D07}"/>
              </a:ext>
            </a:extLst>
          </p:cNvPr>
          <p:cNvSpPr>
            <a:spLocks noGrp="1"/>
          </p:cNvSpPr>
          <p:nvPr>
            <p:ph type="title"/>
          </p:nvPr>
        </p:nvSpPr>
        <p:spPr/>
        <p:txBody>
          <a:bodyPr/>
          <a:lstStyle/>
          <a:p>
            <a:r>
              <a:rPr lang="en-US" sz="4400">
                <a:cs typeface="Calibri Light"/>
              </a:rPr>
              <a:t>Overview: How models fit together (cont.)</a:t>
            </a:r>
            <a:endParaRPr lang="en-US" sz="4400"/>
          </a:p>
        </p:txBody>
      </p:sp>
      <p:sp>
        <p:nvSpPr>
          <p:cNvPr id="4" name="Slide Number Placeholder 3">
            <a:extLst>
              <a:ext uri="{FF2B5EF4-FFF2-40B4-BE49-F238E27FC236}">
                <a16:creationId xmlns:a16="http://schemas.microsoft.com/office/drawing/2014/main" id="{2DE21AD4-8D40-72B9-1AC7-509B11D98FD4}"/>
              </a:ext>
            </a:extLst>
          </p:cNvPr>
          <p:cNvSpPr>
            <a:spLocks noGrp="1"/>
          </p:cNvSpPr>
          <p:nvPr>
            <p:ph type="sldNum" sz="quarter" idx="12"/>
          </p:nvPr>
        </p:nvSpPr>
        <p:spPr/>
        <p:txBody>
          <a:bodyPr/>
          <a:lstStyle/>
          <a:p>
            <a:fld id="{1F1CB0F1-E3A5-4057-A475-0B8AC78582B4}" type="slidenum">
              <a:rPr lang="en-US" smtClean="0"/>
              <a:t>124</a:t>
            </a:fld>
            <a:endParaRPr lang="en-US"/>
          </a:p>
        </p:txBody>
      </p:sp>
      <p:pic>
        <p:nvPicPr>
          <p:cNvPr id="6" name="Picture 5">
            <a:extLst>
              <a:ext uri="{FF2B5EF4-FFF2-40B4-BE49-F238E27FC236}">
                <a16:creationId xmlns:a16="http://schemas.microsoft.com/office/drawing/2014/main" id="{426E4E3A-5EB4-68DB-F3B6-5A43A801B6EE}"/>
              </a:ext>
            </a:extLst>
          </p:cNvPr>
          <p:cNvPicPr>
            <a:picLocks noChangeAspect="1"/>
          </p:cNvPicPr>
          <p:nvPr/>
        </p:nvPicPr>
        <p:blipFill>
          <a:blip r:embed="rId2"/>
          <a:stretch>
            <a:fillRect/>
          </a:stretch>
        </p:blipFill>
        <p:spPr>
          <a:xfrm>
            <a:off x="4477714" y="1813444"/>
            <a:ext cx="6270862" cy="3199343"/>
          </a:xfrm>
          <a:prstGeom prst="rect">
            <a:avLst/>
          </a:prstGeom>
        </p:spPr>
      </p:pic>
      <p:pic>
        <p:nvPicPr>
          <p:cNvPr id="8" name="Picture 7">
            <a:extLst>
              <a:ext uri="{FF2B5EF4-FFF2-40B4-BE49-F238E27FC236}">
                <a16:creationId xmlns:a16="http://schemas.microsoft.com/office/drawing/2014/main" id="{9872BDB1-17B7-0810-B169-F9CC209762BC}"/>
              </a:ext>
            </a:extLst>
          </p:cNvPr>
          <p:cNvPicPr>
            <a:picLocks noChangeAspect="1"/>
          </p:cNvPicPr>
          <p:nvPr/>
        </p:nvPicPr>
        <p:blipFill>
          <a:blip r:embed="rId3"/>
          <a:stretch>
            <a:fillRect/>
          </a:stretch>
        </p:blipFill>
        <p:spPr>
          <a:xfrm>
            <a:off x="1471791" y="1818250"/>
            <a:ext cx="2698254" cy="4500554"/>
          </a:xfrm>
          <a:prstGeom prst="rect">
            <a:avLst/>
          </a:prstGeom>
        </p:spPr>
      </p:pic>
      <p:sp>
        <p:nvSpPr>
          <p:cNvPr id="9" name="TextBox 8">
            <a:extLst>
              <a:ext uri="{FF2B5EF4-FFF2-40B4-BE49-F238E27FC236}">
                <a16:creationId xmlns:a16="http://schemas.microsoft.com/office/drawing/2014/main" id="{AD6D44D8-A3EE-2205-0FAB-66F69B96EE06}"/>
              </a:ext>
            </a:extLst>
          </p:cNvPr>
          <p:cNvSpPr txBox="1"/>
          <p:nvPr/>
        </p:nvSpPr>
        <p:spPr>
          <a:xfrm>
            <a:off x="5074920" y="5132070"/>
            <a:ext cx="5753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These flow charts depict how emissions and meteorological models are used as inputs to the photochemical grid model</a:t>
            </a:r>
          </a:p>
        </p:txBody>
      </p:sp>
    </p:spTree>
    <p:extLst>
      <p:ext uri="{BB962C8B-B14F-4D97-AF65-F5344CB8AC3E}">
        <p14:creationId xmlns:p14="http://schemas.microsoft.com/office/powerpoint/2010/main" val="41327155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Model Inputs: Emissions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For Ozone</a:t>
            </a:r>
            <a:endParaRPr lang="en-US">
              <a:cs typeface="Calibri" panose="020F0502020204030204"/>
            </a:endParaRPr>
          </a:p>
          <a:p>
            <a:pPr marL="440690" lvl="1" indent="-342900"/>
            <a:r>
              <a:rPr lang="en-US" sz="2400">
                <a:solidFill>
                  <a:srgbClr val="000000"/>
                </a:solidFill>
                <a:cs typeface="Calibri"/>
              </a:rPr>
              <a:t>Hourly gridded emissions of NOx, VOC, and CO</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For PM2.5</a:t>
            </a:r>
            <a:endParaRPr lang="en-US">
              <a:cs typeface="Calibri" panose="020F0502020204030204"/>
            </a:endParaRPr>
          </a:p>
          <a:p>
            <a:pPr marL="440690" lvl="1" indent="-342900"/>
            <a:r>
              <a:rPr lang="en-US" sz="2400">
                <a:solidFill>
                  <a:srgbClr val="000000"/>
                </a:solidFill>
                <a:cs typeface="Calibri"/>
              </a:rPr>
              <a:t>Hourly gridded emissions of NOx, VOC, SO2, ammonia, CO, and speciated primary PM</a:t>
            </a:r>
            <a:endParaRPr lang="en-US" sz="2400">
              <a:cs typeface="Calibri" panose="020F0502020204030204"/>
            </a:endParaRPr>
          </a:p>
          <a:p>
            <a:pPr marL="726440" lvl="2" indent="-342900"/>
            <a:r>
              <a:rPr lang="en-US" sz="1800">
                <a:solidFill>
                  <a:srgbClr val="000000"/>
                </a:solidFill>
                <a:cs typeface="Calibri"/>
              </a:rPr>
              <a:t>Area and Nonroad: industrial equipment, aircraft, recreational marine, gasoline vapors from refilling, lawn mowers, etc.</a:t>
            </a:r>
            <a:endParaRPr lang="en-US" sz="1800">
              <a:cs typeface="Calibri" panose="020F0502020204030204"/>
            </a:endParaRPr>
          </a:p>
          <a:p>
            <a:pPr marL="726440" lvl="2" indent="-342900"/>
            <a:r>
              <a:rPr lang="en-US" sz="1800">
                <a:solidFill>
                  <a:srgbClr val="000000"/>
                </a:solidFill>
                <a:cs typeface="Calibri"/>
              </a:rPr>
              <a:t>Mobile: cars, trucks, buses, etc.</a:t>
            </a:r>
            <a:endParaRPr lang="en-US" sz="1800">
              <a:cs typeface="Calibri" panose="020F0502020204030204"/>
            </a:endParaRPr>
          </a:p>
          <a:p>
            <a:pPr marL="726440" lvl="2" indent="-342900"/>
            <a:r>
              <a:rPr lang="en-US" sz="1800">
                <a:solidFill>
                  <a:srgbClr val="000000"/>
                </a:solidFill>
                <a:cs typeface="Calibri"/>
              </a:rPr>
              <a:t>Point: utilities, refineries, etc.</a:t>
            </a:r>
            <a:endParaRPr lang="en-US" sz="1800">
              <a:cs typeface="Calibri" panose="020F0502020204030204"/>
            </a:endParaRPr>
          </a:p>
          <a:p>
            <a:pPr marL="726440" lvl="2" indent="-342900"/>
            <a:r>
              <a:rPr lang="en-US" sz="1800">
                <a:solidFill>
                  <a:srgbClr val="000000"/>
                </a:solidFill>
                <a:cs typeface="Calibri"/>
              </a:rPr>
              <a:t>Biogenic: certain tree and plant species emit ozone and PM precursors</a:t>
            </a:r>
            <a:endParaRPr lang="en-US" sz="1800">
              <a:cs typeface="Calibri" panose="020F0502020204030204"/>
            </a:endParaRP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125</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2582833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Model Inputs: Meteorology</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2700">
                <a:solidFill>
                  <a:srgbClr val="000000"/>
                </a:solidFill>
                <a:cs typeface="Calibri"/>
              </a:rPr>
              <a:t>Models need many meteorological variables (gridded,  hourly) as input to simulate advection, diffusion, deposition, chemical transformation, etc.</a:t>
            </a:r>
            <a:endParaRPr lang="en-US">
              <a:cs typeface="Calibri" panose="020F0502020204030204"/>
            </a:endParaRPr>
          </a:p>
          <a:p>
            <a:pPr marL="440690" lvl="1" indent="-342900"/>
            <a:r>
              <a:rPr lang="en-US" sz="2200">
                <a:solidFill>
                  <a:srgbClr val="000000"/>
                </a:solidFill>
                <a:cs typeface="Calibri"/>
              </a:rPr>
              <a:t>Wind fields</a:t>
            </a:r>
            <a:endParaRPr lang="en-US" sz="2200">
              <a:cs typeface="Calibri" panose="020F0502020204030204"/>
            </a:endParaRPr>
          </a:p>
          <a:p>
            <a:pPr marL="440690" lvl="1" indent="-342900"/>
            <a:r>
              <a:rPr lang="en-US" sz="2200">
                <a:solidFill>
                  <a:srgbClr val="000000"/>
                </a:solidFill>
                <a:cs typeface="Calibri"/>
              </a:rPr>
              <a:t>Temperature</a:t>
            </a:r>
            <a:endParaRPr lang="en-US" sz="2200">
              <a:cs typeface="Calibri" panose="020F0502020204030204"/>
            </a:endParaRPr>
          </a:p>
          <a:p>
            <a:pPr marL="440690" lvl="1" indent="-342900"/>
            <a:r>
              <a:rPr lang="en-US" sz="2200">
                <a:solidFill>
                  <a:srgbClr val="000000"/>
                </a:solidFill>
                <a:cs typeface="Calibri"/>
              </a:rPr>
              <a:t>Moisture</a:t>
            </a:r>
            <a:endParaRPr lang="en-US" sz="2200">
              <a:cs typeface="Calibri" panose="020F0502020204030204"/>
            </a:endParaRPr>
          </a:p>
          <a:p>
            <a:pPr marL="440690" lvl="1" indent="-342900"/>
            <a:r>
              <a:rPr lang="en-US" sz="2200">
                <a:solidFill>
                  <a:srgbClr val="000000"/>
                </a:solidFill>
                <a:cs typeface="Calibri"/>
              </a:rPr>
              <a:t>Vertical diffusion or Planetary Boundary Layer (PBL) height</a:t>
            </a:r>
            <a:endParaRPr lang="en-US" sz="2200">
              <a:cs typeface="Calibri" panose="020F0502020204030204"/>
            </a:endParaRPr>
          </a:p>
          <a:p>
            <a:pPr>
              <a:buFont typeface="Arial" panose="020F0502020204030204" pitchFamily="34" charset="0"/>
              <a:buChar char="•"/>
            </a:pPr>
            <a:r>
              <a:rPr lang="en-US" sz="2700">
                <a:solidFill>
                  <a:srgbClr val="000000"/>
                </a:solidFill>
                <a:cs typeface="Calibri"/>
              </a:rPr>
              <a:t>Use gridded data from a meteorological model such as the Weather Research &amp; Forecasting (WRF) model</a:t>
            </a:r>
            <a:endParaRPr lang="en-US">
              <a:cs typeface="Calibri" panose="020F0502020204030204"/>
            </a:endParaRPr>
          </a:p>
          <a:p>
            <a:pPr marL="440690" lvl="1" indent="-342900"/>
            <a:r>
              <a:rPr lang="en-US" sz="2200">
                <a:solidFill>
                  <a:srgbClr val="000000"/>
                </a:solidFill>
                <a:cs typeface="Calibri"/>
              </a:rPr>
              <a:t>More information available at:</a:t>
            </a:r>
            <a:endParaRPr lang="en-US" sz="2200">
              <a:cs typeface="Calibri" panose="020F0502020204030204"/>
            </a:endParaRPr>
          </a:p>
          <a:p>
            <a:pPr marL="200660" lvl="1" indent="0">
              <a:buNone/>
            </a:pPr>
            <a:r>
              <a:rPr lang="en-US" sz="2200">
                <a:ea typeface="+mn-lt"/>
                <a:cs typeface="+mn-lt"/>
                <a:hlinkClick r:id="rId2"/>
              </a:rPr>
              <a:t>https://www.epa.gov/scram/air-modeling-meteorological-grid-models</a:t>
            </a:r>
            <a:r>
              <a:rPr lang="en-US" sz="2200">
                <a:ea typeface="+mn-lt"/>
                <a:cs typeface="+mn-lt"/>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126</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3821273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Model Performance Evaluation</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Operational Evaluation: compare predicted concentrations to observed concentrations</a:t>
            </a:r>
            <a:endParaRPr lang="en-US">
              <a:cs typeface="Calibri" panose="020F0502020204030204"/>
            </a:endParaRPr>
          </a:p>
          <a:p>
            <a:pPr marL="554990" lvl="1" indent="-457200"/>
            <a:r>
              <a:rPr lang="en-US" sz="2600">
                <a:solidFill>
                  <a:srgbClr val="000000"/>
                </a:solidFill>
                <a:cs typeface="Calibri"/>
              </a:rPr>
              <a:t>Statistics (bias, error, etc.)</a:t>
            </a:r>
            <a:endParaRPr lang="en-US" sz="2600">
              <a:cs typeface="Calibri" panose="020F0502020204030204"/>
            </a:endParaRPr>
          </a:p>
          <a:p>
            <a:pPr marL="554990" lvl="1" indent="-457200"/>
            <a:r>
              <a:rPr lang="en-US" sz="2600">
                <a:solidFill>
                  <a:srgbClr val="000000"/>
                </a:solidFill>
                <a:cs typeface="Calibri"/>
              </a:rPr>
              <a:t>Scatterplots</a:t>
            </a:r>
            <a:endParaRPr lang="en-US" sz="2600">
              <a:cs typeface="Calibri" panose="020F0502020204030204"/>
            </a:endParaRPr>
          </a:p>
          <a:p>
            <a:pPr marL="554990" lvl="1" indent="-457200"/>
            <a:r>
              <a:rPr lang="en-US" sz="2600">
                <a:solidFill>
                  <a:srgbClr val="000000"/>
                </a:solidFill>
                <a:cs typeface="Calibri"/>
              </a:rPr>
              <a:t>Time series plots</a:t>
            </a:r>
            <a:endParaRPr lang="en-US" sz="2600">
              <a:cs typeface="Calibri" panose="020F0502020204030204"/>
            </a:endParaRPr>
          </a:p>
          <a:p>
            <a:pPr>
              <a:buFont typeface="Arial" panose="020F0502020204030204" pitchFamily="34" charset="0"/>
              <a:buChar char="•"/>
            </a:pPr>
            <a:r>
              <a:rPr lang="en-US" sz="3200">
                <a:solidFill>
                  <a:srgbClr val="000000"/>
                </a:solidFill>
                <a:cs typeface="Calibri"/>
              </a:rPr>
              <a:t>If model performance is “acceptable” then the modeling system can be used to predict future air quality.</a:t>
            </a:r>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127</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732607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000">
                <a:solidFill>
                  <a:srgbClr val="000000"/>
                </a:solidFill>
                <a:latin typeface="Calibri"/>
                <a:cs typeface="Calibri"/>
              </a:rPr>
              <a:t>Future Year Predictions and Control Strategies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Emissions are projected to a future year and the model is run again (the meteorology is held constant)</a:t>
            </a:r>
            <a:endParaRPr lang="en-US">
              <a:cs typeface="Calibri" panose="020F0502020204030204"/>
            </a:endParaRPr>
          </a:p>
          <a:p>
            <a:pPr marL="554990" lvl="1" indent="-457200"/>
            <a:r>
              <a:rPr lang="en-US" sz="2600">
                <a:solidFill>
                  <a:srgbClr val="000000"/>
                </a:solidFill>
                <a:cs typeface="Calibri"/>
              </a:rPr>
              <a:t>The difference between the base and future year is the predicted future air quality impacts</a:t>
            </a:r>
            <a:endParaRPr lang="en-US" sz="2600">
              <a:cs typeface="Calibri" panose="020F0502020204030204"/>
            </a:endParaRPr>
          </a:p>
          <a:p>
            <a:pPr marL="554990" lvl="1" indent="-457200"/>
            <a:r>
              <a:rPr lang="en-US" sz="2600">
                <a:solidFill>
                  <a:srgbClr val="000000"/>
                </a:solidFill>
                <a:cs typeface="Calibri"/>
              </a:rPr>
              <a:t>The model can be run again with alternative future year emissions control strategies</a:t>
            </a:r>
            <a:endParaRPr lang="en-US" sz="2600">
              <a:cs typeface="Calibri" panose="020F0502020204030204"/>
            </a:endParaRPr>
          </a:p>
          <a:p>
            <a:pPr marL="554990" lvl="1" indent="-457200"/>
            <a:r>
              <a:rPr lang="en-US" sz="2600">
                <a:solidFill>
                  <a:srgbClr val="000000"/>
                </a:solidFill>
                <a:cs typeface="Calibri"/>
              </a:rPr>
              <a:t>The base year is rooted in the modeling design value and the control scenarios use the model to predict future year expeditious attainment</a:t>
            </a: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dirty="0" smtClean="0"/>
              <a:t>128</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1588812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Future Modeling Years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Future modeling years depend on attainment dates and details contained in the O3 and PM2.5 implementation rules</a:t>
            </a:r>
            <a:endParaRPr lang="en-US">
              <a:cs typeface="Calibri" panose="020F0502020204030204"/>
            </a:endParaRPr>
          </a:p>
          <a:p>
            <a:pPr marL="554990" lvl="1" indent="-457200"/>
            <a:r>
              <a:rPr lang="en-US" sz="2600">
                <a:solidFill>
                  <a:srgbClr val="000000"/>
                </a:solidFill>
                <a:cs typeface="Calibri"/>
              </a:rPr>
              <a:t>PM2.5: 5-and 10-year deadlines under Subpart 1</a:t>
            </a:r>
            <a:endParaRPr lang="en-US" sz="2600">
              <a:cs typeface="Calibri" panose="020F0502020204030204"/>
            </a:endParaRPr>
          </a:p>
          <a:p>
            <a:pPr marL="554990" lvl="1" indent="-457200"/>
            <a:r>
              <a:rPr lang="en-US" sz="2600">
                <a:solidFill>
                  <a:srgbClr val="000000"/>
                </a:solidFill>
                <a:cs typeface="Calibri"/>
              </a:rPr>
              <a:t>O3: 3, 6, 9, 15, 17, and 20-year deadlines under Subpart 2</a:t>
            </a:r>
            <a:endParaRPr lang="en-US" sz="2600">
              <a:cs typeface="Calibri" panose="020F0502020204030204"/>
            </a:endParaRPr>
          </a:p>
          <a:p>
            <a:pPr marL="554990" lvl="1" indent="-457200"/>
            <a:r>
              <a:rPr lang="en-US" sz="2600">
                <a:solidFill>
                  <a:srgbClr val="000000"/>
                </a:solidFill>
                <a:cs typeface="Calibri"/>
              </a:rPr>
              <a:t>Generally model a future year which is one year prior to attainment deadline</a:t>
            </a:r>
            <a:endParaRPr lang="en-US" sz="2600">
              <a:cs typeface="Calibri" panose="020F0502020204030204"/>
            </a:endParaRPr>
          </a:p>
          <a:p>
            <a:pPr marL="726440" lvl="2" indent="-342900"/>
            <a:r>
              <a:rPr lang="en-US" sz="2000">
                <a:solidFill>
                  <a:srgbClr val="000000"/>
                </a:solidFill>
                <a:cs typeface="Calibri"/>
              </a:rPr>
              <a:t>Emissions controls need to be in place in the year or season prior to the deadline</a:t>
            </a:r>
            <a:endParaRPr lang="en-US" sz="2000">
              <a:cs typeface="Calibri" panose="020F0502020204030204"/>
            </a:endParaRP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129</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60527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BECF-0872-7EB8-8507-A5A8E8D4C8CE}"/>
              </a:ext>
            </a:extLst>
          </p:cNvPr>
          <p:cNvSpPr>
            <a:spLocks noGrp="1"/>
          </p:cNvSpPr>
          <p:nvPr>
            <p:ph type="title"/>
          </p:nvPr>
        </p:nvSpPr>
        <p:spPr/>
        <p:txBody>
          <a:bodyPr/>
          <a:lstStyle/>
          <a:p>
            <a:r>
              <a:rPr lang="en-US"/>
              <a:t>Timelines/Clocks</a:t>
            </a:r>
          </a:p>
        </p:txBody>
      </p:sp>
      <p:sp>
        <p:nvSpPr>
          <p:cNvPr id="3" name="Content Placeholder 2">
            <a:extLst>
              <a:ext uri="{FF2B5EF4-FFF2-40B4-BE49-F238E27FC236}">
                <a16:creationId xmlns:a16="http://schemas.microsoft.com/office/drawing/2014/main" id="{90626F5F-5F7C-2FA0-5608-564F87441F7E}"/>
              </a:ext>
            </a:extLst>
          </p:cNvPr>
          <p:cNvSpPr>
            <a:spLocks noGrp="1"/>
          </p:cNvSpPr>
          <p:nvPr>
            <p:ph idx="1"/>
          </p:nvPr>
        </p:nvSpPr>
        <p:spPr/>
        <p:txBody>
          <a:bodyPr vert="horz" lIns="0" tIns="45720" rIns="0" bIns="45720" rtlCol="0" anchor="t">
            <a:normAutofit/>
          </a:bodyPr>
          <a:lstStyle/>
          <a:p>
            <a:pPr marL="937260" indent="-571500" fontAlgn="base"/>
            <a:r>
              <a:rPr lang="en-US" sz="3600">
                <a:solidFill>
                  <a:srgbClr val="000000"/>
                </a:solidFill>
                <a:latin typeface="Arial"/>
                <a:cs typeface="Arial"/>
              </a:rPr>
              <a:t>Clean Air Act sets timelines by pollutant</a:t>
            </a:r>
            <a:endParaRPr lang="en-US"/>
          </a:p>
          <a:p>
            <a:pPr marL="937260" indent="-571500" fontAlgn="base"/>
            <a:r>
              <a:rPr lang="en-US" sz="3600">
                <a:solidFill>
                  <a:srgbClr val="000000"/>
                </a:solidFill>
                <a:latin typeface="Arial"/>
                <a:cs typeface="Arial"/>
              </a:rPr>
              <a:t>Can have overlapping timelines if more than one pollutant involved</a:t>
            </a:r>
          </a:p>
          <a:p>
            <a:pPr marL="1080770" lvl="1" indent="-571500" fontAlgn="base"/>
            <a:r>
              <a:rPr lang="en-US" sz="2800">
                <a:solidFill>
                  <a:srgbClr val="000000"/>
                </a:solidFill>
                <a:latin typeface="Arial"/>
                <a:cs typeface="Arial"/>
              </a:rPr>
              <a:t>Changing standards increases complexity</a:t>
            </a:r>
            <a:endParaRPr lang="en-US" sz="2800">
              <a:cs typeface="Calibri"/>
            </a:endParaRPr>
          </a:p>
          <a:p>
            <a:endParaRPr lang="en-US" sz="6000">
              <a:cs typeface="Calibri"/>
            </a:endParaRPr>
          </a:p>
        </p:txBody>
      </p:sp>
      <p:sp>
        <p:nvSpPr>
          <p:cNvPr id="5" name="Slide Number Placeholder 4">
            <a:extLst>
              <a:ext uri="{FF2B5EF4-FFF2-40B4-BE49-F238E27FC236}">
                <a16:creationId xmlns:a16="http://schemas.microsoft.com/office/drawing/2014/main" id="{9C85BFA7-A48E-0213-AC81-E61B812009C6}"/>
              </a:ext>
            </a:extLst>
          </p:cNvPr>
          <p:cNvSpPr>
            <a:spLocks noGrp="1"/>
          </p:cNvSpPr>
          <p:nvPr>
            <p:ph type="sldNum" sz="quarter" idx="12"/>
          </p:nvPr>
        </p:nvSpPr>
        <p:spPr/>
        <p:txBody>
          <a:bodyPr/>
          <a:lstStyle/>
          <a:p>
            <a:fld id="{1F1CB0F1-E3A5-4057-A475-0B8AC78582B4}" type="slidenum">
              <a:rPr lang="en-US" smtClean="0"/>
              <a:t>13</a:t>
            </a:fld>
            <a:endParaRPr lang="en-US"/>
          </a:p>
        </p:txBody>
      </p:sp>
      <p:sp>
        <p:nvSpPr>
          <p:cNvPr id="7" name="Rectangle 6">
            <a:extLst>
              <a:ext uri="{FF2B5EF4-FFF2-40B4-BE49-F238E27FC236}">
                <a16:creationId xmlns:a16="http://schemas.microsoft.com/office/drawing/2014/main" id="{D0ADF8D0-6272-DC56-7539-1E8088E10E1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4251340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Source Apportionment</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700">
                <a:solidFill>
                  <a:srgbClr val="000000"/>
                </a:solidFill>
                <a:cs typeface="Calibri"/>
              </a:rPr>
              <a:t>Regional air quality models include configuration options for tracking O3 and PM pollution precursor impacts on receptors</a:t>
            </a:r>
            <a:endParaRPr lang="en-US">
              <a:cs typeface="Calibri" panose="020F0502020204030204"/>
            </a:endParaRPr>
          </a:p>
          <a:p>
            <a:pPr marL="440690" lvl="1" indent="-342900"/>
            <a:r>
              <a:rPr lang="en-US" sz="2200">
                <a:solidFill>
                  <a:srgbClr val="000000"/>
                </a:solidFill>
                <a:cs typeface="Calibri"/>
              </a:rPr>
              <a:t>Distinct from observation-based receptor modeling</a:t>
            </a:r>
            <a:endParaRPr lang="en-US" sz="2200">
              <a:cs typeface="Calibri" panose="020F0502020204030204"/>
            </a:endParaRPr>
          </a:p>
          <a:p>
            <a:pPr>
              <a:buFont typeface="Arial" panose="020F0502020204030204" pitchFamily="34" charset="0"/>
              <a:buChar char="•"/>
            </a:pPr>
            <a:r>
              <a:rPr lang="en-US" sz="2700">
                <a:solidFill>
                  <a:srgbClr val="000000"/>
                </a:solidFill>
                <a:cs typeface="Calibri"/>
              </a:rPr>
              <a:t>CMAQ (Community Multiscale Air Quality)</a:t>
            </a:r>
            <a:endParaRPr lang="en-US">
              <a:cs typeface="Calibri" panose="020F0502020204030204"/>
            </a:endParaRPr>
          </a:p>
          <a:p>
            <a:pPr marL="440690" lvl="1" indent="-342900"/>
            <a:r>
              <a:rPr lang="en-US" sz="2200">
                <a:solidFill>
                  <a:srgbClr val="000000"/>
                </a:solidFill>
                <a:cs typeface="Calibri"/>
              </a:rPr>
              <a:t>Integrated Source Apportionment Method (ISAM)</a:t>
            </a:r>
            <a:endParaRPr lang="en-US" sz="2200">
              <a:cs typeface="Calibri" panose="020F0502020204030204"/>
            </a:endParaRPr>
          </a:p>
          <a:p>
            <a:pPr marL="0" indent="0">
              <a:buNone/>
            </a:pPr>
            <a:r>
              <a:rPr lang="en-US" sz="2700">
                <a:latin typeface="Arial"/>
                <a:cs typeface="Arial"/>
              </a:rPr>
              <a:t>•</a:t>
            </a:r>
            <a:r>
              <a:rPr lang="en-US" sz="2700">
                <a:solidFill>
                  <a:srgbClr val="404040"/>
                </a:solidFill>
                <a:latin typeface="Arial"/>
                <a:cs typeface="Arial"/>
              </a:rPr>
              <a:t>  </a:t>
            </a:r>
            <a:r>
              <a:rPr lang="en-US" sz="2700" err="1">
                <a:solidFill>
                  <a:srgbClr val="000000"/>
                </a:solidFill>
                <a:cs typeface="Calibri"/>
              </a:rPr>
              <a:t>CAMx</a:t>
            </a:r>
            <a:r>
              <a:rPr lang="en-US" sz="2700">
                <a:solidFill>
                  <a:srgbClr val="000000"/>
                </a:solidFill>
                <a:cs typeface="Calibri"/>
              </a:rPr>
              <a:t> (Comprehensive Air Quality Model with extensions)</a:t>
            </a:r>
            <a:endParaRPr lang="en-US">
              <a:cs typeface="Calibri" panose="020F0502020204030204"/>
            </a:endParaRPr>
          </a:p>
          <a:p>
            <a:pPr marL="440690" lvl="1" indent="-342900"/>
            <a:r>
              <a:rPr lang="en-US" sz="2200">
                <a:solidFill>
                  <a:srgbClr val="000000"/>
                </a:solidFill>
                <a:cs typeface="Calibri"/>
              </a:rPr>
              <a:t>Ozone Source Apportionment Tool (OSAT)</a:t>
            </a:r>
            <a:endParaRPr lang="en-US" sz="2200">
              <a:cs typeface="Calibri" panose="020F0502020204030204"/>
            </a:endParaRPr>
          </a:p>
          <a:p>
            <a:pPr marL="440690" lvl="1" indent="-342900"/>
            <a:r>
              <a:rPr lang="en-US" sz="2200">
                <a:solidFill>
                  <a:srgbClr val="000000"/>
                </a:solidFill>
                <a:latin typeface="Calibri"/>
                <a:cs typeface="Calibri"/>
              </a:rPr>
              <a:t>Particulate</a:t>
            </a:r>
            <a:r>
              <a:rPr lang="en-US" sz="2200">
                <a:solidFill>
                  <a:srgbClr val="000000"/>
                </a:solidFill>
                <a:cs typeface="Calibri"/>
              </a:rPr>
              <a:t> Matter Source Apportionment Tool (PSAT)</a:t>
            </a:r>
            <a:endParaRPr lang="en-US" sz="2200">
              <a:cs typeface="Calibri" panose="020F0502020204030204"/>
            </a:endParaRPr>
          </a:p>
          <a:p>
            <a:pPr marL="440690" lvl="1" indent="-342900"/>
            <a:r>
              <a:rPr lang="en-US" sz="2200">
                <a:solidFill>
                  <a:srgbClr val="000000"/>
                </a:solidFill>
                <a:cs typeface="Calibri"/>
              </a:rPr>
              <a:t>Anthropogenic Precursor Culpability Assessment (APCA)</a:t>
            </a:r>
            <a:endParaRPr lang="en-US" sz="2200">
              <a:cs typeface="Calibri" panose="020F0502020204030204"/>
            </a:endParaRPr>
          </a:p>
          <a:p>
            <a:pPr>
              <a:buFont typeface="Arial" panose="020F0502020204030204" pitchFamily="34" charset="0"/>
              <a:buChar char="•"/>
            </a:pPr>
            <a:r>
              <a:rPr lang="en-US" sz="2700">
                <a:solidFill>
                  <a:srgbClr val="000000"/>
                </a:solidFill>
                <a:cs typeface="Calibri"/>
              </a:rPr>
              <a:t>Transport SIP and PSD applications</a:t>
            </a:r>
            <a:endParaRPr lang="en-US">
              <a:cs typeface="Calibri" panose="020F0502020204030204"/>
            </a:endParaRPr>
          </a:p>
          <a:p>
            <a:pPr>
              <a:buFont typeface="Arial" panose="020F0502020204030204" pitchFamily="34" charset="0"/>
              <a:buChar char="•"/>
            </a:pPr>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dirty="0" smtClean="0"/>
              <a:t>130</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5641618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Model Improvements</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Advanced coupled version of WRF and CMAQ was developed and is used in the research community</a:t>
            </a:r>
            <a:endParaRPr lang="en-US">
              <a:cs typeface="Calibri" panose="020F0502020204030204"/>
            </a:endParaRPr>
          </a:p>
          <a:p>
            <a:pPr marL="554990" lvl="1" indent="-457200"/>
            <a:r>
              <a:rPr lang="en-US" sz="2600">
                <a:solidFill>
                  <a:srgbClr val="000000"/>
                </a:solidFill>
                <a:cs typeface="Calibri"/>
              </a:rPr>
              <a:t>Allows for real-time feedback between met and air quality models</a:t>
            </a:r>
            <a:endParaRPr lang="en-US" sz="2600">
              <a:cs typeface="Calibri" panose="020F0502020204030204"/>
            </a:endParaRPr>
          </a:p>
          <a:p>
            <a:pPr marL="554990" lvl="1" indent="-457200"/>
            <a:r>
              <a:rPr lang="en-US" sz="2600">
                <a:ea typeface="+mn-lt"/>
                <a:cs typeface="+mn-lt"/>
                <a:hlinkClick r:id="rId2"/>
              </a:rPr>
              <a:t>https://www.epa.gov/cmaq/wrf-cmaq-model</a:t>
            </a:r>
            <a:r>
              <a:rPr lang="en-US" sz="2600">
                <a:ea typeface="+mn-lt"/>
                <a:cs typeface="+mn-lt"/>
              </a:rPr>
              <a:t> </a:t>
            </a:r>
          </a:p>
          <a:p>
            <a:pPr marL="554990" lvl="1" indent="-457200">
              <a:buFont typeface="Arial" panose="020F0502020204030204" pitchFamily="34" charset="0"/>
              <a:buChar char="•"/>
            </a:pPr>
            <a:endParaRPr lang="en-US" sz="3200">
              <a:ea typeface="Calibri" panose="020F0502020204030204"/>
              <a:cs typeface="Calibri"/>
            </a:endParaRPr>
          </a:p>
          <a:p>
            <a:pPr marL="554990" lvl="1" indent="-457200">
              <a:buFont typeface="Arial" panose="020F0502020204030204" pitchFamily="34" charset="0"/>
              <a:buChar char="•"/>
            </a:pPr>
            <a:r>
              <a:rPr lang="en-US" sz="3200">
                <a:ea typeface="Calibri" panose="020F0502020204030204"/>
                <a:cs typeface="Calibri"/>
              </a:rPr>
              <a:t>Where to find the latest on models?</a:t>
            </a:r>
          </a:p>
          <a:p>
            <a:pPr marL="554990" lvl="1" indent="-457200"/>
            <a:r>
              <a:rPr lang="en-US" sz="2800">
                <a:ea typeface="Calibri" panose="020F0502020204030204"/>
                <a:cs typeface="Calibri"/>
              </a:rPr>
              <a:t>check out the Community Modeling and Analysis System (CMAS) at: </a:t>
            </a:r>
            <a:r>
              <a:rPr lang="en-US" sz="2600">
                <a:ea typeface="Calibri" panose="020F0502020204030204"/>
                <a:cs typeface="Calibri"/>
                <a:hlinkClick r:id="rId3"/>
              </a:rPr>
              <a:t>https://www.cmascenter.org</a:t>
            </a:r>
            <a:r>
              <a:rPr lang="en-US" sz="2600">
                <a:ea typeface="Calibri" panose="020F0502020204030204"/>
                <a:cs typeface="Calibri"/>
              </a:rPr>
              <a:t> </a:t>
            </a:r>
            <a:endParaRPr lang="en-US">
              <a:cs typeface="Calibri"/>
            </a:endParaRPr>
          </a:p>
          <a:p>
            <a:endParaRPr lang="en-US">
              <a:ea typeface="Calibri" panose="020F0502020204030204"/>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131</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8744937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a:xfrm>
            <a:off x="1097280" y="377588"/>
            <a:ext cx="10058400" cy="1450757"/>
          </a:xfrm>
        </p:spPr>
        <p:txBody>
          <a:bodyPr>
            <a:normAutofit/>
          </a:bodyPr>
          <a:lstStyle/>
          <a:p>
            <a:r>
              <a:rPr lang="en-US" sz="3600">
                <a:solidFill>
                  <a:srgbClr val="000000"/>
                </a:solidFill>
                <a:latin typeface="Calibri"/>
                <a:cs typeface="Calibri"/>
              </a:rPr>
              <a:t>Modeling Guidance for SIP Attainment Demonstrations</a:t>
            </a:r>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EPA’s recommendations for grid-based air quality modeling for 2015 Ozone, 2012 PM2.5 and Regional Haze reasonable progress analyses.</a:t>
            </a:r>
            <a:endParaRPr lang="en-US">
              <a:cs typeface="Calibri" panose="020F0502020204030204"/>
            </a:endParaRPr>
          </a:p>
          <a:p>
            <a:pPr>
              <a:buFont typeface="Arial" panose="020F0502020204030204" pitchFamily="34" charset="0"/>
              <a:buChar char="•"/>
            </a:pPr>
            <a:r>
              <a:rPr lang="en-US" sz="3000">
                <a:solidFill>
                  <a:srgbClr val="000000"/>
                </a:solidFill>
                <a:cs typeface="Calibri"/>
              </a:rPr>
              <a:t>Does not cover dispersion modeling of PM2.5 for nonattainment area NSR and PSD</a:t>
            </a:r>
            <a:endParaRPr lang="en-US">
              <a:cs typeface="Calibri" panose="020F0502020204030204"/>
            </a:endParaRPr>
          </a:p>
          <a:p>
            <a:pPr marL="440690" lvl="1" indent="-342900"/>
            <a:r>
              <a:rPr lang="en-US" sz="2400">
                <a:solidFill>
                  <a:srgbClr val="000000"/>
                </a:solidFill>
                <a:latin typeface="Calibri"/>
                <a:cs typeface="Calibri"/>
              </a:rPr>
              <a:t>Guideline</a:t>
            </a:r>
            <a:r>
              <a:rPr lang="en-US" sz="2400">
                <a:solidFill>
                  <a:srgbClr val="000000"/>
                </a:solidFill>
                <a:cs typeface="Calibri"/>
              </a:rPr>
              <a:t> on Air Quality Models “</a:t>
            </a:r>
            <a:r>
              <a:rPr lang="en-US" sz="2400" b="1">
                <a:solidFill>
                  <a:srgbClr val="000000"/>
                </a:solidFill>
                <a:cs typeface="Calibri"/>
              </a:rPr>
              <a:t>Appendix W</a:t>
            </a:r>
            <a:r>
              <a:rPr lang="en-US" sz="2400">
                <a:solidFill>
                  <a:srgbClr val="000000"/>
                </a:solidFill>
                <a:cs typeface="Calibri"/>
              </a:rPr>
              <a:t>” addresses requirements for permit modeling</a:t>
            </a:r>
            <a:endParaRPr lang="en-US" sz="2400">
              <a:cs typeface="Calibri" panose="020F0502020204030204"/>
            </a:endParaRPr>
          </a:p>
          <a:p>
            <a:r>
              <a:rPr lang="en-US" sz="3000">
                <a:ea typeface="+mn-lt"/>
                <a:cs typeface="+mn-lt"/>
                <a:hlinkClick r:id="rId2"/>
              </a:rPr>
              <a:t>https://www.epa.gov/scram/state-implementation-plan-sip-attainment-demonstration-guidance</a:t>
            </a:r>
            <a:r>
              <a:rPr lang="en-US" sz="3000">
                <a:ea typeface="+mn-lt"/>
                <a:cs typeface="+mn-lt"/>
              </a:rPr>
              <a:t> </a:t>
            </a:r>
            <a:endParaRPr lang="en-US">
              <a:ea typeface="+mn-lt"/>
              <a:cs typeface="+mn-lt"/>
            </a:endParaRP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132</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5224154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000">
                <a:solidFill>
                  <a:srgbClr val="000000"/>
                </a:solidFill>
                <a:latin typeface="Calibri"/>
                <a:cs typeface="Calibri"/>
              </a:rPr>
              <a:t>Attainment Demonstration Software</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sz="3000">
                <a:solidFill>
                  <a:srgbClr val="000000"/>
                </a:solidFill>
                <a:cs typeface="Calibri"/>
              </a:rPr>
              <a:t>A new software called SMAT-CE (Software for the Modeled Attainment Test - Community Edition) is being formally released as a replacement for Model Attainment Test Software (MATS).</a:t>
            </a:r>
            <a:endParaRPr lang="en-US">
              <a:cs typeface="Calibri" panose="020F0502020204030204"/>
            </a:endParaRPr>
          </a:p>
          <a:p>
            <a:pPr>
              <a:buFont typeface="Arial" panose="020F0502020204030204" pitchFamily="34" charset="0"/>
              <a:buChar char="•"/>
            </a:pPr>
            <a:r>
              <a:rPr lang="en-US" sz="3000">
                <a:solidFill>
                  <a:srgbClr val="000000"/>
                </a:solidFill>
                <a:cs typeface="Calibri"/>
              </a:rPr>
              <a:t>SMAT-CE replicates the same tests that are performed by MATS, with identical (or nearly identical) results. SMAT performs the ozone and PM2.5 attainment tests and calculates changes in future year visibility at Class I areas.</a:t>
            </a:r>
            <a:endParaRPr lang="en-US">
              <a:cs typeface="Calibri" panose="020F0502020204030204"/>
            </a:endParaRPr>
          </a:p>
          <a:p>
            <a:pPr>
              <a:buFont typeface="Arial" panose="020F0502020204030204" pitchFamily="34" charset="0"/>
              <a:buChar char="•"/>
            </a:pPr>
            <a:r>
              <a:rPr lang="en-US" sz="3000">
                <a:solidFill>
                  <a:srgbClr val="000000"/>
                </a:solidFill>
                <a:cs typeface="Calibri"/>
                <a:hlinkClick r:id="rId2"/>
              </a:rPr>
              <a:t>https://www.epa.gov/scram/photochemical-modeling-tools</a:t>
            </a:r>
            <a:r>
              <a:rPr lang="en-US" sz="3000">
                <a:solidFill>
                  <a:srgbClr val="000000"/>
                </a:solidFill>
                <a:cs typeface="Calibri"/>
              </a:rPr>
              <a:t>  </a:t>
            </a:r>
            <a:endParaRPr lang="en-US">
              <a:cs typeface="Calibri" panose="020F0502020204030204"/>
            </a:endParaRPr>
          </a:p>
          <a:p>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133</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7461521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Unmonitored Area Analysis (UAA)</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Calculate future year design values in unmonitored areas</a:t>
            </a:r>
            <a:endParaRPr lang="en-US">
              <a:cs typeface="Calibri" panose="020F0502020204030204"/>
            </a:endParaRPr>
          </a:p>
          <a:p>
            <a:pPr marL="440690" lvl="1" indent="-342900"/>
            <a:r>
              <a:rPr lang="en-US" sz="2400">
                <a:solidFill>
                  <a:srgbClr val="000000"/>
                </a:solidFill>
                <a:cs typeface="Calibri"/>
              </a:rPr>
              <a:t>Uses interpolated ambient design values and model output (fused data)</a:t>
            </a:r>
            <a:endParaRPr lang="en-US" sz="2400">
              <a:cs typeface="Calibri" panose="020F0502020204030204"/>
            </a:endParaRPr>
          </a:p>
          <a:p>
            <a:pPr marL="440690" lvl="1" indent="-342900"/>
            <a:r>
              <a:rPr lang="en-US" sz="2400">
                <a:solidFill>
                  <a:srgbClr val="000000"/>
                </a:solidFill>
                <a:cs typeface="Calibri"/>
              </a:rPr>
              <a:t>Supplemental analysis to the monitored based tests</a:t>
            </a:r>
            <a:endParaRPr lang="en-US" sz="2400">
              <a:cs typeface="Calibri" panose="020F0502020204030204"/>
            </a:endParaRPr>
          </a:p>
          <a:p>
            <a:pPr marL="440690" lvl="1" indent="-342900"/>
            <a:r>
              <a:rPr lang="en-US" sz="2400">
                <a:solidFill>
                  <a:srgbClr val="000000"/>
                </a:solidFill>
                <a:cs typeface="Calibri"/>
              </a:rPr>
              <a:t>MATS can create spatial fields needed for the UAA</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Similar tests for O3 and PM2.5</a:t>
            </a:r>
            <a:endParaRPr lang="en-US">
              <a:cs typeface="Calibri" panose="020F0502020204030204"/>
            </a:endParaRPr>
          </a:p>
          <a:p>
            <a:pPr>
              <a:buFont typeface="Arial" panose="020F0502020204030204" pitchFamily="34" charset="0"/>
              <a:buChar char="•"/>
            </a:pPr>
            <a:r>
              <a:rPr lang="en-US" sz="3000">
                <a:solidFill>
                  <a:srgbClr val="000000"/>
                </a:solidFill>
                <a:cs typeface="Calibri"/>
              </a:rPr>
              <a:t>UAA not designed to look for unmonitored PM micro-scale hotspot issues</a:t>
            </a:r>
            <a:endParaRPr lang="en-US">
              <a:cs typeface="Calibri" panose="020F0502020204030204"/>
            </a:endParaRPr>
          </a:p>
          <a:p>
            <a:pPr marL="440690" lvl="1" indent="-342900"/>
            <a:r>
              <a:rPr lang="en-US" sz="2400">
                <a:solidFill>
                  <a:srgbClr val="000000"/>
                </a:solidFill>
                <a:cs typeface="Calibri"/>
              </a:rPr>
              <a:t>12 km resolution sufficient for annual PM2.5</a:t>
            </a:r>
            <a:endParaRPr lang="en-US" sz="2400">
              <a:cs typeface="Calibri" panose="020F0502020204030204"/>
            </a:endParaRPr>
          </a:p>
          <a:p>
            <a:pPr marL="440690" lvl="1" indent="-342900"/>
            <a:r>
              <a:rPr lang="en-US" sz="2400">
                <a:solidFill>
                  <a:srgbClr val="000000"/>
                </a:solidFill>
                <a:cs typeface="Calibri"/>
              </a:rPr>
              <a:t>Finer resolution for 24-hr PM2.5 may be appropriate</a:t>
            </a:r>
            <a:endParaRPr lang="en-US" sz="2400">
              <a:cs typeface="Calibri" panose="020F0502020204030204"/>
            </a:endParaRPr>
          </a:p>
          <a:p>
            <a:endParaRPr lang="en-US">
              <a:cs typeface="Calibri"/>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134</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5942419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Local Area Analysis (LAA)</a:t>
            </a:r>
            <a:endParaRPr lang="en-US"/>
          </a:p>
        </p:txBody>
      </p:sp>
      <p:sp>
        <p:nvSpPr>
          <p:cNvPr id="3" name="Content Placeholder 2">
            <a:extLst>
              <a:ext uri="{FF2B5EF4-FFF2-40B4-BE49-F238E27FC236}">
                <a16:creationId xmlns:a16="http://schemas.microsoft.com/office/drawing/2014/main" id="{E59C6101-1782-8417-70BD-BEAD82428C7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000">
                <a:solidFill>
                  <a:srgbClr val="000000"/>
                </a:solidFill>
                <a:cs typeface="Calibri"/>
              </a:rPr>
              <a:t>Focused on evaluating influence of primary PM2.5 at monitors</a:t>
            </a:r>
            <a:endParaRPr lang="en-US">
              <a:cs typeface="Calibri" panose="020F0502020204030204"/>
            </a:endParaRPr>
          </a:p>
          <a:p>
            <a:pPr marL="440690" lvl="1" indent="-342900"/>
            <a:r>
              <a:rPr lang="en-US" sz="2400">
                <a:solidFill>
                  <a:srgbClr val="000000"/>
                </a:solidFill>
                <a:cs typeface="Calibri"/>
              </a:rPr>
              <a:t>LAA provides a method to examine local primary PM source contributions at FRM monitors</a:t>
            </a:r>
            <a:endParaRPr lang="en-US" sz="2400">
              <a:cs typeface="Calibri" panose="020F0502020204030204"/>
            </a:endParaRPr>
          </a:p>
          <a:p>
            <a:pPr>
              <a:buFont typeface="Arial" panose="020F0502020204030204" pitchFamily="34" charset="0"/>
              <a:buChar char="•"/>
            </a:pPr>
            <a:r>
              <a:rPr lang="en-US" sz="3000">
                <a:solidFill>
                  <a:srgbClr val="000000"/>
                </a:solidFill>
                <a:cs typeface="Calibri"/>
              </a:rPr>
              <a:t>Can use either dispersion model or fine grid Eulerian model (~1km?)</a:t>
            </a:r>
            <a:endParaRPr lang="en-US">
              <a:cs typeface="Calibri" panose="020F0502020204030204"/>
            </a:endParaRPr>
          </a:p>
          <a:p>
            <a:pPr>
              <a:buFont typeface="Arial" panose="020F0502020204030204" pitchFamily="34" charset="0"/>
              <a:buChar char="•"/>
            </a:pPr>
            <a:r>
              <a:rPr lang="en-US" sz="3000">
                <a:solidFill>
                  <a:srgbClr val="000000"/>
                </a:solidFill>
                <a:cs typeface="Calibri"/>
              </a:rPr>
              <a:t>EPA recommends methods for adding secondary PM components from grid-based models with primary components from dispersion model</a:t>
            </a:r>
            <a:endParaRPr lang="en-US">
              <a:cs typeface="Calibri" panose="020F0502020204030204"/>
            </a:endParaRPr>
          </a:p>
          <a:p>
            <a:endParaRPr lang="en-US">
              <a:cs typeface="Calibri" panose="020F0502020204030204"/>
            </a:endParaRPr>
          </a:p>
        </p:txBody>
      </p:sp>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135</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9989866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7FA6-9EC0-5598-7629-80CF6B7AAB4E}"/>
              </a:ext>
            </a:extLst>
          </p:cNvPr>
          <p:cNvSpPr>
            <a:spLocks noGrp="1"/>
          </p:cNvSpPr>
          <p:nvPr>
            <p:ph type="title"/>
          </p:nvPr>
        </p:nvSpPr>
        <p:spPr/>
        <p:txBody>
          <a:bodyPr/>
          <a:lstStyle/>
          <a:p>
            <a:r>
              <a:rPr lang="en-US" sz="4400">
                <a:solidFill>
                  <a:srgbClr val="000000"/>
                </a:solidFill>
                <a:latin typeface="Calibri"/>
                <a:cs typeface="Calibri"/>
              </a:rPr>
              <a:t>Example Modeling Domains</a:t>
            </a:r>
            <a:endParaRPr lang="en-US"/>
          </a:p>
        </p:txBody>
      </p:sp>
      <p:pic>
        <p:nvPicPr>
          <p:cNvPr id="8" name="Picture 9" descr="Map&#10;&#10;Description automatically generated">
            <a:extLst>
              <a:ext uri="{FF2B5EF4-FFF2-40B4-BE49-F238E27FC236}">
                <a16:creationId xmlns:a16="http://schemas.microsoft.com/office/drawing/2014/main" id="{FF09D1CD-F1EF-CF3D-22CA-41B4C4215958}"/>
              </a:ext>
            </a:extLst>
          </p:cNvPr>
          <p:cNvPicPr>
            <a:picLocks noGrp="1" noChangeAspect="1"/>
          </p:cNvPicPr>
          <p:nvPr>
            <p:ph sz="half" idx="1"/>
          </p:nvPr>
        </p:nvPicPr>
        <p:blipFill>
          <a:blip r:embed="rId2"/>
          <a:stretch>
            <a:fillRect/>
          </a:stretch>
        </p:blipFill>
        <p:spPr>
          <a:xfrm>
            <a:off x="1577925" y="1845734"/>
            <a:ext cx="3676665" cy="3723557"/>
          </a:xfrm>
        </p:spPr>
      </p:pic>
      <p:pic>
        <p:nvPicPr>
          <p:cNvPr id="10" name="Picture 10" descr="A picture containing map&#10;&#10;Description automatically generated">
            <a:extLst>
              <a:ext uri="{FF2B5EF4-FFF2-40B4-BE49-F238E27FC236}">
                <a16:creationId xmlns:a16="http://schemas.microsoft.com/office/drawing/2014/main" id="{04F474B2-C599-CFBE-AA3E-104133C66583}"/>
              </a:ext>
            </a:extLst>
          </p:cNvPr>
          <p:cNvPicPr>
            <a:picLocks noGrp="1" noChangeAspect="1"/>
          </p:cNvPicPr>
          <p:nvPr>
            <p:ph sz="half" idx="2"/>
          </p:nvPr>
        </p:nvPicPr>
        <p:blipFill>
          <a:blip r:embed="rId3"/>
          <a:stretch>
            <a:fillRect/>
          </a:stretch>
        </p:blipFill>
        <p:spPr>
          <a:xfrm>
            <a:off x="6667500" y="2414377"/>
            <a:ext cx="4038600" cy="2886075"/>
          </a:xfrm>
        </p:spPr>
      </p:pic>
      <p:sp>
        <p:nvSpPr>
          <p:cNvPr id="5" name="Slide Number Placeholder 4">
            <a:extLst>
              <a:ext uri="{FF2B5EF4-FFF2-40B4-BE49-F238E27FC236}">
                <a16:creationId xmlns:a16="http://schemas.microsoft.com/office/drawing/2014/main" id="{538FE170-FD9B-E59C-2558-EFF843C4C279}"/>
              </a:ext>
            </a:extLst>
          </p:cNvPr>
          <p:cNvSpPr>
            <a:spLocks noGrp="1"/>
          </p:cNvSpPr>
          <p:nvPr>
            <p:ph type="sldNum" sz="quarter" idx="12"/>
          </p:nvPr>
        </p:nvSpPr>
        <p:spPr/>
        <p:txBody>
          <a:bodyPr/>
          <a:lstStyle/>
          <a:p>
            <a:fld id="{1F1CB0F1-E3A5-4057-A475-0B8AC78582B4}" type="slidenum">
              <a:rPr lang="en-US" smtClean="0"/>
              <a:t>136</a:t>
            </a:fld>
            <a:endParaRPr lang="en-US"/>
          </a:p>
        </p:txBody>
      </p:sp>
      <p:sp>
        <p:nvSpPr>
          <p:cNvPr id="7" name="Rectangle 6">
            <a:extLst>
              <a:ext uri="{FF2B5EF4-FFF2-40B4-BE49-F238E27FC236}">
                <a16:creationId xmlns:a16="http://schemas.microsoft.com/office/drawing/2014/main" id="{FB1AE63C-0FAC-9FFD-5A73-75C3098DC8C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5B6C8645-054B-F00F-BF60-E635E5FEACD0}"/>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pic>
        <p:nvPicPr>
          <p:cNvPr id="11" name="Picture 11">
            <a:extLst>
              <a:ext uri="{FF2B5EF4-FFF2-40B4-BE49-F238E27FC236}">
                <a16:creationId xmlns:a16="http://schemas.microsoft.com/office/drawing/2014/main" id="{832F141F-64B3-4A23-ADC3-BCE08082D951}"/>
              </a:ext>
            </a:extLst>
          </p:cNvPr>
          <p:cNvPicPr>
            <a:picLocks noChangeAspect="1"/>
          </p:cNvPicPr>
          <p:nvPr/>
        </p:nvPicPr>
        <p:blipFill>
          <a:blip r:embed="rId4"/>
          <a:stretch>
            <a:fillRect/>
          </a:stretch>
        </p:blipFill>
        <p:spPr>
          <a:xfrm>
            <a:off x="7319728" y="5296525"/>
            <a:ext cx="2724150" cy="762000"/>
          </a:xfrm>
          <a:prstGeom prst="rect">
            <a:avLst/>
          </a:prstGeom>
        </p:spPr>
      </p:pic>
      <p:pic>
        <p:nvPicPr>
          <p:cNvPr id="12" name="Picture 12">
            <a:extLst>
              <a:ext uri="{FF2B5EF4-FFF2-40B4-BE49-F238E27FC236}">
                <a16:creationId xmlns:a16="http://schemas.microsoft.com/office/drawing/2014/main" id="{07CA92A8-8400-F50E-7B79-3D2FF2342E60}"/>
              </a:ext>
            </a:extLst>
          </p:cNvPr>
          <p:cNvPicPr>
            <a:picLocks noChangeAspect="1"/>
          </p:cNvPicPr>
          <p:nvPr/>
        </p:nvPicPr>
        <p:blipFill>
          <a:blip r:embed="rId5"/>
          <a:stretch>
            <a:fillRect/>
          </a:stretch>
        </p:blipFill>
        <p:spPr>
          <a:xfrm>
            <a:off x="2001187" y="5531382"/>
            <a:ext cx="2743200" cy="667040"/>
          </a:xfrm>
          <a:prstGeom prst="rect">
            <a:avLst/>
          </a:prstGeom>
        </p:spPr>
      </p:pic>
    </p:spTree>
    <p:extLst>
      <p:ext uri="{BB962C8B-B14F-4D97-AF65-F5344CB8AC3E}">
        <p14:creationId xmlns:p14="http://schemas.microsoft.com/office/powerpoint/2010/main" val="33578466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DCCB-0373-AC7E-2A6D-AADF72E4920E}"/>
              </a:ext>
            </a:extLst>
          </p:cNvPr>
          <p:cNvSpPr>
            <a:spLocks noGrp="1"/>
          </p:cNvSpPr>
          <p:nvPr>
            <p:ph type="title"/>
          </p:nvPr>
        </p:nvSpPr>
        <p:spPr/>
        <p:txBody>
          <a:bodyPr/>
          <a:lstStyle/>
          <a:p>
            <a:r>
              <a:rPr lang="en-US">
                <a:cs typeface="Calibri Light"/>
              </a:rPr>
              <a:t>What if your model has issues?</a:t>
            </a:r>
            <a:endParaRPr lang="en-US"/>
          </a:p>
        </p:txBody>
      </p:sp>
      <p:sp>
        <p:nvSpPr>
          <p:cNvPr id="3" name="Content Placeholder 2">
            <a:extLst>
              <a:ext uri="{FF2B5EF4-FFF2-40B4-BE49-F238E27FC236}">
                <a16:creationId xmlns:a16="http://schemas.microsoft.com/office/drawing/2014/main" id="{C401755B-FE91-8A4E-9EE8-B00C8E957BEB}"/>
              </a:ext>
            </a:extLst>
          </p:cNvPr>
          <p:cNvSpPr>
            <a:spLocks noGrp="1"/>
          </p:cNvSpPr>
          <p:nvPr>
            <p:ph idx="1"/>
          </p:nvPr>
        </p:nvSpPr>
        <p:spPr/>
        <p:txBody>
          <a:bodyPr vert="horz" lIns="0" tIns="45720" rIns="0" bIns="45720" rtlCol="0" anchor="t">
            <a:normAutofit fontScale="92500" lnSpcReduction="10000"/>
          </a:bodyPr>
          <a:lstStyle/>
          <a:p>
            <a:r>
              <a:rPr lang="en-US" sz="2400">
                <a:cs typeface="Calibri"/>
              </a:rPr>
              <a:t>Weight of Evidence -</a:t>
            </a:r>
            <a:r>
              <a:rPr lang="en-US" sz="2400">
                <a:solidFill>
                  <a:srgbClr val="212121"/>
                </a:solidFill>
                <a:ea typeface="+mn-lt"/>
                <a:cs typeface="+mn-lt"/>
              </a:rPr>
              <a:t>Weight of evidence (</a:t>
            </a:r>
            <a:r>
              <a:rPr lang="en-US" sz="2400" err="1">
                <a:solidFill>
                  <a:srgbClr val="212121"/>
                </a:solidFill>
                <a:ea typeface="+mn-lt"/>
                <a:cs typeface="+mn-lt"/>
              </a:rPr>
              <a:t>WoE</a:t>
            </a:r>
            <a:r>
              <a:rPr lang="en-US" sz="2400">
                <a:solidFill>
                  <a:srgbClr val="212121"/>
                </a:solidFill>
                <a:ea typeface="+mn-lt"/>
                <a:cs typeface="+mn-lt"/>
              </a:rPr>
              <a:t>) is used for additional modeling runs not specifically stated in the guidance, other technical studies, straying from the default model configuration.</a:t>
            </a:r>
          </a:p>
          <a:p>
            <a:r>
              <a:rPr lang="en-US" sz="2400">
                <a:solidFill>
                  <a:srgbClr val="212121"/>
                </a:solidFill>
                <a:ea typeface="+mn-lt"/>
                <a:cs typeface="+mn-lt"/>
              </a:rPr>
              <a:t>WOE approaches (i.e. processes used to assess the evidence in support of a hypothesis) can and should be used as needed on any issue needing additional discussion or assessment. </a:t>
            </a:r>
            <a:endParaRPr lang="en-US" sz="2400">
              <a:solidFill>
                <a:srgbClr val="FF0000"/>
              </a:solidFill>
              <a:ea typeface="Calibri"/>
              <a:cs typeface="Calibri"/>
            </a:endParaRPr>
          </a:p>
          <a:p>
            <a:r>
              <a:rPr lang="en-US" sz="2400">
                <a:solidFill>
                  <a:srgbClr val="212121"/>
                </a:solidFill>
                <a:cs typeface="Calibri"/>
              </a:rPr>
              <a:t>When used in modeling, one application is the justification from deviating from model defaults.</a:t>
            </a:r>
            <a:endParaRPr lang="en-US" sz="2400">
              <a:solidFill>
                <a:srgbClr val="212121"/>
              </a:solidFill>
              <a:ea typeface="Calibri"/>
              <a:cs typeface="Calibri"/>
            </a:endParaRPr>
          </a:p>
          <a:p>
            <a:r>
              <a:rPr lang="en-US" sz="2400">
                <a:solidFill>
                  <a:srgbClr val="212121"/>
                </a:solidFill>
                <a:ea typeface="Calibri"/>
                <a:cs typeface="Calibri"/>
              </a:rPr>
              <a:t>Technical weight of evidence is usually found in the appendix to the SIP and referenced in the SIP body. </a:t>
            </a:r>
          </a:p>
          <a:p>
            <a:r>
              <a:rPr lang="en-US" sz="2400">
                <a:solidFill>
                  <a:srgbClr val="212121"/>
                </a:solidFill>
                <a:ea typeface="Calibri"/>
                <a:cs typeface="Calibri"/>
              </a:rPr>
              <a:t>Coordination with EPA on what is needed within a weight of evidence is very important. </a:t>
            </a:r>
          </a:p>
          <a:p>
            <a:r>
              <a:rPr lang="en-US" sz="2400">
                <a:solidFill>
                  <a:srgbClr val="212121"/>
                </a:solidFill>
                <a:ea typeface="Calibri"/>
                <a:cs typeface="Calibri"/>
              </a:rPr>
              <a:t>Documentation is critical.</a:t>
            </a:r>
          </a:p>
          <a:p>
            <a:endParaRPr lang="en-US" sz="1800">
              <a:solidFill>
                <a:srgbClr val="212121"/>
              </a:solidFill>
              <a:highlight>
                <a:srgbClr val="FFFF00"/>
              </a:highlight>
              <a:ea typeface="Calibri"/>
              <a:cs typeface="Calibri"/>
            </a:endParaRPr>
          </a:p>
        </p:txBody>
      </p:sp>
      <p:sp>
        <p:nvSpPr>
          <p:cNvPr id="5" name="Slide Number Placeholder 4">
            <a:extLst>
              <a:ext uri="{FF2B5EF4-FFF2-40B4-BE49-F238E27FC236}">
                <a16:creationId xmlns:a16="http://schemas.microsoft.com/office/drawing/2014/main" id="{4B49A968-55EC-CC9F-97C6-A3F132107697}"/>
              </a:ext>
            </a:extLst>
          </p:cNvPr>
          <p:cNvSpPr>
            <a:spLocks noGrp="1"/>
          </p:cNvSpPr>
          <p:nvPr>
            <p:ph type="sldNum" sz="quarter" idx="12"/>
          </p:nvPr>
        </p:nvSpPr>
        <p:spPr/>
        <p:txBody>
          <a:bodyPr/>
          <a:lstStyle/>
          <a:p>
            <a:fld id="{1F1CB0F1-E3A5-4057-A475-0B8AC78582B4}" type="slidenum">
              <a:rPr lang="en-US" smtClean="0"/>
              <a:t>137</a:t>
            </a:fld>
            <a:endParaRPr lang="en-US"/>
          </a:p>
        </p:txBody>
      </p:sp>
      <p:sp>
        <p:nvSpPr>
          <p:cNvPr id="7" name="Rectangle 6">
            <a:extLst>
              <a:ext uri="{FF2B5EF4-FFF2-40B4-BE49-F238E27FC236}">
                <a16:creationId xmlns:a16="http://schemas.microsoft.com/office/drawing/2014/main" id="{D6793EB1-4F95-BDE0-FFD8-F114A1AA47ED}"/>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11" name="Rectangle 10">
            <a:extLst>
              <a:ext uri="{FF2B5EF4-FFF2-40B4-BE49-F238E27FC236}">
                <a16:creationId xmlns:a16="http://schemas.microsoft.com/office/drawing/2014/main" id="{5CCDBBA1-5C17-6B1B-A00D-BF90A49BE06C}"/>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0831280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DCCB-0373-AC7E-2A6D-AADF72E4920E}"/>
              </a:ext>
            </a:extLst>
          </p:cNvPr>
          <p:cNvSpPr>
            <a:spLocks noGrp="1"/>
          </p:cNvSpPr>
          <p:nvPr>
            <p:ph type="title"/>
          </p:nvPr>
        </p:nvSpPr>
        <p:spPr/>
        <p:txBody>
          <a:bodyPr/>
          <a:lstStyle/>
          <a:p>
            <a:r>
              <a:rPr lang="en-US">
                <a:latin typeface="Calibri"/>
                <a:cs typeface="Calibri Light"/>
              </a:rPr>
              <a:t>Precursor Demonstration</a:t>
            </a:r>
            <a:endParaRPr lang="en-US">
              <a:latin typeface="Calibri"/>
            </a:endParaRPr>
          </a:p>
        </p:txBody>
      </p:sp>
      <p:sp>
        <p:nvSpPr>
          <p:cNvPr id="3" name="Content Placeholder 2">
            <a:extLst>
              <a:ext uri="{FF2B5EF4-FFF2-40B4-BE49-F238E27FC236}">
                <a16:creationId xmlns:a16="http://schemas.microsoft.com/office/drawing/2014/main" id="{C401755B-FE91-8A4E-9EE8-B00C8E957BEB}"/>
              </a:ext>
            </a:extLst>
          </p:cNvPr>
          <p:cNvSpPr>
            <a:spLocks noGrp="1"/>
          </p:cNvSpPr>
          <p:nvPr>
            <p:ph idx="1"/>
          </p:nvPr>
        </p:nvSpPr>
        <p:spPr/>
        <p:txBody>
          <a:bodyPr vert="horz" lIns="0" tIns="45720" rIns="0" bIns="45720" rtlCol="0" anchor="t">
            <a:normAutofit lnSpcReduction="10000"/>
          </a:bodyPr>
          <a:lstStyle/>
          <a:p>
            <a:r>
              <a:rPr lang="en-US" sz="2200">
                <a:solidFill>
                  <a:schemeClr val="tx1"/>
                </a:solidFill>
                <a:ea typeface="Calibri"/>
                <a:cs typeface="Calibri"/>
              </a:rPr>
              <a:t>For PM2.5, rule allows a demonstration to </a:t>
            </a:r>
            <a:r>
              <a:rPr lang="en-US" sz="2200">
                <a:solidFill>
                  <a:schemeClr val="tx1"/>
                </a:solidFill>
                <a:cs typeface="Calibri"/>
              </a:rPr>
              <a:t>avoid additional control measures on precursor specific pollutants</a:t>
            </a:r>
            <a:endParaRPr lang="en-US" sz="2200">
              <a:solidFill>
                <a:schemeClr val="tx1"/>
              </a:solidFill>
              <a:ea typeface="Calibri"/>
              <a:cs typeface="Calibri"/>
            </a:endParaRPr>
          </a:p>
          <a:p>
            <a:r>
              <a:rPr lang="en-US" sz="2200">
                <a:solidFill>
                  <a:schemeClr val="tx1"/>
                </a:solidFill>
                <a:ea typeface="Calibri"/>
                <a:cs typeface="Calibri"/>
              </a:rPr>
              <a:t>Two different type of precursor demonstrations</a:t>
            </a:r>
          </a:p>
          <a:p>
            <a:pPr marL="486410" lvl="1"/>
            <a:r>
              <a:rPr lang="en-US" sz="2200">
                <a:solidFill>
                  <a:schemeClr val="tx1"/>
                </a:solidFill>
                <a:ea typeface="Calibri"/>
                <a:cs typeface="Calibri"/>
              </a:rPr>
              <a:t>Source/Sector specific – tied to information directly related to a specific sector, such as industrial sources</a:t>
            </a:r>
          </a:p>
          <a:p>
            <a:pPr marL="486410" lvl="1"/>
            <a:r>
              <a:rPr lang="en-US" sz="2200">
                <a:solidFill>
                  <a:schemeClr val="tx1"/>
                </a:solidFill>
                <a:ea typeface="Calibri"/>
                <a:cs typeface="Calibri"/>
              </a:rPr>
              <a:t>Comprehensive – looks at all sectors combined</a:t>
            </a:r>
          </a:p>
          <a:p>
            <a:pPr>
              <a:buFont typeface="Arial" panose="020F0502020204030204" pitchFamily="34" charset="0"/>
              <a:buChar char="•"/>
            </a:pPr>
            <a:r>
              <a:rPr lang="en-US" sz="2200">
                <a:solidFill>
                  <a:schemeClr val="tx1"/>
                </a:solidFill>
                <a:ea typeface="Calibri"/>
                <a:cs typeface="Calibri"/>
              </a:rPr>
              <a:t>Developing demonstrations is complicated</a:t>
            </a:r>
          </a:p>
          <a:p>
            <a:pPr marL="486410" lvl="1"/>
            <a:r>
              <a:rPr lang="en-US" sz="2200">
                <a:solidFill>
                  <a:schemeClr val="tx1"/>
                </a:solidFill>
                <a:ea typeface="Calibri"/>
                <a:cs typeface="Calibri"/>
              </a:rPr>
              <a:t>Takes a lot of time and coordination with EPA</a:t>
            </a:r>
          </a:p>
          <a:p>
            <a:pPr marL="486410" lvl="1"/>
            <a:r>
              <a:rPr lang="en-US" sz="2200">
                <a:solidFill>
                  <a:schemeClr val="tx1"/>
                </a:solidFill>
                <a:ea typeface="Calibri"/>
                <a:cs typeface="Calibri"/>
              </a:rPr>
              <a:t>Needs a lot of data and modeling</a:t>
            </a:r>
          </a:p>
          <a:p>
            <a:pPr marL="486410" lvl="1"/>
            <a:r>
              <a:rPr lang="en-US" sz="2200">
                <a:solidFill>
                  <a:schemeClr val="tx1"/>
                </a:solidFill>
                <a:ea typeface="Calibri"/>
                <a:cs typeface="Calibri"/>
              </a:rPr>
              <a:t>EPA must approve prior to avoiding any control measures, which complicates timing of submittal of plans, implementation of control measures and approvability of plans.</a:t>
            </a:r>
          </a:p>
          <a:p>
            <a:endParaRPr lang="en-US">
              <a:solidFill>
                <a:schemeClr val="tx1"/>
              </a:solidFill>
              <a:ea typeface="Calibri"/>
              <a:cs typeface="Calibri"/>
            </a:endParaRPr>
          </a:p>
        </p:txBody>
      </p:sp>
      <p:sp>
        <p:nvSpPr>
          <p:cNvPr id="5" name="Slide Number Placeholder 4">
            <a:extLst>
              <a:ext uri="{FF2B5EF4-FFF2-40B4-BE49-F238E27FC236}">
                <a16:creationId xmlns:a16="http://schemas.microsoft.com/office/drawing/2014/main" id="{4B49A968-55EC-CC9F-97C6-A3F132107697}"/>
              </a:ext>
            </a:extLst>
          </p:cNvPr>
          <p:cNvSpPr>
            <a:spLocks noGrp="1"/>
          </p:cNvSpPr>
          <p:nvPr>
            <p:ph type="sldNum" sz="quarter" idx="12"/>
          </p:nvPr>
        </p:nvSpPr>
        <p:spPr/>
        <p:txBody>
          <a:bodyPr/>
          <a:lstStyle/>
          <a:p>
            <a:fld id="{1F1CB0F1-E3A5-4057-A475-0B8AC78582B4}" type="slidenum">
              <a:rPr lang="en-US" smtClean="0"/>
              <a:t>138</a:t>
            </a:fld>
            <a:endParaRPr lang="en-US"/>
          </a:p>
        </p:txBody>
      </p:sp>
      <p:sp>
        <p:nvSpPr>
          <p:cNvPr id="7" name="Rectangle 6">
            <a:extLst>
              <a:ext uri="{FF2B5EF4-FFF2-40B4-BE49-F238E27FC236}">
                <a16:creationId xmlns:a16="http://schemas.microsoft.com/office/drawing/2014/main" id="{D6793EB1-4F95-BDE0-FFD8-F114A1AA47ED}"/>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11" name="Rectangle 10">
            <a:extLst>
              <a:ext uri="{FF2B5EF4-FFF2-40B4-BE49-F238E27FC236}">
                <a16:creationId xmlns:a16="http://schemas.microsoft.com/office/drawing/2014/main" id="{5CCDBBA1-5C17-6B1B-A00D-BF90A49BE06C}"/>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7368525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38E7-BCAC-155E-0AF0-22F9DDAF9B37}"/>
              </a:ext>
            </a:extLst>
          </p:cNvPr>
          <p:cNvSpPr>
            <a:spLocks noGrp="1"/>
          </p:cNvSpPr>
          <p:nvPr>
            <p:ph type="title"/>
          </p:nvPr>
        </p:nvSpPr>
        <p:spPr/>
        <p:txBody>
          <a:bodyPr/>
          <a:lstStyle/>
          <a:p>
            <a:r>
              <a:rPr lang="en-US">
                <a:cs typeface="Calibri Light"/>
              </a:rPr>
              <a:t>PM2.5 Precursor Demonstration</a:t>
            </a:r>
            <a:endParaRPr lang="en-US"/>
          </a:p>
        </p:txBody>
      </p:sp>
      <p:sp>
        <p:nvSpPr>
          <p:cNvPr id="3" name="Content Placeholder 2">
            <a:extLst>
              <a:ext uri="{FF2B5EF4-FFF2-40B4-BE49-F238E27FC236}">
                <a16:creationId xmlns:a16="http://schemas.microsoft.com/office/drawing/2014/main" id="{A87A73F0-1394-BD14-2372-F4584240B072}"/>
              </a:ext>
            </a:extLst>
          </p:cNvPr>
          <p:cNvSpPr>
            <a:spLocks noGrp="1"/>
          </p:cNvSpPr>
          <p:nvPr>
            <p:ph idx="1"/>
          </p:nvPr>
        </p:nvSpPr>
        <p:spPr/>
        <p:txBody>
          <a:bodyPr vert="horz" lIns="0" tIns="45720" rIns="0" bIns="45720" rtlCol="0" anchor="t">
            <a:noAutofit/>
          </a:bodyPr>
          <a:lstStyle/>
          <a:p>
            <a:r>
              <a:rPr lang="en-US" sz="2200">
                <a:cs typeface="Calibri"/>
              </a:rPr>
              <a:t>A precursor demonstration is a tiered analysis that can be broken down into five stages each with a decreasing level of confidence in the demonstration.</a:t>
            </a:r>
          </a:p>
          <a:p>
            <a:r>
              <a:rPr lang="en-US" sz="2200">
                <a:cs typeface="Calibri"/>
              </a:rPr>
              <a:t>The various precursor demonstrations available are the following:</a:t>
            </a:r>
          </a:p>
          <a:p>
            <a:pPr marL="486410" lvl="1"/>
            <a:r>
              <a:rPr lang="en-US" sz="2200">
                <a:cs typeface="Calibri"/>
              </a:rPr>
              <a:t>Concentration Based Analysis</a:t>
            </a:r>
          </a:p>
          <a:p>
            <a:pPr marL="566420" lvl="2"/>
            <a:r>
              <a:rPr lang="en-US" sz="2200">
                <a:cs typeface="Calibri"/>
              </a:rPr>
              <a:t>Ambient Data</a:t>
            </a:r>
          </a:p>
          <a:p>
            <a:pPr marL="566420" lvl="2"/>
            <a:r>
              <a:rPr lang="en-US" sz="2200">
                <a:cs typeface="Calibri"/>
              </a:rPr>
              <a:t>Air Quality Modeling (zero-out) - point source set to zero for SO2/NOx, all sectors set to zero only for NOx/all sectors set to zero for VOCs</a:t>
            </a:r>
          </a:p>
          <a:p>
            <a:pPr marL="486410" lvl="1"/>
            <a:r>
              <a:rPr lang="en-US" sz="2200">
                <a:cs typeface="Calibri"/>
              </a:rPr>
              <a:t>Sensitivity Based Analysis (only if needed)</a:t>
            </a:r>
          </a:p>
          <a:p>
            <a:pPr marL="566420" lvl="2" indent="-285750">
              <a:buFont typeface="Arial" panose="020F0502020204030204" pitchFamily="34" charset="0"/>
            </a:pPr>
            <a:r>
              <a:rPr lang="en-US" sz="2200">
                <a:cs typeface="Calibri"/>
              </a:rPr>
              <a:t>70% reduction</a:t>
            </a:r>
          </a:p>
          <a:p>
            <a:pPr marL="566420" lvl="2" indent="-285750">
              <a:buFont typeface="Arial" panose="020F0502020204030204" pitchFamily="34" charset="0"/>
            </a:pPr>
            <a:r>
              <a:rPr lang="en-US" sz="2200">
                <a:cs typeface="Calibri"/>
              </a:rPr>
              <a:t>50% reduction</a:t>
            </a:r>
          </a:p>
          <a:p>
            <a:pPr marL="566420" lvl="2" indent="-285750">
              <a:buFont typeface="Arial" panose="020F0502020204030204" pitchFamily="34" charset="0"/>
            </a:pPr>
            <a:r>
              <a:rPr lang="en-US" sz="2200">
                <a:cs typeface="Calibri"/>
              </a:rPr>
              <a:t>30% reduction</a:t>
            </a:r>
          </a:p>
          <a:p>
            <a:pPr>
              <a:buFont typeface="Arial" panose="020F0502020204030204" pitchFamily="34" charset="0"/>
              <a:buChar char="•"/>
            </a:pPr>
            <a:r>
              <a:rPr lang="en-US" sz="2200">
                <a:cs typeface="Calibri"/>
              </a:rPr>
              <a:t>PM2.5 Precursor Demonstration Guidance (epa.gov): </a:t>
            </a:r>
            <a:r>
              <a:rPr lang="en-US" sz="2200">
                <a:ea typeface="+mn-lt"/>
                <a:cs typeface="+mn-lt"/>
                <a:hlinkClick r:id="rId2"/>
              </a:rPr>
              <a:t>https://www.epa.gov/pm-pollution/pm25-precursor-demonstration-guidance</a:t>
            </a:r>
            <a:r>
              <a:rPr lang="en-US" sz="2200">
                <a:ea typeface="+mn-lt"/>
                <a:cs typeface="+mn-lt"/>
              </a:rPr>
              <a:t> </a:t>
            </a:r>
            <a:endParaRPr lang="en-US" sz="2200">
              <a:cs typeface="Calibri"/>
            </a:endParaRPr>
          </a:p>
        </p:txBody>
      </p:sp>
      <p:sp>
        <p:nvSpPr>
          <p:cNvPr id="4" name="Slide Number Placeholder 3">
            <a:extLst>
              <a:ext uri="{FF2B5EF4-FFF2-40B4-BE49-F238E27FC236}">
                <a16:creationId xmlns:a16="http://schemas.microsoft.com/office/drawing/2014/main" id="{5B9B7C2E-F1F0-E3D4-F8CF-9010529F498B}"/>
              </a:ext>
            </a:extLst>
          </p:cNvPr>
          <p:cNvSpPr>
            <a:spLocks noGrp="1"/>
          </p:cNvSpPr>
          <p:nvPr>
            <p:ph type="sldNum" sz="quarter" idx="12"/>
          </p:nvPr>
        </p:nvSpPr>
        <p:spPr/>
        <p:txBody>
          <a:bodyPr/>
          <a:lstStyle/>
          <a:p>
            <a:fld id="{1F1CB0F1-E3A5-4057-A475-0B8AC78582B4}" type="slidenum">
              <a:rPr lang="en-US" smtClean="0"/>
              <a:t>139</a:t>
            </a:fld>
            <a:endParaRPr lang="en-US"/>
          </a:p>
        </p:txBody>
      </p:sp>
      <p:sp>
        <p:nvSpPr>
          <p:cNvPr id="5" name="Rectangle 4">
            <a:extLst>
              <a:ext uri="{FF2B5EF4-FFF2-40B4-BE49-F238E27FC236}">
                <a16:creationId xmlns:a16="http://schemas.microsoft.com/office/drawing/2014/main" id="{F87A392B-DF08-4B4C-68AC-3760320F4C83}"/>
              </a:ext>
            </a:extLst>
          </p:cNvPr>
          <p:cNvSpPr/>
          <p:nvPr/>
        </p:nvSpPr>
        <p:spPr>
          <a:xfrm>
            <a:off x="11422524" y="1402079"/>
            <a:ext cx="560716" cy="427007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AQ</a:t>
            </a:r>
          </a:p>
          <a:p>
            <a:pPr algn="ctr"/>
            <a:endParaRPr lang="en-US" sz="1200">
              <a:cs typeface="Calibri"/>
            </a:endParaRPr>
          </a:p>
          <a:p>
            <a:pPr algn="ctr"/>
            <a:r>
              <a:rPr lang="en-US" sz="1200">
                <a:cs typeface="Calibri"/>
              </a:rPr>
              <a:t>M</a:t>
            </a:r>
            <a:endParaRPr lang="en-US">
              <a:cs typeface="Calibri"/>
            </a:endParaRPr>
          </a:p>
          <a:p>
            <a:pPr algn="ctr"/>
            <a:r>
              <a:rPr lang="en-US" sz="1200">
                <a:cs typeface="Calibri"/>
              </a:rPr>
              <a:t>O</a:t>
            </a:r>
          </a:p>
          <a:p>
            <a:pPr algn="ctr"/>
            <a:r>
              <a:rPr lang="en-US" sz="1200">
                <a:cs typeface="Calibri"/>
              </a:rPr>
              <a:t>D</a:t>
            </a:r>
          </a:p>
          <a:p>
            <a:pPr algn="ctr"/>
            <a:r>
              <a:rPr lang="en-US" sz="1200">
                <a:cs typeface="Calibri"/>
              </a:rPr>
              <a:t>E</a:t>
            </a:r>
          </a:p>
          <a:p>
            <a:pPr algn="ctr"/>
            <a:r>
              <a:rPr lang="en-US" sz="1200">
                <a:cs typeface="Calibri"/>
              </a:rPr>
              <a:t>L</a:t>
            </a:r>
          </a:p>
          <a:p>
            <a:pPr algn="ctr"/>
            <a:r>
              <a:rPr lang="en-US" sz="1200">
                <a:cs typeface="Calibri"/>
              </a:rPr>
              <a:t>I</a:t>
            </a:r>
          </a:p>
          <a:p>
            <a:pPr algn="ctr"/>
            <a:r>
              <a:rPr lang="en-US" sz="1200">
                <a:cs typeface="Calibri"/>
              </a:rPr>
              <a:t>N</a:t>
            </a:r>
          </a:p>
          <a:p>
            <a:pPr algn="ctr"/>
            <a:r>
              <a:rPr lang="en-US" sz="1200">
                <a:cs typeface="Calibri"/>
              </a:rPr>
              <a:t>G</a:t>
            </a:r>
          </a:p>
          <a:p>
            <a:pPr algn="ctr"/>
            <a:endParaRPr lang="en-US" sz="1200">
              <a:cs typeface="Calibri"/>
            </a:endParaRPr>
          </a:p>
          <a:p>
            <a:pPr algn="ctr"/>
            <a:endParaRPr lang="en-US">
              <a:cs typeface="Calibri"/>
            </a:endParaRPr>
          </a:p>
          <a:p>
            <a:pPr algn="ctr"/>
            <a:endParaRPr lang="en-US">
              <a:cs typeface="Calibri"/>
            </a:endParaRPr>
          </a:p>
        </p:txBody>
      </p:sp>
      <p:sp>
        <p:nvSpPr>
          <p:cNvPr id="9" name="Rectangle 8">
            <a:extLst>
              <a:ext uri="{FF2B5EF4-FFF2-40B4-BE49-F238E27FC236}">
                <a16:creationId xmlns:a16="http://schemas.microsoft.com/office/drawing/2014/main" id="{A3710068-CF6E-B8BF-2E78-8E31126C8CA7}"/>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96990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E644-7B54-973E-5366-FE0E8270397A}"/>
              </a:ext>
            </a:extLst>
          </p:cNvPr>
          <p:cNvSpPr>
            <a:spLocks noGrp="1"/>
          </p:cNvSpPr>
          <p:nvPr>
            <p:ph type="title"/>
          </p:nvPr>
        </p:nvSpPr>
        <p:spPr/>
        <p:txBody>
          <a:bodyPr/>
          <a:lstStyle/>
          <a:p>
            <a:r>
              <a:rPr lang="en-US"/>
              <a:t>Due Date Timeframes – Infrastructure SIP</a:t>
            </a:r>
          </a:p>
        </p:txBody>
      </p:sp>
      <p:sp>
        <p:nvSpPr>
          <p:cNvPr id="5" name="Slide Number Placeholder 4">
            <a:extLst>
              <a:ext uri="{FF2B5EF4-FFF2-40B4-BE49-F238E27FC236}">
                <a16:creationId xmlns:a16="http://schemas.microsoft.com/office/drawing/2014/main" id="{3669EB1A-7B4B-2787-3F5F-EB99E19ED912}"/>
              </a:ext>
            </a:extLst>
          </p:cNvPr>
          <p:cNvSpPr>
            <a:spLocks noGrp="1"/>
          </p:cNvSpPr>
          <p:nvPr>
            <p:ph type="sldNum" sz="quarter" idx="12"/>
          </p:nvPr>
        </p:nvSpPr>
        <p:spPr/>
        <p:txBody>
          <a:bodyPr/>
          <a:lstStyle/>
          <a:p>
            <a:fld id="{1F1CB0F1-E3A5-4057-A475-0B8AC78582B4}" type="slidenum">
              <a:rPr lang="en-US" smtClean="0"/>
              <a:t>14</a:t>
            </a:fld>
            <a:endParaRPr lang="en-US"/>
          </a:p>
        </p:txBody>
      </p:sp>
      <p:sp>
        <p:nvSpPr>
          <p:cNvPr id="7" name="Rectangle 1" descr="Timelines for Infrastructure due dates" title="Table">
            <a:extLst>
              <a:ext uri="{FF2B5EF4-FFF2-40B4-BE49-F238E27FC236}">
                <a16:creationId xmlns:a16="http://schemas.microsoft.com/office/drawing/2014/main" id="{85C5CE82-F459-4B79-DECE-7AF03111F9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Content Placeholder 9">
            <a:extLst>
              <a:ext uri="{FF2B5EF4-FFF2-40B4-BE49-F238E27FC236}">
                <a16:creationId xmlns:a16="http://schemas.microsoft.com/office/drawing/2014/main" id="{0186BC2F-5789-374C-FD03-AA86E1978346}"/>
              </a:ext>
            </a:extLst>
          </p:cNvPr>
          <p:cNvGraphicFramePr>
            <a:graphicFrameLocks noGrp="1"/>
          </p:cNvGraphicFramePr>
          <p:nvPr>
            <p:ph idx="1"/>
            <p:extLst>
              <p:ext uri="{D42A27DB-BD31-4B8C-83A1-F6EECF244321}">
                <p14:modId xmlns:p14="http://schemas.microsoft.com/office/powerpoint/2010/main" val="2899656465"/>
              </p:ext>
            </p:extLst>
          </p:nvPr>
        </p:nvGraphicFramePr>
        <p:xfrm>
          <a:off x="1035169" y="1840301"/>
          <a:ext cx="10116659" cy="338836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4207493414"/>
                    </a:ext>
                  </a:extLst>
                </a:gridCol>
                <a:gridCol w="2670370">
                  <a:extLst>
                    <a:ext uri="{9D8B030D-6E8A-4147-A177-3AD203B41FA5}">
                      <a16:colId xmlns:a16="http://schemas.microsoft.com/office/drawing/2014/main" val="3878582069"/>
                    </a:ext>
                  </a:extLst>
                </a:gridCol>
                <a:gridCol w="2581359">
                  <a:extLst>
                    <a:ext uri="{9D8B030D-6E8A-4147-A177-3AD203B41FA5}">
                      <a16:colId xmlns:a16="http://schemas.microsoft.com/office/drawing/2014/main" val="1056232610"/>
                    </a:ext>
                  </a:extLst>
                </a:gridCol>
                <a:gridCol w="2670370">
                  <a:extLst>
                    <a:ext uri="{9D8B030D-6E8A-4147-A177-3AD203B41FA5}">
                      <a16:colId xmlns:a16="http://schemas.microsoft.com/office/drawing/2014/main" val="381775624"/>
                    </a:ext>
                  </a:extLst>
                </a:gridCol>
              </a:tblGrid>
              <a:tr h="370840">
                <a:tc>
                  <a:txBody>
                    <a:bodyPr/>
                    <a:lstStyle/>
                    <a:p>
                      <a:pPr marL="0" marR="0" indent="0" algn="l" rtl="0">
                        <a:spcBef>
                          <a:spcPts val="0"/>
                        </a:spcBef>
                        <a:spcAft>
                          <a:spcPts val="0"/>
                        </a:spcAft>
                      </a:pPr>
                      <a:r>
                        <a:rPr lang="en-US" sz="1800">
                          <a:effectLst/>
                        </a:rPr>
                        <a:t>Program</a:t>
                      </a:r>
                      <a:endParaRPr lang="en-US">
                        <a:effectLst/>
                      </a:endParaRPr>
                    </a:p>
                  </a:txBody>
                  <a:tcPr marL="0" marR="0" marT="0" marB="0" anchor="ctr"/>
                </a:tc>
                <a:tc>
                  <a:txBody>
                    <a:bodyPr/>
                    <a:lstStyle/>
                    <a:p>
                      <a:pPr marL="0" marR="0" indent="0" algn="l" rtl="0">
                        <a:spcBef>
                          <a:spcPts val="0"/>
                        </a:spcBef>
                        <a:spcAft>
                          <a:spcPts val="0"/>
                        </a:spcAft>
                      </a:pPr>
                      <a:r>
                        <a:rPr lang="en-US" sz="1800">
                          <a:effectLst/>
                        </a:rPr>
                        <a:t>Infrastructure SIP Due</a:t>
                      </a:r>
                      <a:endParaRPr lang="en-US">
                        <a:effectLst/>
                      </a:endParaRPr>
                    </a:p>
                  </a:txBody>
                  <a:tcPr marL="0" marR="0" marT="0" marB="0" anchor="ctr"/>
                </a:tc>
                <a:tc>
                  <a:txBody>
                    <a:bodyPr/>
                    <a:lstStyle/>
                    <a:p>
                      <a:pPr marL="0" marR="0" indent="0" algn="l" rtl="0">
                        <a:spcBef>
                          <a:spcPts val="0"/>
                        </a:spcBef>
                        <a:spcAft>
                          <a:spcPts val="0"/>
                        </a:spcAft>
                      </a:pPr>
                      <a:r>
                        <a:rPr lang="en-US" sz="1800">
                          <a:effectLst/>
                        </a:rPr>
                        <a:t>Due Date to EPA</a:t>
                      </a:r>
                      <a:endParaRPr lang="en-US">
                        <a:effectLst/>
                      </a:endParaRPr>
                    </a:p>
                  </a:txBody>
                  <a:tcPr marL="0" marR="0" marT="0" marB="0" anchor="ctr"/>
                </a:tc>
                <a:tc>
                  <a:txBody>
                    <a:bodyPr/>
                    <a:lstStyle/>
                    <a:p>
                      <a:pPr marL="0" marR="0" indent="0" algn="l" rtl="0">
                        <a:spcBef>
                          <a:spcPts val="0"/>
                        </a:spcBef>
                        <a:spcAft>
                          <a:spcPts val="0"/>
                        </a:spcAft>
                      </a:pPr>
                      <a:r>
                        <a:rPr lang="en-US" sz="1800">
                          <a:effectLst/>
                        </a:rPr>
                        <a:t>Attainment</a:t>
                      </a:r>
                      <a:endParaRPr lang="en-US">
                        <a:effectLst/>
                      </a:endParaRPr>
                    </a:p>
                  </a:txBody>
                  <a:tcPr marL="0" marR="0" marT="0" marB="0" anchor="ctr"/>
                </a:tc>
                <a:extLst>
                  <a:ext uri="{0D108BD9-81ED-4DB2-BD59-A6C34878D82A}">
                    <a16:rowId xmlns:a16="http://schemas.microsoft.com/office/drawing/2014/main" val="791840994"/>
                  </a:ext>
                </a:extLst>
              </a:tr>
              <a:tr h="370840">
                <a:tc>
                  <a:txBody>
                    <a:bodyPr/>
                    <a:lstStyle/>
                    <a:p>
                      <a:pPr marL="0" marR="0" indent="0" algn="l" rtl="0">
                        <a:spcBef>
                          <a:spcPts val="0"/>
                        </a:spcBef>
                        <a:spcAft>
                          <a:spcPts val="0"/>
                        </a:spcAft>
                      </a:pPr>
                      <a:r>
                        <a:rPr lang="en-US" sz="1800">
                          <a:effectLst/>
                        </a:rPr>
                        <a:t>Criteria Pollutant</a:t>
                      </a:r>
                      <a:endParaRPr lang="en-US">
                        <a:effectLst/>
                      </a:endParaRPr>
                    </a:p>
                  </a:txBody>
                  <a:tcPr marL="0" marR="0" marT="0" marB="0" anchor="ctr"/>
                </a:tc>
                <a:tc>
                  <a:txBody>
                    <a:bodyPr/>
                    <a:lstStyle/>
                    <a:p>
                      <a:pPr marL="0" marR="0" indent="0" algn="l" rtl="0">
                        <a:spcBef>
                          <a:spcPts val="0"/>
                        </a:spcBef>
                        <a:spcAft>
                          <a:spcPts val="0"/>
                        </a:spcAft>
                      </a:pPr>
                      <a:r>
                        <a:rPr lang="en-US" sz="1800">
                          <a:effectLst/>
                        </a:rPr>
                        <a:t>Promulgation of</a:t>
                      </a:r>
                      <a:endParaRPr lang="en-US">
                        <a:effectLst/>
                      </a:endParaRPr>
                    </a:p>
                    <a:p>
                      <a:pPr marL="0" marR="0" indent="0" algn="l" rtl="0">
                        <a:spcBef>
                          <a:spcPts val="0"/>
                        </a:spcBef>
                        <a:spcAft>
                          <a:spcPts val="0"/>
                        </a:spcAft>
                      </a:pPr>
                      <a:r>
                        <a:rPr lang="en-US" sz="1800">
                          <a:effectLst/>
                        </a:rPr>
                        <a:t>NAAQS + 3 years</a:t>
                      </a:r>
                      <a:endParaRPr lang="en-US">
                        <a:effectLst/>
                      </a:endParaRPr>
                    </a:p>
                  </a:txBody>
                  <a:tcPr marL="0" marR="0" marT="0" marB="0" anchor="ctr"/>
                </a:tc>
                <a:tc>
                  <a:txBody>
                    <a:bodyPr/>
                    <a:lstStyle/>
                    <a:p>
                      <a:pPr marL="0" marR="0" indent="0" algn="l" rtl="0">
                        <a:spcBef>
                          <a:spcPts val="0"/>
                        </a:spcBef>
                        <a:spcAft>
                          <a:spcPts val="0"/>
                        </a:spcAft>
                      </a:pPr>
                      <a:r>
                        <a:rPr lang="en-US" sz="1800">
                          <a:effectLst/>
                        </a:rPr>
                        <a:t>Designation date +</a:t>
                      </a:r>
                      <a:endParaRPr lang="en-US">
                        <a:effectLst/>
                      </a:endParaRPr>
                    </a:p>
                    <a:p>
                      <a:pPr marL="0" marR="0" indent="0" algn="l" rtl="0">
                        <a:spcBef>
                          <a:spcPts val="0"/>
                        </a:spcBef>
                        <a:spcAft>
                          <a:spcPts val="0"/>
                        </a:spcAft>
                      </a:pPr>
                      <a:r>
                        <a:rPr lang="en-US" sz="1800">
                          <a:effectLst/>
                        </a:rPr>
                        <a:t>18 - 48 months</a:t>
                      </a:r>
                      <a:endParaRPr lang="en-US">
                        <a:effectLst/>
                      </a:endParaRPr>
                    </a:p>
                  </a:txBody>
                  <a:tcPr marL="0" marR="0" marT="0" marB="0" anchor="ctr"/>
                </a:tc>
                <a:tc>
                  <a:txBody>
                    <a:bodyPr/>
                    <a:lstStyle/>
                    <a:p>
                      <a:pPr marL="0" marR="0" indent="0" algn="l" rtl="0">
                        <a:spcBef>
                          <a:spcPts val="0"/>
                        </a:spcBef>
                        <a:spcAft>
                          <a:spcPts val="0"/>
                        </a:spcAft>
                      </a:pPr>
                      <a:r>
                        <a:rPr lang="en-US" sz="1800">
                          <a:effectLst/>
                        </a:rPr>
                        <a:t>Designation date + up</a:t>
                      </a:r>
                      <a:endParaRPr lang="en-US">
                        <a:effectLst/>
                      </a:endParaRPr>
                    </a:p>
                    <a:p>
                      <a:pPr marL="0" marR="0" indent="0" algn="l" rtl="0">
                        <a:spcBef>
                          <a:spcPts val="0"/>
                        </a:spcBef>
                        <a:spcAft>
                          <a:spcPts val="0"/>
                        </a:spcAft>
                      </a:pPr>
                      <a:r>
                        <a:rPr lang="en-US" sz="1800">
                          <a:effectLst/>
                        </a:rPr>
                        <a:t>to 5 (or more) years</a:t>
                      </a:r>
                      <a:endParaRPr lang="en-US">
                        <a:effectLst/>
                      </a:endParaRPr>
                    </a:p>
                  </a:txBody>
                  <a:tcPr marL="0" marR="0" marT="0" marB="0" anchor="ctr"/>
                </a:tc>
                <a:extLst>
                  <a:ext uri="{0D108BD9-81ED-4DB2-BD59-A6C34878D82A}">
                    <a16:rowId xmlns:a16="http://schemas.microsoft.com/office/drawing/2014/main" val="3996289220"/>
                  </a:ext>
                </a:extLst>
              </a:tr>
              <a:tr h="370840">
                <a:tc>
                  <a:txBody>
                    <a:bodyPr/>
                    <a:lstStyle/>
                    <a:p>
                      <a:pPr marL="0" marR="0" indent="0" algn="l" rtl="0">
                        <a:spcBef>
                          <a:spcPts val="0"/>
                        </a:spcBef>
                        <a:spcAft>
                          <a:spcPts val="0"/>
                        </a:spcAft>
                      </a:pPr>
                      <a:r>
                        <a:rPr lang="en-US" sz="1800">
                          <a:effectLst/>
                        </a:rPr>
                        <a:t>Regional Haze</a:t>
                      </a:r>
                      <a:endParaRPr lang="en-US">
                        <a:effectLst/>
                      </a:endParaRPr>
                    </a:p>
                  </a:txBody>
                  <a:tcPr marL="0" marR="0" marT="0" marB="0" anchor="ctr"/>
                </a:tc>
                <a:tc>
                  <a:txBody>
                    <a:bodyPr/>
                    <a:lstStyle/>
                    <a:p>
                      <a:pPr marL="0" marR="0" indent="0" algn="l" rtl="0">
                        <a:spcBef>
                          <a:spcPts val="0"/>
                        </a:spcBef>
                        <a:spcAft>
                          <a:spcPts val="0"/>
                        </a:spcAft>
                      </a:pPr>
                      <a:r>
                        <a:rPr lang="en-US" sz="1800">
                          <a:effectLst/>
                        </a:rPr>
                        <a:t>n/a</a:t>
                      </a:r>
                      <a:endParaRPr lang="en-US">
                        <a:effectLst/>
                      </a:endParaRPr>
                    </a:p>
                  </a:txBody>
                  <a:tcPr marL="0" marR="0" marT="0" marB="0" anchor="ctr"/>
                </a:tc>
                <a:tc>
                  <a:txBody>
                    <a:bodyPr/>
                    <a:lstStyle/>
                    <a:p>
                      <a:pPr marL="0" marR="0" indent="0" algn="l" rtl="0">
                        <a:spcBef>
                          <a:spcPts val="0"/>
                        </a:spcBef>
                        <a:spcAft>
                          <a:spcPts val="0"/>
                        </a:spcAft>
                      </a:pPr>
                      <a:r>
                        <a:rPr lang="en-US" sz="1800">
                          <a:effectLst/>
                        </a:rPr>
                        <a:t>2008, 2021 and 2028</a:t>
                      </a:r>
                      <a:endParaRPr lang="en-US">
                        <a:effectLst/>
                      </a:endParaRPr>
                    </a:p>
                    <a:p>
                      <a:pPr marL="0" marR="0" indent="0" algn="l" rtl="0">
                        <a:spcBef>
                          <a:spcPts val="0"/>
                        </a:spcBef>
                        <a:spcAft>
                          <a:spcPts val="0"/>
                        </a:spcAft>
                      </a:pPr>
                      <a:r>
                        <a:rPr lang="en-US" sz="1800">
                          <a:effectLst/>
                        </a:rPr>
                        <a:t>and every 10 years</a:t>
                      </a:r>
                      <a:endParaRPr lang="en-US">
                        <a:effectLst/>
                      </a:endParaRPr>
                    </a:p>
                    <a:p>
                      <a:pPr marL="0" marR="0" indent="0" algn="l" rtl="0">
                        <a:spcBef>
                          <a:spcPts val="0"/>
                        </a:spcBef>
                        <a:spcAft>
                          <a:spcPts val="0"/>
                        </a:spcAft>
                      </a:pPr>
                      <a:r>
                        <a:rPr lang="en-US" sz="1800">
                          <a:effectLst/>
                        </a:rPr>
                        <a:t>after (reasonable</a:t>
                      </a:r>
                      <a:endParaRPr lang="en-US">
                        <a:effectLst/>
                      </a:endParaRPr>
                    </a:p>
                    <a:p>
                      <a:pPr marL="0" marR="0" indent="0" algn="l" rtl="0">
                        <a:spcBef>
                          <a:spcPts val="0"/>
                        </a:spcBef>
                        <a:spcAft>
                          <a:spcPts val="0"/>
                        </a:spcAft>
                      </a:pPr>
                      <a:r>
                        <a:rPr lang="en-US" sz="1800">
                          <a:effectLst/>
                        </a:rPr>
                        <a:t>progress demos)</a:t>
                      </a:r>
                      <a:endParaRPr lang="en-US">
                        <a:effectLst/>
                      </a:endParaRPr>
                    </a:p>
                  </a:txBody>
                  <a:tcPr marL="0" marR="0" marT="0" marB="0" anchor="ctr"/>
                </a:tc>
                <a:tc>
                  <a:txBody>
                    <a:bodyPr/>
                    <a:lstStyle/>
                    <a:p>
                      <a:pPr marL="0" marR="0" indent="0" algn="l" rtl="0">
                        <a:spcBef>
                          <a:spcPts val="0"/>
                        </a:spcBef>
                        <a:spcAft>
                          <a:spcPts val="0"/>
                        </a:spcAft>
                      </a:pPr>
                      <a:r>
                        <a:rPr lang="en-US" sz="1800">
                          <a:effectLst/>
                        </a:rPr>
                        <a:t>2064 (natural</a:t>
                      </a:r>
                      <a:endParaRPr lang="en-US">
                        <a:effectLst/>
                      </a:endParaRPr>
                    </a:p>
                    <a:p>
                      <a:pPr marL="0" marR="0" indent="0" algn="l" rtl="0">
                        <a:spcBef>
                          <a:spcPts val="0"/>
                        </a:spcBef>
                        <a:spcAft>
                          <a:spcPts val="0"/>
                        </a:spcAft>
                      </a:pPr>
                      <a:r>
                        <a:rPr lang="en-US" sz="1800">
                          <a:effectLst/>
                        </a:rPr>
                        <a:t>conditions)</a:t>
                      </a:r>
                      <a:endParaRPr lang="en-US">
                        <a:effectLst/>
                      </a:endParaRPr>
                    </a:p>
                  </a:txBody>
                  <a:tcPr marL="0" marR="0" marT="0" marB="0" anchor="ctr"/>
                </a:tc>
                <a:extLst>
                  <a:ext uri="{0D108BD9-81ED-4DB2-BD59-A6C34878D82A}">
                    <a16:rowId xmlns:a16="http://schemas.microsoft.com/office/drawing/2014/main" val="2221150708"/>
                  </a:ext>
                </a:extLst>
              </a:tr>
              <a:tr h="370840">
                <a:tc>
                  <a:txBody>
                    <a:bodyPr/>
                    <a:lstStyle/>
                    <a:p>
                      <a:pPr marL="0" marR="0" indent="0" algn="l" rtl="0">
                        <a:spcBef>
                          <a:spcPts val="0"/>
                        </a:spcBef>
                        <a:spcAft>
                          <a:spcPts val="0"/>
                        </a:spcAft>
                      </a:pPr>
                      <a:r>
                        <a:rPr lang="en-US" sz="1800">
                          <a:effectLst/>
                        </a:rPr>
                        <a:t>Exceptional</a:t>
                      </a:r>
                      <a:endParaRPr lang="en-US">
                        <a:effectLst/>
                      </a:endParaRPr>
                    </a:p>
                    <a:p>
                      <a:pPr marL="0" marR="0" indent="0" algn="l" rtl="0">
                        <a:spcBef>
                          <a:spcPts val="0"/>
                        </a:spcBef>
                        <a:spcAft>
                          <a:spcPts val="0"/>
                        </a:spcAft>
                      </a:pPr>
                      <a:r>
                        <a:rPr lang="en-US" sz="1800">
                          <a:effectLst/>
                        </a:rPr>
                        <a:t>Events Plan</a:t>
                      </a:r>
                      <a:endParaRPr lang="en-US">
                        <a:effectLst/>
                      </a:endParaRPr>
                    </a:p>
                  </a:txBody>
                  <a:tcPr marL="0" marR="0" marT="0" marB="0" anchor="ctr"/>
                </a:tc>
                <a:tc>
                  <a:txBody>
                    <a:bodyPr/>
                    <a:lstStyle/>
                    <a:p>
                      <a:pPr marL="0" marR="0" indent="0" algn="l" rtl="0">
                        <a:spcBef>
                          <a:spcPts val="0"/>
                        </a:spcBef>
                        <a:spcAft>
                          <a:spcPts val="0"/>
                        </a:spcAft>
                      </a:pPr>
                      <a:r>
                        <a:rPr lang="en-US" sz="1800">
                          <a:effectLst/>
                        </a:rPr>
                        <a:t>n/a</a:t>
                      </a:r>
                      <a:endParaRPr lang="en-US">
                        <a:effectLst/>
                      </a:endParaRPr>
                    </a:p>
                  </a:txBody>
                  <a:tcPr marL="0" marR="0" marT="0" marB="0" anchor="ctr"/>
                </a:tc>
                <a:tc>
                  <a:txBody>
                    <a:bodyPr/>
                    <a:lstStyle/>
                    <a:p>
                      <a:pPr marL="0" marR="0" indent="0" algn="l" rtl="0">
                        <a:spcBef>
                          <a:spcPts val="0"/>
                        </a:spcBef>
                        <a:spcAft>
                          <a:spcPts val="0"/>
                        </a:spcAft>
                      </a:pPr>
                      <a:r>
                        <a:rPr lang="en-US" sz="1800">
                          <a:effectLst/>
                        </a:rPr>
                        <a:t>Prior to attainment</a:t>
                      </a:r>
                      <a:endParaRPr lang="en-US">
                        <a:effectLst/>
                      </a:endParaRPr>
                    </a:p>
                    <a:p>
                      <a:pPr marL="0" marR="0" indent="0" algn="l" rtl="0">
                        <a:spcBef>
                          <a:spcPts val="0"/>
                        </a:spcBef>
                        <a:spcAft>
                          <a:spcPts val="0"/>
                        </a:spcAft>
                      </a:pPr>
                      <a:r>
                        <a:rPr lang="en-US" sz="1800">
                          <a:effectLst/>
                        </a:rPr>
                        <a:t>deadline</a:t>
                      </a:r>
                      <a:endParaRPr lang="en-US">
                        <a:effectLst/>
                      </a:endParaRPr>
                    </a:p>
                  </a:txBody>
                  <a:tcPr marL="0" marR="0" marT="0" marB="0" anchor="ctr"/>
                </a:tc>
                <a:tc>
                  <a:txBody>
                    <a:bodyPr/>
                    <a:lstStyle/>
                    <a:p>
                      <a:pPr marL="0" marR="0" indent="0" algn="l" rtl="0">
                        <a:spcBef>
                          <a:spcPts val="0"/>
                        </a:spcBef>
                        <a:spcAft>
                          <a:spcPts val="0"/>
                        </a:spcAft>
                      </a:pPr>
                      <a:r>
                        <a:rPr lang="en-US" sz="1800">
                          <a:effectLst/>
                        </a:rPr>
                        <a:t>n/a</a:t>
                      </a:r>
                      <a:endParaRPr lang="en-US">
                        <a:effectLst/>
                      </a:endParaRPr>
                    </a:p>
                  </a:txBody>
                  <a:tcPr marL="0" marR="0" marT="0" marB="0" anchor="ctr"/>
                </a:tc>
                <a:extLst>
                  <a:ext uri="{0D108BD9-81ED-4DB2-BD59-A6C34878D82A}">
                    <a16:rowId xmlns:a16="http://schemas.microsoft.com/office/drawing/2014/main" val="3445141550"/>
                  </a:ext>
                </a:extLst>
              </a:tr>
              <a:tr h="370840">
                <a:tc>
                  <a:txBody>
                    <a:bodyPr/>
                    <a:lstStyle/>
                    <a:p>
                      <a:pPr marL="0" marR="0" indent="0" algn="l" rtl="0">
                        <a:spcBef>
                          <a:spcPts val="0"/>
                        </a:spcBef>
                        <a:spcAft>
                          <a:spcPts val="0"/>
                        </a:spcAft>
                      </a:pPr>
                      <a:r>
                        <a:rPr lang="en-US" sz="1800">
                          <a:effectLst/>
                        </a:rPr>
                        <a:t>Ozone (and</a:t>
                      </a:r>
                      <a:endParaRPr lang="en-US">
                        <a:effectLst/>
                      </a:endParaRPr>
                    </a:p>
                    <a:p>
                      <a:pPr marL="0" marR="0" indent="0" algn="l" rtl="0">
                        <a:spcBef>
                          <a:spcPts val="0"/>
                        </a:spcBef>
                        <a:spcAft>
                          <a:spcPts val="0"/>
                        </a:spcAft>
                      </a:pPr>
                      <a:r>
                        <a:rPr lang="en-US" sz="1800">
                          <a:effectLst/>
                        </a:rPr>
                        <a:t>PM2.5) Advance</a:t>
                      </a:r>
                      <a:endParaRPr lang="en-US">
                        <a:effectLst/>
                      </a:endParaRPr>
                    </a:p>
                    <a:p>
                      <a:pPr marL="0" marR="0" indent="0" algn="l" rtl="0">
                        <a:spcBef>
                          <a:spcPts val="0"/>
                        </a:spcBef>
                        <a:spcAft>
                          <a:spcPts val="0"/>
                        </a:spcAft>
                      </a:pPr>
                      <a:r>
                        <a:rPr lang="en-US" sz="1800">
                          <a:effectLst/>
                        </a:rPr>
                        <a:t>Plan</a:t>
                      </a:r>
                      <a:endParaRPr lang="en-US">
                        <a:effectLst/>
                      </a:endParaRPr>
                    </a:p>
                  </a:txBody>
                  <a:tcPr marL="0" marR="0" marT="0" marB="0" anchor="ctr"/>
                </a:tc>
                <a:tc>
                  <a:txBody>
                    <a:bodyPr/>
                    <a:lstStyle/>
                    <a:p>
                      <a:pPr marL="0" marR="0" indent="0" algn="l" rtl="0">
                        <a:spcBef>
                          <a:spcPts val="0"/>
                        </a:spcBef>
                        <a:spcAft>
                          <a:spcPts val="0"/>
                        </a:spcAft>
                      </a:pPr>
                      <a:r>
                        <a:rPr lang="en-US" sz="1800">
                          <a:effectLst/>
                        </a:rPr>
                        <a:t>n/a</a:t>
                      </a:r>
                      <a:endParaRPr lang="en-US">
                        <a:effectLst/>
                      </a:endParaRPr>
                    </a:p>
                  </a:txBody>
                  <a:tcPr marL="0" marR="0" marT="0" marB="0" anchor="ctr"/>
                </a:tc>
                <a:tc>
                  <a:txBody>
                    <a:bodyPr/>
                    <a:lstStyle/>
                    <a:p>
                      <a:pPr marL="0" marR="0" indent="0" algn="l" rtl="0">
                        <a:spcBef>
                          <a:spcPts val="0"/>
                        </a:spcBef>
                        <a:spcAft>
                          <a:spcPts val="0"/>
                        </a:spcAft>
                      </a:pPr>
                      <a:r>
                        <a:rPr lang="en-US" sz="1800">
                          <a:effectLst/>
                        </a:rPr>
                        <a:t>Prior to nonattainment</a:t>
                      </a:r>
                      <a:endParaRPr lang="en-US">
                        <a:effectLst/>
                      </a:endParaRPr>
                    </a:p>
                    <a:p>
                      <a:pPr marL="0" marR="0" indent="0" algn="l" rtl="0">
                        <a:spcBef>
                          <a:spcPts val="0"/>
                        </a:spcBef>
                        <a:spcAft>
                          <a:spcPts val="0"/>
                        </a:spcAft>
                      </a:pPr>
                      <a:r>
                        <a:rPr lang="en-US" sz="1800">
                          <a:effectLst/>
                        </a:rPr>
                        <a:t>designation</a:t>
                      </a:r>
                      <a:endParaRPr lang="en-US">
                        <a:effectLst/>
                      </a:endParaRPr>
                    </a:p>
                  </a:txBody>
                  <a:tcPr marL="0" marR="0" marT="0" marB="0" anchor="ctr"/>
                </a:tc>
                <a:tc>
                  <a:txBody>
                    <a:bodyPr/>
                    <a:lstStyle/>
                    <a:p>
                      <a:pPr marL="0" marR="0" indent="0" algn="l" rtl="0">
                        <a:spcBef>
                          <a:spcPts val="0"/>
                        </a:spcBef>
                        <a:spcAft>
                          <a:spcPts val="0"/>
                        </a:spcAft>
                      </a:pPr>
                      <a:r>
                        <a:rPr lang="en-US" sz="1800">
                          <a:effectLst/>
                        </a:rPr>
                        <a:t>n/a</a:t>
                      </a:r>
                      <a:endParaRPr lang="en-US">
                        <a:effectLst/>
                      </a:endParaRPr>
                    </a:p>
                  </a:txBody>
                  <a:tcPr marL="0" marR="0" marT="0" marB="0" anchor="ctr"/>
                </a:tc>
                <a:extLst>
                  <a:ext uri="{0D108BD9-81ED-4DB2-BD59-A6C34878D82A}">
                    <a16:rowId xmlns:a16="http://schemas.microsoft.com/office/drawing/2014/main" val="2552932270"/>
                  </a:ext>
                </a:extLst>
              </a:tr>
            </a:tbl>
          </a:graphicData>
        </a:graphic>
      </p:graphicFrame>
      <p:sp>
        <p:nvSpPr>
          <p:cNvPr id="6" name="Rectangle 5">
            <a:extLst>
              <a:ext uri="{FF2B5EF4-FFF2-40B4-BE49-F238E27FC236}">
                <a16:creationId xmlns:a16="http://schemas.microsoft.com/office/drawing/2014/main" id="{07B6C99E-F425-8CC6-717E-AC0BC4519CE2}"/>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14543646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Control Strategies &amp; Permits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sz="half" idx="2"/>
          </p:nvPr>
        </p:nvSpPr>
        <p:spPr>
          <a:xfrm>
            <a:off x="1097280" y="1980857"/>
            <a:ext cx="4937760" cy="3378200"/>
          </a:xfrm>
        </p:spPr>
        <p:txBody>
          <a:bodyPr vert="horz" lIns="0" tIns="45720" rIns="0" bIns="45720" rtlCol="0" anchor="t">
            <a:normAutofit/>
          </a:bodyPr>
          <a:lstStyle/>
          <a:p>
            <a:r>
              <a:rPr lang="en-US" sz="2800">
                <a:solidFill>
                  <a:srgbClr val="000000"/>
                </a:solidFill>
                <a:cs typeface="Calibri"/>
              </a:rPr>
              <a:t>Reference(s):</a:t>
            </a:r>
          </a:p>
          <a:p>
            <a:pPr marL="486410" lvl="1"/>
            <a:r>
              <a:rPr lang="en-US" sz="2600" err="1">
                <a:solidFill>
                  <a:srgbClr val="000000"/>
                </a:solidFill>
                <a:cs typeface="Calibri"/>
              </a:rPr>
              <a:t>Air</a:t>
            </a:r>
            <a:r>
              <a:rPr lang="en-US" sz="2600" i="1" err="1">
                <a:solidFill>
                  <a:srgbClr val="000000"/>
                </a:solidFill>
                <a:cs typeface="Calibri"/>
              </a:rPr>
              <a:t>Knowledge</a:t>
            </a:r>
            <a:r>
              <a:rPr lang="en-US" sz="2600">
                <a:solidFill>
                  <a:srgbClr val="000000"/>
                </a:solidFill>
                <a:cs typeface="Calibri"/>
              </a:rPr>
              <a:t>:</a:t>
            </a:r>
            <a:endParaRPr lang="en-US">
              <a:cs typeface="Calibri" panose="020F0502020204030204"/>
            </a:endParaRPr>
          </a:p>
          <a:p>
            <a:pPr marL="566420" lvl="2"/>
            <a:r>
              <a:rPr lang="en-US" sz="1800">
                <a:ea typeface="+mn-lt"/>
                <a:cs typeface="+mn-lt"/>
                <a:hlinkClick r:id="rId2"/>
              </a:rPr>
              <a:t>https://airknowledge.gov/PERM-SI.html</a:t>
            </a:r>
            <a:r>
              <a:rPr lang="en-US" sz="1800">
                <a:ea typeface="+mn-lt"/>
                <a:cs typeface="+mn-lt"/>
              </a:rPr>
              <a:t> </a:t>
            </a:r>
            <a:endParaRPr lang="en-US">
              <a:solidFill>
                <a:srgbClr val="404040"/>
              </a:solidFill>
              <a:cs typeface="Calibri"/>
            </a:endParaRPr>
          </a:p>
          <a:p>
            <a:pPr marL="566420" lvl="2"/>
            <a:r>
              <a:rPr lang="en-US" sz="1800">
                <a:ea typeface="+mn-lt"/>
                <a:cs typeface="+mn-lt"/>
                <a:hlinkClick r:id="rId3"/>
              </a:rPr>
              <a:t>https://airknowledge.gov/PLAN-SI.html</a:t>
            </a:r>
            <a:r>
              <a:rPr lang="en-US" sz="1800">
                <a:ea typeface="+mn-lt"/>
                <a:cs typeface="+mn-lt"/>
              </a:rPr>
              <a:t> </a:t>
            </a:r>
          </a:p>
          <a:p>
            <a:pPr marL="486410" lvl="1"/>
            <a:r>
              <a:rPr lang="en-US" sz="2200">
                <a:solidFill>
                  <a:srgbClr val="000000"/>
                </a:solidFill>
                <a:cs typeface="Calibri"/>
              </a:rPr>
              <a:t>Technical Work: </a:t>
            </a:r>
            <a:r>
              <a:rPr lang="en-US" sz="2200">
                <a:ea typeface="+mn-lt"/>
                <a:cs typeface="+mn-lt"/>
                <a:hlinkClick r:id="rId4"/>
              </a:rPr>
              <a:t>https://www.epa.gov/ground-level-ozone-pollution</a:t>
            </a:r>
            <a:r>
              <a:rPr lang="en-US" sz="2200">
                <a:ea typeface="+mn-lt"/>
                <a:cs typeface="+mn-lt"/>
              </a:rPr>
              <a:t> </a:t>
            </a:r>
            <a:endParaRPr lang="en-US">
              <a:cs typeface="Calibri" panose="020F0502020204030204"/>
            </a:endParaRPr>
          </a:p>
          <a:p>
            <a:endParaRPr lang="en-US" sz="3200">
              <a:cs typeface="Calibri"/>
            </a:endParaRPr>
          </a:p>
        </p:txBody>
      </p:sp>
      <p:pic>
        <p:nvPicPr>
          <p:cNvPr id="8" name="Picture 9" descr="A picture containing outdoor&#10;&#10;Description automatically generated">
            <a:extLst>
              <a:ext uri="{FF2B5EF4-FFF2-40B4-BE49-F238E27FC236}">
                <a16:creationId xmlns:a16="http://schemas.microsoft.com/office/drawing/2014/main" id="{B7BB5120-668E-8499-80D9-796A3FF37C00}"/>
              </a:ext>
            </a:extLst>
          </p:cNvPr>
          <p:cNvPicPr>
            <a:picLocks noGrp="1" noChangeAspect="1"/>
          </p:cNvPicPr>
          <p:nvPr>
            <p:ph sz="quarter" idx="4"/>
          </p:nvPr>
        </p:nvPicPr>
        <p:blipFill>
          <a:blip r:embed="rId5"/>
          <a:stretch>
            <a:fillRect/>
          </a:stretch>
        </p:blipFill>
        <p:spPr>
          <a:xfrm>
            <a:off x="6879102" y="1861699"/>
            <a:ext cx="3074523" cy="4099364"/>
          </a:xfrm>
        </p:spPr>
      </p:pic>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140</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2141304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Control Strategies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a:xfrm>
            <a:off x="1097280" y="1845734"/>
            <a:ext cx="10058400" cy="4314305"/>
          </a:xfrm>
        </p:spPr>
        <p:txBody>
          <a:bodyPr vert="horz" lIns="0" tIns="45720" rIns="0" bIns="45720" rtlCol="0" anchor="t">
            <a:normAutofit/>
          </a:bodyPr>
          <a:lstStyle/>
          <a:p>
            <a:pPr>
              <a:buFont typeface="Arial" panose="020F0502020204030204" pitchFamily="34" charset="0"/>
              <a:buChar char="•"/>
            </a:pPr>
            <a:r>
              <a:rPr lang="en-US" sz="3200" dirty="0">
                <a:solidFill>
                  <a:srgbClr val="000000"/>
                </a:solidFill>
                <a:cs typeface="Calibri"/>
              </a:rPr>
              <a:t>S/L/Ts have main responsibility to develop</a:t>
            </a:r>
            <a:endParaRPr lang="en-US" sz="3200" dirty="0">
              <a:cs typeface="Calibri" panose="020F0502020204030204"/>
            </a:endParaRPr>
          </a:p>
          <a:p>
            <a:pPr marL="554990" lvl="1" indent="-457200"/>
            <a:r>
              <a:rPr lang="en-US" sz="2600" dirty="0">
                <a:solidFill>
                  <a:srgbClr val="000000"/>
                </a:solidFill>
                <a:cs typeface="Calibri"/>
              </a:rPr>
              <a:t>There are several good sources to help</a:t>
            </a:r>
            <a:endParaRPr lang="en-US" sz="2600" dirty="0">
              <a:cs typeface="Calibri" panose="020F0502020204030204"/>
            </a:endParaRPr>
          </a:p>
          <a:p>
            <a:pPr marL="726440" lvl="2" indent="-342900"/>
            <a:r>
              <a:rPr lang="en-US" sz="2000" dirty="0">
                <a:ea typeface="+mn-lt"/>
                <a:cs typeface="+mn-lt"/>
                <a:hlinkClick r:id="rId2"/>
              </a:rPr>
              <a:t>https://www.epa.gov/catc/about-clean-air-technology-center</a:t>
            </a:r>
            <a:r>
              <a:rPr lang="en-US" sz="2000" dirty="0">
                <a:ea typeface="+mn-lt"/>
                <a:cs typeface="+mn-lt"/>
              </a:rPr>
              <a:t> </a:t>
            </a:r>
            <a:endParaRPr lang="en-US" sz="2000" dirty="0">
              <a:solidFill>
                <a:srgbClr val="404040"/>
              </a:solidFill>
              <a:cs typeface="Calibri"/>
            </a:endParaRPr>
          </a:p>
          <a:p>
            <a:pPr marL="852170" lvl="3" indent="-285750"/>
            <a:r>
              <a:rPr lang="en-US" sz="2000" dirty="0">
                <a:solidFill>
                  <a:srgbClr val="000000"/>
                </a:solidFill>
                <a:cs typeface="Calibri"/>
              </a:rPr>
              <a:t>Good starting point for RACT/BACT/LAER</a:t>
            </a:r>
            <a:endParaRPr lang="en-US" sz="2000" dirty="0">
              <a:cs typeface="Calibri" panose="020F0502020204030204"/>
            </a:endParaRPr>
          </a:p>
          <a:p>
            <a:pPr marL="383540" lvl="1">
              <a:buFont typeface="Arial" panose="020F0502020204030204" pitchFamily="34" charset="0"/>
              <a:buChar char="•"/>
            </a:pPr>
            <a:r>
              <a:rPr lang="en-US" sz="2600" dirty="0">
                <a:solidFill>
                  <a:srgbClr val="000000"/>
                </a:solidFill>
                <a:cs typeface="Calibri"/>
              </a:rPr>
              <a:t>National and Regional organizations:</a:t>
            </a:r>
            <a:endParaRPr lang="en-US" sz="2600" dirty="0">
              <a:cs typeface="Calibri" panose="020F0502020204030204"/>
            </a:endParaRPr>
          </a:p>
          <a:p>
            <a:pPr marL="566420" lvl="2">
              <a:buFont typeface="Arial" panose="020F0502020204030204" pitchFamily="34" charset="0"/>
              <a:buChar char="•"/>
            </a:pPr>
            <a:r>
              <a:rPr lang="en-US" sz="2000" dirty="0">
                <a:solidFill>
                  <a:srgbClr val="000000"/>
                </a:solidFill>
                <a:cs typeface="Calibri"/>
              </a:rPr>
              <a:t>−AAPCA</a:t>
            </a:r>
            <a:r>
              <a:rPr lang="en-US" sz="1600" dirty="0">
                <a:solidFill>
                  <a:srgbClr val="000000"/>
                </a:solidFill>
                <a:cs typeface="Calibri"/>
              </a:rPr>
              <a:t>   </a:t>
            </a:r>
            <a:r>
              <a:rPr lang="en-US" sz="2000" dirty="0">
                <a:solidFill>
                  <a:srgbClr val="000000"/>
                </a:solidFill>
                <a:cs typeface="Calibri"/>
                <a:hlinkClick r:id="rId3">
                  <a:extLst>
                    <a:ext uri="{A12FA001-AC4F-418D-AE19-62706E023703}">
                      <ahyp:hlinkClr xmlns:ahyp="http://schemas.microsoft.com/office/drawing/2018/hyperlinkcolor" val="tx"/>
                    </a:ext>
                  </a:extLst>
                </a:hlinkClick>
              </a:rPr>
              <a:t>https://cleanairact.org/</a:t>
            </a:r>
            <a:endParaRPr lang="en-US" sz="2000" dirty="0">
              <a:solidFill>
                <a:srgbClr val="000000"/>
              </a:solidFill>
              <a:ea typeface="Calibri"/>
              <a:cs typeface="Calibri"/>
            </a:endParaRPr>
          </a:p>
          <a:p>
            <a:pPr marL="566420" lvl="2">
              <a:buFont typeface="Arial" panose="020F0502020204030204" pitchFamily="34" charset="0"/>
              <a:buChar char="•"/>
            </a:pPr>
            <a:r>
              <a:rPr lang="en-US" sz="2000" dirty="0">
                <a:solidFill>
                  <a:srgbClr val="000000"/>
                </a:solidFill>
                <a:cs typeface="Calibri"/>
              </a:rPr>
              <a:t>−</a:t>
            </a:r>
            <a:r>
              <a:rPr lang="en-US" sz="2000" dirty="0">
                <a:solidFill>
                  <a:srgbClr val="404040"/>
                </a:solidFill>
                <a:cs typeface="Calibri"/>
              </a:rPr>
              <a:t>NACAA  </a:t>
            </a:r>
            <a:r>
              <a:rPr lang="en-US" sz="2000" dirty="0">
                <a:solidFill>
                  <a:srgbClr val="000000"/>
                </a:solidFill>
                <a:cs typeface="Calibri"/>
                <a:hlinkClick r:id="rId4">
                  <a:extLst>
                    <a:ext uri="{A12FA001-AC4F-418D-AE19-62706E023703}">
                      <ahyp:hlinkClr xmlns:ahyp="http://schemas.microsoft.com/office/drawing/2018/hyperlinkcolor" val="tx"/>
                    </a:ext>
                  </a:extLst>
                </a:hlinkClick>
              </a:rPr>
              <a:t>http://4cleanair.org/</a:t>
            </a:r>
            <a:r>
              <a:rPr lang="en-US" sz="2000" dirty="0">
                <a:solidFill>
                  <a:srgbClr val="000000"/>
                </a:solidFill>
                <a:cs typeface="Calibri"/>
              </a:rPr>
              <a:t>   </a:t>
            </a:r>
            <a:endParaRPr lang="en-US" dirty="0"/>
          </a:p>
          <a:p>
            <a:pPr marL="566420" lvl="2">
              <a:buFont typeface="Arial" panose="020F0502020204030204" pitchFamily="34" charset="0"/>
              <a:buChar char="•"/>
            </a:pPr>
            <a:r>
              <a:rPr lang="en-US" sz="2000" dirty="0">
                <a:solidFill>
                  <a:srgbClr val="000000"/>
                </a:solidFill>
                <a:cs typeface="Calibri"/>
              </a:rPr>
              <a:t>−</a:t>
            </a:r>
            <a:r>
              <a:rPr lang="en-US" sz="2000" dirty="0" err="1">
                <a:solidFill>
                  <a:srgbClr val="000000"/>
                </a:solidFill>
                <a:cs typeface="Calibri"/>
              </a:rPr>
              <a:t>CenSARA</a:t>
            </a:r>
            <a:r>
              <a:rPr lang="en-US" sz="2000" dirty="0">
                <a:solidFill>
                  <a:srgbClr val="000000"/>
                </a:solidFill>
                <a:cs typeface="Calibri"/>
              </a:rPr>
              <a:t>, LADCO, MARAMA, Metro 4/SESARM, NESCAUM, OTC, WESTAR/WRAP</a:t>
            </a:r>
            <a:endParaRPr lang="en-US" dirty="0"/>
          </a:p>
          <a:p>
            <a:pPr marL="749300" lvl="3"/>
            <a:r>
              <a:rPr lang="en-US" sz="2000" dirty="0">
                <a:solidFill>
                  <a:srgbClr val="000000"/>
                </a:solidFill>
                <a:ea typeface="+mn-lt"/>
                <a:cs typeface="+mn-lt"/>
                <a:hlinkClick r:id="rId5"/>
              </a:rPr>
              <a:t>https://censara.org/</a:t>
            </a:r>
            <a:r>
              <a:rPr lang="en-US" sz="2000" dirty="0">
                <a:solidFill>
                  <a:srgbClr val="000000"/>
                </a:solidFill>
                <a:ea typeface="+mn-lt"/>
                <a:cs typeface="+mn-lt"/>
              </a:rPr>
              <a:t> </a:t>
            </a:r>
            <a:endParaRPr lang="en-US" sz="2000" dirty="0">
              <a:solidFill>
                <a:srgbClr val="000000"/>
              </a:solidFill>
              <a:cs typeface="Calibri"/>
            </a:endParaRPr>
          </a:p>
          <a:p>
            <a:pPr marL="749300" lvl="3"/>
            <a:r>
              <a:rPr lang="en-US" sz="2000" dirty="0">
                <a:solidFill>
                  <a:srgbClr val="000000"/>
                </a:solidFill>
                <a:cs typeface="Calibri"/>
                <a:hlinkClick r:id="rId6">
                  <a:extLst>
                    <a:ext uri="{A12FA001-AC4F-418D-AE19-62706E023703}">
                      <ahyp:hlinkClr xmlns:ahyp="http://schemas.microsoft.com/office/drawing/2018/hyperlinkcolor" val="tx"/>
                    </a:ext>
                  </a:extLst>
                </a:hlinkClick>
              </a:rPr>
              <a:t>https://metro4-sesarm.org/</a:t>
            </a:r>
            <a:endParaRPr lang="en-US" dirty="0">
              <a:ea typeface="Calibri" panose="020F0502020204030204"/>
              <a:cs typeface="Calibri" panose="020F0502020204030204"/>
            </a:endParaRPr>
          </a:p>
          <a:p>
            <a:pPr marL="749300" lvl="3"/>
            <a:r>
              <a:rPr lang="en-US" sz="2000" dirty="0">
                <a:solidFill>
                  <a:srgbClr val="000000"/>
                </a:solidFill>
                <a:cs typeface="Calibri"/>
                <a:hlinkClick r:id="rId6">
                  <a:extLst>
                    <a:ext uri="{A12FA001-AC4F-418D-AE19-62706E023703}">
                      <ahyp:hlinkClr xmlns:ahyp="http://schemas.microsoft.com/office/drawing/2018/hyperlinkcolor" val="tx"/>
                    </a:ext>
                  </a:extLst>
                </a:hlinkClick>
              </a:rPr>
              <a:t>www.westar.org</a:t>
            </a:r>
          </a:p>
          <a:p>
            <a:pPr marL="749300" lvl="3"/>
            <a:r>
              <a:rPr lang="en-US" sz="2000" dirty="0">
                <a:ea typeface="+mn-lt"/>
                <a:cs typeface="+mn-lt"/>
                <a:hlinkClick r:id="rId7"/>
              </a:rPr>
              <a:t>https://marama.org/</a:t>
            </a:r>
            <a:endParaRPr lang="en-US" sz="2000" dirty="0">
              <a:ea typeface="Calibri" panose="020F0502020204030204"/>
              <a:cs typeface="Calibri" panose="020F0502020204030204"/>
              <a:hlinkClick r:id="rId6">
                <a:extLst>
                  <a:ext uri="{A12FA001-AC4F-418D-AE19-62706E023703}">
                    <ahyp:hlinkClr xmlns:ahyp="http://schemas.microsoft.com/office/drawing/2018/hyperlinkcolor" val="tx"/>
                  </a:ext>
                </a:extLst>
              </a:hlinkClick>
            </a:endParaRPr>
          </a:p>
          <a:p>
            <a:pPr marL="726440" lvl="2" indent="-342900">
              <a:buChar char="−"/>
            </a:pPr>
            <a:endParaRPr lang="en-US" sz="2000" dirty="0">
              <a:solidFill>
                <a:srgbClr val="000000"/>
              </a:solidFill>
              <a:ea typeface="Calibri"/>
              <a:cs typeface="Calibri"/>
            </a:endParaRPr>
          </a:p>
          <a:p>
            <a:pPr marL="749300" lvl="3">
              <a:buClr>
                <a:srgbClr val="4A66AC"/>
              </a:buClr>
            </a:pPr>
            <a:endParaRPr lang="en-US" sz="2000" dirty="0">
              <a:solidFill>
                <a:srgbClr val="000000"/>
              </a:solidFill>
              <a:cs typeface="Calibri"/>
            </a:endParaRPr>
          </a:p>
          <a:p>
            <a:pPr marL="383540" lvl="1"/>
            <a:endParaRPr lang="en-US" sz="3200" dirty="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141</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8997139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Control Strategy Development</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Steps</a:t>
            </a:r>
            <a:endParaRPr lang="en-US" sz="3200">
              <a:cs typeface="Calibri" panose="020F0502020204030204"/>
            </a:endParaRPr>
          </a:p>
          <a:p>
            <a:pPr marL="554990" lvl="1" indent="-457200"/>
            <a:r>
              <a:rPr lang="en-US" sz="2600">
                <a:solidFill>
                  <a:srgbClr val="000000"/>
                </a:solidFill>
                <a:ea typeface="+mn-lt"/>
                <a:cs typeface="+mn-lt"/>
              </a:rPr>
              <a:t>Determine</a:t>
            </a:r>
            <a:r>
              <a:rPr lang="en-US" sz="2600">
                <a:solidFill>
                  <a:srgbClr val="000000"/>
                </a:solidFill>
                <a:cs typeface="Calibri"/>
              </a:rPr>
              <a:t> priority pollutants</a:t>
            </a:r>
            <a:endParaRPr lang="en-US" sz="2600">
              <a:cs typeface="Calibri" panose="020F0502020204030204"/>
            </a:endParaRPr>
          </a:p>
          <a:p>
            <a:pPr marL="554990" lvl="1" indent="-457200"/>
            <a:r>
              <a:rPr lang="en-US" sz="2600">
                <a:solidFill>
                  <a:srgbClr val="000000"/>
                </a:solidFill>
                <a:ea typeface="+mn-lt"/>
                <a:cs typeface="+mn-lt"/>
              </a:rPr>
              <a:t>Identify</a:t>
            </a:r>
            <a:r>
              <a:rPr lang="en-US" sz="2600">
                <a:solidFill>
                  <a:srgbClr val="000000"/>
                </a:solidFill>
                <a:cs typeface="Calibri"/>
              </a:rPr>
              <a:t> control measure options</a:t>
            </a:r>
            <a:endParaRPr lang="en-US" sz="2600">
              <a:cs typeface="Calibri" panose="020F0502020204030204"/>
            </a:endParaRPr>
          </a:p>
          <a:p>
            <a:pPr marL="554990" lvl="1" indent="-457200"/>
            <a:r>
              <a:rPr lang="en-US" sz="2600">
                <a:solidFill>
                  <a:srgbClr val="000000"/>
                </a:solidFill>
                <a:cs typeface="Calibri"/>
              </a:rPr>
              <a:t>Work with potentially affected source groups and others to determine appropriate controls</a:t>
            </a:r>
            <a:endParaRPr lang="en-US" sz="2600">
              <a:cs typeface="Calibri" panose="020F0502020204030204"/>
            </a:endParaRPr>
          </a:p>
          <a:p>
            <a:pPr marL="554990" lvl="1" indent="-457200"/>
            <a:r>
              <a:rPr lang="en-US" sz="2600">
                <a:solidFill>
                  <a:srgbClr val="000000"/>
                </a:solidFill>
                <a:cs typeface="Calibri"/>
              </a:rPr>
              <a:t>Incorporate final control measures into SIP</a:t>
            </a:r>
            <a:endParaRPr lang="en-US" sz="2600">
              <a:cs typeface="Calibri" panose="020F0502020204030204"/>
            </a:endParaRPr>
          </a:p>
          <a:p>
            <a:pPr marL="514350" indent="-514350">
              <a:buAutoNum type="arabicPeriod"/>
            </a:pPr>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142</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2176838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Control Technologies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endParaRPr lang="en-US" sz="3200">
              <a:solidFill>
                <a:srgbClr val="000000"/>
              </a:solidFill>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143</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
        <p:nvSpPr>
          <p:cNvPr id="6" name="TextBox 5">
            <a:extLst>
              <a:ext uri="{FF2B5EF4-FFF2-40B4-BE49-F238E27FC236}">
                <a16:creationId xmlns:a16="http://schemas.microsoft.com/office/drawing/2014/main" id="{DBE610B1-4153-ECC3-793C-BB8B87B9EA87}"/>
              </a:ext>
            </a:extLst>
          </p:cNvPr>
          <p:cNvSpPr txBox="1"/>
          <p:nvPr/>
        </p:nvSpPr>
        <p:spPr>
          <a:xfrm>
            <a:off x="1181226" y="1737360"/>
            <a:ext cx="991349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000"/>
              <a:t>Engineering and efficiency solutions for reducing air pollution from sources</a:t>
            </a:r>
            <a:endParaRPr lang="en-US">
              <a:cs typeface="Calibri" panose="020F0502020204030204"/>
            </a:endParaRPr>
          </a:p>
          <a:p>
            <a:pPr marL="457200" indent="-457200">
              <a:buFont typeface="Arial"/>
              <a:buChar char="•"/>
            </a:pPr>
            <a:r>
              <a:rPr lang="en-US" sz="3000"/>
              <a:t>The EPA </a:t>
            </a:r>
            <a:r>
              <a:rPr lang="en-US" sz="3000" b="1"/>
              <a:t>Control Techniques Guidelines </a:t>
            </a:r>
            <a:r>
              <a:rPr lang="en-US" sz="3000"/>
              <a:t>(CTGs) provides control technology options</a:t>
            </a:r>
            <a:endParaRPr lang="en-US" sz="3000">
              <a:cs typeface="Calibri" panose="020F0502020204030204"/>
            </a:endParaRPr>
          </a:p>
          <a:p>
            <a:pPr marL="457200" indent="-457200">
              <a:buFont typeface="Arial"/>
              <a:buChar char="•"/>
            </a:pPr>
            <a:r>
              <a:rPr lang="fr-FR" sz="3000" b="1"/>
              <a:t>Alternative Control Techniques Documents </a:t>
            </a:r>
            <a:r>
              <a:rPr lang="fr-FR" sz="3000"/>
              <a:t>(</a:t>
            </a:r>
            <a:r>
              <a:rPr lang="fr-FR" sz="3000" err="1"/>
              <a:t>ACTs</a:t>
            </a:r>
            <a:r>
              <a:rPr lang="fr-FR" sz="3000"/>
              <a:t>) </a:t>
            </a:r>
            <a:r>
              <a:rPr lang="en-US" sz="3000"/>
              <a:t>describe other available control technologies and their respective cost effectiveness</a:t>
            </a:r>
            <a:endParaRPr lang="en-US" sz="3000">
              <a:cs typeface="Calibri" panose="020F0502020204030204"/>
            </a:endParaRPr>
          </a:p>
          <a:p>
            <a:pPr marL="457200" indent="-457200">
              <a:buFont typeface="Arial"/>
              <a:buChar char="•"/>
            </a:pPr>
            <a:r>
              <a:rPr lang="en-US" sz="3000"/>
              <a:t>The </a:t>
            </a:r>
            <a:r>
              <a:rPr lang="en-US" sz="3000" b="1"/>
              <a:t>Control Strategy Tool </a:t>
            </a:r>
            <a:r>
              <a:rPr lang="en-US" sz="3000"/>
              <a:t>(</a:t>
            </a:r>
            <a:r>
              <a:rPr lang="en-US" sz="3000" err="1"/>
              <a:t>CoST</a:t>
            </a:r>
            <a:r>
              <a:rPr lang="en-US" sz="3000"/>
              <a:t>) integrates inventories, control technologies, and costs to develop control strategies</a:t>
            </a:r>
            <a:endParaRPr lang="en-US" sz="3000">
              <a:cs typeface="Calibri" panose="020F0502020204030204"/>
            </a:endParaRPr>
          </a:p>
        </p:txBody>
      </p:sp>
    </p:spTree>
    <p:extLst>
      <p:ext uri="{BB962C8B-B14F-4D97-AF65-F5344CB8AC3E}">
        <p14:creationId xmlns:p14="http://schemas.microsoft.com/office/powerpoint/2010/main" val="19680941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Reasonably Available Control Measures (RACM)</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endParaRPr lang="en-US" sz="3200">
              <a:solidFill>
                <a:srgbClr val="000000"/>
              </a:solidFill>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144</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
        <p:nvSpPr>
          <p:cNvPr id="6" name="TextBox 5">
            <a:extLst>
              <a:ext uri="{FF2B5EF4-FFF2-40B4-BE49-F238E27FC236}">
                <a16:creationId xmlns:a16="http://schemas.microsoft.com/office/drawing/2014/main" id="{BA4AE4C0-11EB-A5EA-24CC-FA48A9E870F9}"/>
              </a:ext>
            </a:extLst>
          </p:cNvPr>
          <p:cNvSpPr txBox="1"/>
          <p:nvPr/>
        </p:nvSpPr>
        <p:spPr>
          <a:xfrm>
            <a:off x="1139253" y="1901252"/>
            <a:ext cx="10150838" cy="1869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a:t>Section 172(c)(1) of the CAA applies to all NAAs</a:t>
            </a:r>
          </a:p>
          <a:p>
            <a:pPr marL="914400" lvl="1" indent="-457200">
              <a:buFont typeface="Calibri" panose="020F0502020204030204" pitchFamily="34" charset="0"/>
              <a:buChar char="−"/>
            </a:pPr>
            <a:r>
              <a:rPr lang="en-US" sz="2800"/>
              <a:t>EPA guidance interprets RACM provision to require a demonstration that:</a:t>
            </a:r>
            <a:endParaRPr lang="en-US" sz="2800">
              <a:cs typeface="Calibri"/>
            </a:endParaRPr>
          </a:p>
          <a:p>
            <a:pPr marL="1257300" lvl="2" indent="-342900">
              <a:buFont typeface="Arial" panose="020B0604020202020204" pitchFamily="34" charset="0"/>
              <a:buChar char="•"/>
            </a:pPr>
            <a:r>
              <a:rPr lang="en-US" sz="2400"/>
              <a:t>State has adopted all reasonable measures to meet RFP requirements and to demonstrate attainment as expeditiously as practicable</a:t>
            </a:r>
            <a:endParaRPr lang="en-US" sz="2400">
              <a:cs typeface="Calibri"/>
            </a:endParaRPr>
          </a:p>
          <a:p>
            <a:pPr marL="1257300" lvl="2" indent="-342900">
              <a:buFont typeface="Arial" panose="020B0604020202020204" pitchFamily="34" charset="0"/>
              <a:buChar char="•"/>
            </a:pPr>
            <a:r>
              <a:rPr lang="en-US" sz="2400"/>
              <a:t>No additional measures that are reasonably available  will advance the attainment date or contribute to RFP for the area.</a:t>
            </a:r>
            <a:endParaRPr lang="en-US" sz="2400">
              <a:cs typeface="Calibri"/>
            </a:endParaRPr>
          </a:p>
        </p:txBody>
      </p:sp>
    </p:spTree>
    <p:extLst>
      <p:ext uri="{BB962C8B-B14F-4D97-AF65-F5344CB8AC3E}">
        <p14:creationId xmlns:p14="http://schemas.microsoft.com/office/powerpoint/2010/main" val="2301056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Reasonably Available Control Technology (RACT)</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endParaRPr lang="en-US" sz="3200">
              <a:solidFill>
                <a:srgbClr val="000000"/>
              </a:solidFill>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145</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
        <p:nvSpPr>
          <p:cNvPr id="6" name="TextBox 5">
            <a:extLst>
              <a:ext uri="{FF2B5EF4-FFF2-40B4-BE49-F238E27FC236}">
                <a16:creationId xmlns:a16="http://schemas.microsoft.com/office/drawing/2014/main" id="{B718D22A-C05D-14AC-70B4-48631153E25C}"/>
              </a:ext>
            </a:extLst>
          </p:cNvPr>
          <p:cNvSpPr txBox="1"/>
          <p:nvPr/>
        </p:nvSpPr>
        <p:spPr>
          <a:xfrm>
            <a:off x="1051810" y="1851285"/>
            <a:ext cx="10100872" cy="2735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700"/>
              <a:t>Subset of RACM</a:t>
            </a:r>
            <a:endParaRPr lang="en-US">
              <a:cs typeface="Calibri" panose="020F0502020204030204"/>
            </a:endParaRPr>
          </a:p>
          <a:p>
            <a:pPr marL="457200" indent="-457200">
              <a:buFont typeface="Arial"/>
              <a:buChar char="•"/>
            </a:pPr>
            <a:r>
              <a:rPr lang="en-US" sz="2700"/>
              <a:t>Minimum requirement for existing sources</a:t>
            </a:r>
            <a:endParaRPr lang="en-US" sz="2700">
              <a:cs typeface="Calibri"/>
            </a:endParaRPr>
          </a:p>
          <a:p>
            <a:pPr marL="800100" lvl="1" indent="-342900">
              <a:buFont typeface="Calibri"/>
              <a:buChar char="-"/>
            </a:pPr>
            <a:r>
              <a:rPr lang="en-US" sz="2400"/>
              <a:t>Lowest Achievable Emissions Rate (LAER) is applied to new or modified sources</a:t>
            </a:r>
            <a:endParaRPr lang="en-US" sz="2400">
              <a:cs typeface="Calibri"/>
            </a:endParaRPr>
          </a:p>
          <a:p>
            <a:pPr marL="457200" indent="-457200">
              <a:buFont typeface="Arial"/>
              <a:buChar char="•"/>
            </a:pPr>
            <a:r>
              <a:rPr lang="en-US" sz="2700"/>
              <a:t>EPA RACT definition (not in the CAA):</a:t>
            </a:r>
            <a:endParaRPr lang="en-US" sz="2700">
              <a:cs typeface="Calibri"/>
            </a:endParaRPr>
          </a:p>
          <a:p>
            <a:pPr marL="800100" lvl="1" indent="-342900">
              <a:buFont typeface="Calibri" panose="020F0502020204030204" pitchFamily="34" charset="0"/>
              <a:buChar char="−"/>
            </a:pPr>
            <a:r>
              <a:rPr lang="en-US" sz="2400"/>
              <a:t>“the lowest emission limitation that a particular source is capable of meeting by the application of control technology that is reasonably available considering technological and economic feasibility” (44 FR 53762; September 17, 1979).</a:t>
            </a:r>
            <a:endParaRPr lang="en-US" sz="2400">
              <a:cs typeface="Calibri"/>
            </a:endParaRPr>
          </a:p>
          <a:p>
            <a:pPr marL="457200" indent="-457200">
              <a:buFont typeface="Arial"/>
              <a:buChar char="•"/>
            </a:pPr>
            <a:r>
              <a:rPr lang="en-US" sz="2700"/>
              <a:t>NAA SIPs must demonstrate the application of RACT in the attainment plan emissions control strategies</a:t>
            </a:r>
            <a:endParaRPr lang="en-US" sz="2700">
              <a:cs typeface="Calibri"/>
            </a:endParaRPr>
          </a:p>
        </p:txBody>
      </p:sp>
    </p:spTree>
    <p:extLst>
      <p:ext uri="{BB962C8B-B14F-4D97-AF65-F5344CB8AC3E}">
        <p14:creationId xmlns:p14="http://schemas.microsoft.com/office/powerpoint/2010/main" val="4063183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400">
                <a:solidFill>
                  <a:srgbClr val="000000"/>
                </a:solidFill>
                <a:latin typeface="Calibri"/>
                <a:ea typeface="Calibri"/>
                <a:cs typeface="Calibri"/>
              </a:rPr>
              <a:t>BACM/BACT and MSM</a:t>
            </a:r>
            <a:endParaRPr lang="en-US"/>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a:lstStyle/>
          <a:p>
            <a:pPr marL="342900" lvl="0" indent="-342900" algn="l" rtl="0">
              <a:spcBef>
                <a:spcPts val="0"/>
              </a:spcBef>
              <a:spcAft>
                <a:spcPts val="0"/>
              </a:spcAft>
              <a:buClr>
                <a:schemeClr val="dk1"/>
              </a:buClr>
              <a:buSzPts val="3200"/>
              <a:buChar char="•"/>
            </a:pPr>
            <a:r>
              <a:rPr lang="en-US" sz="2800"/>
              <a:t>BACM = Best Available Control Measure</a:t>
            </a:r>
          </a:p>
          <a:p>
            <a:pPr marL="342900" lvl="0" indent="-342900" algn="l" rtl="0">
              <a:spcBef>
                <a:spcPts val="0"/>
              </a:spcBef>
              <a:spcAft>
                <a:spcPts val="0"/>
              </a:spcAft>
              <a:buClr>
                <a:schemeClr val="dk1"/>
              </a:buClr>
              <a:buSzPts val="3200"/>
              <a:buChar char="•"/>
            </a:pPr>
            <a:r>
              <a:rPr lang="en-US" sz="2800"/>
              <a:t>BACT = Best Available Control Technology</a:t>
            </a:r>
          </a:p>
          <a:p>
            <a:pPr marL="342900" lvl="0" indent="-342900" algn="l" rtl="0">
              <a:spcBef>
                <a:spcPts val="0"/>
              </a:spcBef>
              <a:spcAft>
                <a:spcPts val="0"/>
              </a:spcAft>
              <a:buClr>
                <a:schemeClr val="dk1"/>
              </a:buClr>
              <a:buSzPts val="3200"/>
              <a:buChar char="•"/>
            </a:pPr>
            <a:r>
              <a:rPr lang="en-US" sz="2800"/>
              <a:t>MSM = Most Stringent Measures</a:t>
            </a:r>
          </a:p>
          <a:p>
            <a:pPr marL="342900" lvl="0" indent="-342900" algn="l" rtl="0">
              <a:spcBef>
                <a:spcPts val="0"/>
              </a:spcBef>
              <a:spcAft>
                <a:spcPts val="0"/>
              </a:spcAft>
              <a:buClr>
                <a:schemeClr val="dk1"/>
              </a:buClr>
              <a:buSzPts val="3200"/>
              <a:buChar char="•"/>
            </a:pPr>
            <a:r>
              <a:rPr lang="en-US" sz="2800"/>
              <a:t>Similar process to determining RACM/RACT, but for serious and severe NAA areas</a:t>
            </a:r>
          </a:p>
          <a:p>
            <a:pPr marL="342900" lvl="0" indent="-342900" algn="l" rtl="0">
              <a:spcBef>
                <a:spcPts val="640"/>
              </a:spcBef>
              <a:spcAft>
                <a:spcPts val="0"/>
              </a:spcAft>
              <a:buClr>
                <a:schemeClr val="dk1"/>
              </a:buClr>
              <a:buSzPts val="3200"/>
              <a:buChar char="•"/>
            </a:pPr>
            <a:r>
              <a:rPr lang="en-US" sz="2800"/>
              <a:t>Regulatory mechanism could be an air quality permit, consent order, source specific regulation or other mechanism</a:t>
            </a: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146</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0461676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400">
                <a:solidFill>
                  <a:srgbClr val="000000"/>
                </a:solidFill>
                <a:latin typeface="Calibri"/>
                <a:ea typeface="Calibri"/>
                <a:cs typeface="Calibri"/>
              </a:rPr>
              <a:t>5% Reduction </a:t>
            </a:r>
            <a:endParaRPr lang="en-US"/>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a:bodyPr>
          <a:lstStyle/>
          <a:p>
            <a:pPr marL="342900" lvl="0" indent="-342900" algn="l" rtl="0">
              <a:spcBef>
                <a:spcPts val="0"/>
              </a:spcBef>
              <a:spcAft>
                <a:spcPts val="0"/>
              </a:spcAft>
              <a:buClr>
                <a:schemeClr val="dk1"/>
              </a:buClr>
              <a:buSzPts val="3200"/>
              <a:buChar char="•"/>
            </a:pPr>
            <a:r>
              <a:rPr lang="en-US" sz="2800"/>
              <a:t>Continued failure to reach attainment by statutory deadline</a:t>
            </a:r>
          </a:p>
          <a:p>
            <a:pPr marL="342900" lvl="0" indent="-342900" algn="l" rtl="0">
              <a:spcBef>
                <a:spcPts val="0"/>
              </a:spcBef>
              <a:spcAft>
                <a:spcPts val="0"/>
              </a:spcAft>
              <a:buClr>
                <a:schemeClr val="dk1"/>
              </a:buClr>
              <a:buSzPts val="3200"/>
              <a:buChar char="•"/>
            </a:pPr>
            <a:r>
              <a:rPr lang="en-US" sz="2800"/>
              <a:t>Must show a 5% reduction in the emissions budget per year until reach attainment</a:t>
            </a:r>
            <a:endParaRPr lang="en-US" sz="2800">
              <a:cs typeface="Calibri"/>
            </a:endParaRPr>
          </a:p>
          <a:p>
            <a:pPr marL="342900" lvl="0" indent="-342900" algn="l" rtl="0">
              <a:spcBef>
                <a:spcPts val="0"/>
              </a:spcBef>
              <a:spcAft>
                <a:spcPts val="0"/>
              </a:spcAft>
              <a:buClr>
                <a:schemeClr val="dk1"/>
              </a:buClr>
              <a:buSzPts val="3200"/>
              <a:buChar char="•"/>
            </a:pPr>
            <a:r>
              <a:rPr lang="en-US" sz="2800"/>
              <a:t>Final requirement to try to ensure attainment in a timely manner</a:t>
            </a:r>
            <a:endParaRPr lang="en-US" sz="2800">
              <a:cs typeface="Calibri"/>
            </a:endParaRPr>
          </a:p>
          <a:p>
            <a:pPr marL="486410" lvl="1">
              <a:buClr>
                <a:schemeClr val="dk1"/>
              </a:buClr>
              <a:buSzPts val="3200"/>
            </a:pPr>
            <a:r>
              <a:rPr lang="en-US" sz="2600"/>
              <a:t>Alaska: Fairbanks North Star Borough Serious PM2.5 Nonattainment Area latest area to reach this threshold.</a:t>
            </a:r>
            <a:endParaRPr lang="en-US" sz="26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147</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3061147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normAutofit/>
          </a:bodyPr>
          <a:lstStyle/>
          <a:p>
            <a:r>
              <a:rPr lang="en-US" sz="4400"/>
              <a:t>Contingency Measures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a:bodyPr>
          <a:lstStyle/>
          <a:p>
            <a:pPr>
              <a:buClr>
                <a:schemeClr val="dk1"/>
              </a:buClr>
              <a:buSzPts val="3200"/>
            </a:pPr>
            <a:r>
              <a:rPr lang="en-US" sz="2800" dirty="0"/>
              <a:t>SIPs must provide for the implementation of measures if an area fails to attain the NAAQS or make RFP</a:t>
            </a:r>
          </a:p>
          <a:p>
            <a:pPr marL="742950" lvl="1">
              <a:spcBef>
                <a:spcPts val="560"/>
              </a:spcBef>
              <a:buClr>
                <a:schemeClr val="dk1"/>
              </a:buClr>
              <a:buSzPts val="2800"/>
            </a:pPr>
            <a:r>
              <a:rPr lang="en-US" sz="2800" dirty="0"/>
              <a:t>Must be identified, but not necessarily in place at the time the SIP is submitted to EPA</a:t>
            </a:r>
            <a:endParaRPr lang="en-US" sz="2800" dirty="0">
              <a:ea typeface="Calibri"/>
              <a:cs typeface="Calibri"/>
            </a:endParaRPr>
          </a:p>
          <a:p>
            <a:pPr marL="742950" lvl="1">
              <a:spcBef>
                <a:spcPts val="560"/>
              </a:spcBef>
              <a:buClr>
                <a:schemeClr val="dk1"/>
              </a:buClr>
              <a:buSzPts val="2800"/>
            </a:pPr>
            <a:r>
              <a:rPr lang="en-US" sz="2800" dirty="0"/>
              <a:t>Estimated emission reductions must equal 3% of VOC or NOx emissions beyond the levels needed for attainment or RFP goal</a:t>
            </a:r>
            <a:endParaRPr lang="en-US" sz="2800" dirty="0">
              <a:ea typeface="Calibri"/>
              <a:cs typeface="Calibri"/>
            </a:endParaRPr>
          </a:p>
          <a:p>
            <a:r>
              <a:rPr lang="en-US" sz="2800" dirty="0">
                <a:latin typeface="Calibri"/>
                <a:ea typeface="Calibri"/>
                <a:cs typeface="Calibri"/>
                <a:hlinkClick r:id="rId2"/>
              </a:rPr>
              <a:t>https://www.epa.gov/air-quality-implementation-plans/final-contingency-measures-guidance</a:t>
            </a:r>
          </a:p>
          <a:p>
            <a:endParaRPr lang="en-US" dirty="0">
              <a:ea typeface="Calibri"/>
              <a:cs typeface="Calibri"/>
            </a:endParaRPr>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148</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472977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New Source Review (NSR)</a:t>
            </a:r>
            <a:endParaRPr lang="en-US" sz="4400">
              <a:solidFill>
                <a:srgbClr val="000000"/>
              </a:solidFill>
              <a:latin typeface="Calibri"/>
              <a:cs typeface="Calibri"/>
            </a:endParaRPr>
          </a:p>
        </p:txBody>
      </p:sp>
      <p:pic>
        <p:nvPicPr>
          <p:cNvPr id="6" name="Content Placeholder 5">
            <a:extLst>
              <a:ext uri="{FF2B5EF4-FFF2-40B4-BE49-F238E27FC236}">
                <a16:creationId xmlns:a16="http://schemas.microsoft.com/office/drawing/2014/main" id="{313BCC93-0C38-A7B4-2159-C4950A3F7F22}"/>
              </a:ext>
            </a:extLst>
          </p:cNvPr>
          <p:cNvPicPr>
            <a:picLocks noGrp="1" noChangeAspect="1"/>
          </p:cNvPicPr>
          <p:nvPr>
            <p:ph idx="1"/>
          </p:nvPr>
        </p:nvPicPr>
        <p:blipFill>
          <a:blip r:embed="rId2"/>
          <a:stretch>
            <a:fillRect/>
          </a:stretch>
        </p:blipFill>
        <p:spPr>
          <a:xfrm>
            <a:off x="1097280" y="2147012"/>
            <a:ext cx="4127350" cy="3121423"/>
          </a:xfrm>
          <a:prstGeom prst="rect">
            <a:avLst/>
          </a:prstGeom>
        </p:spPr>
      </p:pic>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149</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
        <p:nvSpPr>
          <p:cNvPr id="10" name="TextBox 9">
            <a:extLst>
              <a:ext uri="{FF2B5EF4-FFF2-40B4-BE49-F238E27FC236}">
                <a16:creationId xmlns:a16="http://schemas.microsoft.com/office/drawing/2014/main" id="{24E7E983-7FFC-515C-62D9-E84869FD434C}"/>
              </a:ext>
            </a:extLst>
          </p:cNvPr>
          <p:cNvSpPr txBox="1"/>
          <p:nvPr/>
        </p:nvSpPr>
        <p:spPr>
          <a:xfrm>
            <a:off x="5491473" y="2387789"/>
            <a:ext cx="5376396" cy="2628925"/>
          </a:xfrm>
          <a:prstGeom prst="rect">
            <a:avLst/>
          </a:prstGeom>
          <a:noFill/>
        </p:spPr>
        <p:txBody>
          <a:bodyPr wrap="square" lIns="91440" tIns="45720" rIns="91440" bIns="45720" anchor="t">
            <a:spAutoFit/>
          </a:bodyPr>
          <a:lstStyle/>
          <a:p>
            <a:pPr marL="342900" lvl="0" indent="-342900" algn="l" rtl="0">
              <a:spcBef>
                <a:spcPts val="0"/>
              </a:spcBef>
              <a:spcAft>
                <a:spcPts val="0"/>
              </a:spcAft>
              <a:buClr>
                <a:schemeClr val="dk1"/>
              </a:buClr>
              <a:buSzPct val="100000"/>
              <a:buChar char="•"/>
            </a:pPr>
            <a:r>
              <a:rPr lang="en-US"/>
              <a:t>Training:</a:t>
            </a:r>
          </a:p>
          <a:p>
            <a:pPr marL="342900" indent="-342900">
              <a:spcBef>
                <a:spcPts val="518"/>
              </a:spcBef>
              <a:buClr>
                <a:schemeClr val="dk1"/>
              </a:buClr>
              <a:buSzPct val="100000"/>
              <a:buFont typeface="Arial"/>
              <a:buChar char="•"/>
            </a:pPr>
            <a:r>
              <a:rPr lang="en-US" err="1"/>
              <a:t>Air</a:t>
            </a:r>
            <a:r>
              <a:rPr lang="en-US" i="1" err="1"/>
              <a:t>Knowledge</a:t>
            </a:r>
            <a:r>
              <a:rPr lang="en-US"/>
              <a:t>: </a:t>
            </a:r>
            <a:r>
              <a:rPr lang="en-US">
                <a:ea typeface="+mn-lt"/>
                <a:cs typeface="+mn-lt"/>
                <a:hlinkClick r:id="rId3"/>
              </a:rPr>
              <a:t>https://airknowledge.gov/PERM-SI.html</a:t>
            </a:r>
            <a:r>
              <a:rPr lang="en-US">
                <a:ea typeface="+mn-lt"/>
                <a:cs typeface="+mn-lt"/>
              </a:rPr>
              <a:t> </a:t>
            </a:r>
          </a:p>
          <a:p>
            <a:pPr marL="0" lvl="0" indent="0" algn="l" rtl="0">
              <a:spcBef>
                <a:spcPts val="518"/>
              </a:spcBef>
              <a:spcAft>
                <a:spcPts val="0"/>
              </a:spcAft>
              <a:buClr>
                <a:schemeClr val="dk1"/>
              </a:buClr>
              <a:buSzPct val="100000"/>
              <a:buNone/>
            </a:pPr>
            <a:endParaRPr lang="en-US"/>
          </a:p>
          <a:p>
            <a:pPr marL="342900" lvl="0" indent="-342900" algn="l" rtl="0">
              <a:spcBef>
                <a:spcPts val="518"/>
              </a:spcBef>
              <a:spcAft>
                <a:spcPts val="0"/>
              </a:spcAft>
              <a:buClr>
                <a:schemeClr val="dk1"/>
              </a:buClr>
              <a:buSzPct val="100000"/>
              <a:buChar char="•"/>
            </a:pPr>
            <a:r>
              <a:rPr lang="en-US"/>
              <a:t>Technical Work:</a:t>
            </a:r>
            <a:endParaRPr lang="en-US">
              <a:cs typeface="Calibri"/>
            </a:endParaRPr>
          </a:p>
          <a:p>
            <a:pPr marL="342900" indent="-342900">
              <a:spcBef>
                <a:spcPts val="518"/>
              </a:spcBef>
              <a:buClr>
                <a:schemeClr val="dk1"/>
              </a:buClr>
              <a:buSzPct val="100000"/>
              <a:buChar char="•"/>
            </a:pPr>
            <a:r>
              <a:rPr lang="en-US" u="sng">
                <a:solidFill>
                  <a:schemeClr val="hlink"/>
                </a:solidFill>
                <a:hlinkClick r:id="rId4">
                  <a:extLst>
                    <a:ext uri="{A12FA001-AC4F-418D-AE19-62706E023703}">
                      <ahyp:hlinkClr xmlns:ahyp="http://schemas.microsoft.com/office/drawing/2018/hyperlinkcolor" val="tx"/>
                    </a:ext>
                  </a:extLst>
                </a:hlinkClick>
              </a:rPr>
              <a:t>https://www.epa.gov/nsr/learn-about-new-source-review</a:t>
            </a:r>
            <a:r>
              <a:rPr lang="en-US"/>
              <a:t> </a:t>
            </a:r>
          </a:p>
          <a:p>
            <a:pPr marL="342900" lvl="0" indent="-342900" algn="l" rtl="0">
              <a:spcBef>
                <a:spcPts val="518"/>
              </a:spcBef>
              <a:spcAft>
                <a:spcPts val="0"/>
              </a:spcAft>
              <a:buClr>
                <a:schemeClr val="dk1"/>
              </a:buClr>
              <a:buSzPct val="100000"/>
              <a:buChar char="•"/>
            </a:pPr>
            <a:r>
              <a:rPr lang="en-US" u="sng">
                <a:solidFill>
                  <a:schemeClr val="hlink"/>
                </a:solidFill>
                <a:hlinkClick r:id="rId5">
                  <a:extLst>
                    <a:ext uri="{A12FA001-AC4F-418D-AE19-62706E023703}">
                      <ahyp:hlinkClr xmlns:ahyp="http://schemas.microsoft.com/office/drawing/2018/hyperlinkcolor" val="tx"/>
                    </a:ext>
                  </a:extLst>
                </a:hlinkClick>
              </a:rPr>
              <a:t>https://www.epa.gov/catc</a:t>
            </a:r>
            <a:r>
              <a:rPr lang="en-US"/>
              <a:t> </a:t>
            </a:r>
            <a:endParaRPr lang="en-US">
              <a:cs typeface="Calibri"/>
            </a:endParaRPr>
          </a:p>
        </p:txBody>
      </p:sp>
    </p:spTree>
    <p:extLst>
      <p:ext uri="{BB962C8B-B14F-4D97-AF65-F5344CB8AC3E}">
        <p14:creationId xmlns:p14="http://schemas.microsoft.com/office/powerpoint/2010/main" val="410984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6905-0763-B0F9-FAC7-365A9C64161F}"/>
              </a:ext>
            </a:extLst>
          </p:cNvPr>
          <p:cNvSpPr>
            <a:spLocks noGrp="1"/>
          </p:cNvSpPr>
          <p:nvPr>
            <p:ph type="title"/>
          </p:nvPr>
        </p:nvSpPr>
        <p:spPr/>
        <p:txBody>
          <a:bodyPr>
            <a:normAutofit fontScale="90000"/>
          </a:bodyPr>
          <a:lstStyle/>
          <a:p>
            <a:r>
              <a:rPr lang="en-US"/>
              <a:t>Best chance for success – Time Management: keeping track, managing, and communicating</a:t>
            </a:r>
          </a:p>
        </p:txBody>
      </p:sp>
      <p:sp>
        <p:nvSpPr>
          <p:cNvPr id="3" name="Content Placeholder 2">
            <a:extLst>
              <a:ext uri="{FF2B5EF4-FFF2-40B4-BE49-F238E27FC236}">
                <a16:creationId xmlns:a16="http://schemas.microsoft.com/office/drawing/2014/main" id="{1E5298B8-FBA5-4682-8EEB-E1D1D7DFC41A}"/>
              </a:ext>
            </a:extLst>
          </p:cNvPr>
          <p:cNvSpPr>
            <a:spLocks noGrp="1"/>
          </p:cNvSpPr>
          <p:nvPr>
            <p:ph idx="1"/>
          </p:nvPr>
        </p:nvSpPr>
        <p:spPr/>
        <p:txBody>
          <a:bodyPr vert="horz" lIns="0" tIns="45720" rIns="0" bIns="45720" rtlCol="0" anchor="t">
            <a:normAutofit/>
          </a:bodyPr>
          <a:lstStyle/>
          <a:p>
            <a:pPr marL="400050" indent="-285750" rtl="0" fontAlgn="base">
              <a:spcBef>
                <a:spcPts val="0"/>
              </a:spcBef>
              <a:spcAft>
                <a:spcPts val="0"/>
              </a:spcAft>
              <a:buFont typeface="Arial" panose="020F0302020204030204"/>
              <a:buChar char="•"/>
            </a:pPr>
            <a:r>
              <a:rPr lang="en-US" sz="2800">
                <a:solidFill>
                  <a:srgbClr val="000000"/>
                </a:solidFill>
                <a:latin typeface="Arial"/>
                <a:cs typeface="Arial"/>
              </a:rPr>
              <a:t>Understanding both state and federal timelines and processes</a:t>
            </a:r>
            <a:endParaRPr lang="en-US">
              <a:cs typeface="Calibri" panose="020F0502020204030204"/>
            </a:endParaRPr>
          </a:p>
          <a:p>
            <a:pPr marL="400050" indent="-285750" rtl="0" fontAlgn="base">
              <a:spcBef>
                <a:spcPts val="0"/>
              </a:spcBef>
              <a:spcAft>
                <a:spcPts val="0"/>
              </a:spcAft>
              <a:buFont typeface="Arial" panose="020F0302020204030204"/>
              <a:buChar char="•"/>
            </a:pPr>
            <a:r>
              <a:rPr lang="en-US" sz="2800">
                <a:solidFill>
                  <a:srgbClr val="000000"/>
                </a:solidFill>
                <a:latin typeface="Arial"/>
                <a:cs typeface="Arial"/>
              </a:rPr>
              <a:t>Tools for calculating </a:t>
            </a:r>
            <a:r>
              <a:rPr lang="en-US" sz="2800">
                <a:solidFill>
                  <a:srgbClr val="38761D"/>
                </a:solidFill>
                <a:latin typeface="Arial"/>
                <a:cs typeface="Arial"/>
              </a:rPr>
              <a:t>(demonstration - example tool)</a:t>
            </a:r>
            <a:endParaRPr lang="en-US" sz="2800">
              <a:solidFill>
                <a:srgbClr val="000000"/>
              </a:solidFill>
              <a:latin typeface="Arial"/>
              <a:cs typeface="Arial"/>
            </a:endParaRPr>
          </a:p>
          <a:p>
            <a:pPr marL="400050" indent="-285750" rtl="0" fontAlgn="base">
              <a:spcBef>
                <a:spcPts val="0"/>
              </a:spcBef>
              <a:spcAft>
                <a:spcPts val="0"/>
              </a:spcAft>
              <a:buFont typeface="Arial" panose="020F0302020204030204"/>
              <a:buChar char="•"/>
            </a:pPr>
            <a:r>
              <a:rPr lang="en-US" sz="2800">
                <a:solidFill>
                  <a:srgbClr val="000000"/>
                </a:solidFill>
                <a:latin typeface="Arial"/>
                <a:cs typeface="Arial"/>
              </a:rPr>
              <a:t>What can you do with the time you have available</a:t>
            </a:r>
          </a:p>
          <a:p>
            <a:pPr marL="400050" indent="-285750" rtl="0" fontAlgn="base">
              <a:spcBef>
                <a:spcPts val="0"/>
              </a:spcBef>
              <a:spcAft>
                <a:spcPts val="0"/>
              </a:spcAft>
              <a:buFont typeface="Arial" panose="020F0302020204030204"/>
              <a:buChar char="•"/>
            </a:pPr>
            <a:r>
              <a:rPr lang="en-US" sz="2800">
                <a:solidFill>
                  <a:srgbClr val="000000"/>
                </a:solidFill>
                <a:latin typeface="Arial"/>
                <a:cs typeface="Arial"/>
              </a:rPr>
              <a:t>Key: Communicating your timeframes (within and without)</a:t>
            </a:r>
          </a:p>
          <a:p>
            <a:pPr marL="400050" indent="-285750"/>
            <a:endParaRPr lang="en-US">
              <a:cs typeface="Calibri" panose="020F0502020204030204"/>
            </a:endParaRPr>
          </a:p>
        </p:txBody>
      </p:sp>
      <p:sp>
        <p:nvSpPr>
          <p:cNvPr id="5" name="Slide Number Placeholder 4">
            <a:extLst>
              <a:ext uri="{FF2B5EF4-FFF2-40B4-BE49-F238E27FC236}">
                <a16:creationId xmlns:a16="http://schemas.microsoft.com/office/drawing/2014/main" id="{6AF858C8-E512-6F4E-1ECF-D82ADE62E668}"/>
              </a:ext>
            </a:extLst>
          </p:cNvPr>
          <p:cNvSpPr>
            <a:spLocks noGrp="1"/>
          </p:cNvSpPr>
          <p:nvPr>
            <p:ph type="sldNum" sz="quarter" idx="12"/>
          </p:nvPr>
        </p:nvSpPr>
        <p:spPr/>
        <p:txBody>
          <a:bodyPr/>
          <a:lstStyle/>
          <a:p>
            <a:fld id="{1F1CB0F1-E3A5-4057-A475-0B8AC78582B4}" type="slidenum">
              <a:rPr lang="en-US" smtClean="0"/>
              <a:t>15</a:t>
            </a:fld>
            <a:endParaRPr lang="en-US"/>
          </a:p>
        </p:txBody>
      </p:sp>
      <p:sp>
        <p:nvSpPr>
          <p:cNvPr id="7" name="Rectangle 6">
            <a:extLst>
              <a:ext uri="{FF2B5EF4-FFF2-40B4-BE49-F238E27FC236}">
                <a16:creationId xmlns:a16="http://schemas.microsoft.com/office/drawing/2014/main" id="{C681F8A6-B69C-A867-2271-2E6CFDD6C90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15716744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Three types of NSR permits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Autofit/>
          </a:bodyPr>
          <a:lstStyle/>
          <a:p>
            <a:pPr marL="342900" lvl="0" indent="-342900" algn="l" rtl="0">
              <a:spcBef>
                <a:spcPts val="0"/>
              </a:spcBef>
              <a:spcAft>
                <a:spcPts val="0"/>
              </a:spcAft>
              <a:buClr>
                <a:schemeClr val="dk1"/>
              </a:buClr>
              <a:buSzPct val="100000"/>
              <a:buChar char="•"/>
            </a:pPr>
            <a:r>
              <a:rPr lang="en-US" sz="2800" b="1"/>
              <a:t>Nonattainment NSR </a:t>
            </a:r>
            <a:r>
              <a:rPr lang="en-US" sz="2800"/>
              <a:t>permits are required for new major sources/major source modifications in nonattainment areas</a:t>
            </a:r>
            <a:endParaRPr lang="en-US" sz="2800">
              <a:cs typeface="Calibri"/>
            </a:endParaRPr>
          </a:p>
          <a:p>
            <a:pPr marL="342900" lvl="0" indent="-342900" algn="l" rtl="0">
              <a:spcBef>
                <a:spcPts val="544"/>
              </a:spcBef>
              <a:spcAft>
                <a:spcPts val="0"/>
              </a:spcAft>
              <a:buClr>
                <a:schemeClr val="dk1"/>
              </a:buClr>
              <a:buSzPct val="100000"/>
              <a:buChar char="•"/>
            </a:pPr>
            <a:r>
              <a:rPr lang="en-US" sz="2800" b="1"/>
              <a:t>Prevention of Significant Deterioration </a:t>
            </a:r>
            <a:r>
              <a:rPr lang="en-US" sz="2800"/>
              <a:t>(PSD) permits are required for new major or major sources making modifications in attainment and maintenance areas</a:t>
            </a:r>
            <a:endParaRPr lang="en-US" sz="2800">
              <a:cs typeface="Calibri"/>
            </a:endParaRPr>
          </a:p>
          <a:p>
            <a:pPr marL="342900" lvl="0" indent="-342900" algn="l" rtl="0">
              <a:spcBef>
                <a:spcPts val="544"/>
              </a:spcBef>
              <a:spcAft>
                <a:spcPts val="0"/>
              </a:spcAft>
              <a:buClr>
                <a:schemeClr val="dk1"/>
              </a:buClr>
              <a:buSzPct val="100000"/>
              <a:buChar char="•"/>
            </a:pPr>
            <a:r>
              <a:rPr lang="en-US" sz="2800" b="1"/>
              <a:t>Minor source NSR </a:t>
            </a:r>
            <a:r>
              <a:rPr lang="en-US" sz="2800"/>
              <a:t>permits applied in attainment or maintenance areas to help ensure there is no violation of a NAA’s attainment plan</a:t>
            </a:r>
            <a:endParaRPr lang="en-US" sz="2800">
              <a:cs typeface="Calibri"/>
            </a:endParaRPr>
          </a:p>
          <a:p>
            <a:pPr marL="342900" lvl="0" indent="-342900" algn="l" rtl="0">
              <a:spcBef>
                <a:spcPts val="544"/>
              </a:spcBef>
              <a:spcAft>
                <a:spcPts val="0"/>
              </a:spcAft>
              <a:buClr>
                <a:schemeClr val="dk1"/>
              </a:buClr>
              <a:buSzPct val="100000"/>
              <a:buChar char="•"/>
            </a:pPr>
            <a:r>
              <a:rPr lang="en-US" sz="2800"/>
              <a:t>A permit is generally required prior to construction of the source</a:t>
            </a:r>
            <a:endParaRPr lang="en-US" sz="28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150</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4808039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NSR Goals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a:xfrm>
            <a:off x="821933" y="1709257"/>
            <a:ext cx="10333747" cy="4557896"/>
          </a:xfrm>
        </p:spPr>
        <p:txBody>
          <a:bodyPr vert="horz" lIns="0" tIns="45720" rIns="0" bIns="45720" rtlCol="0" anchor="t">
            <a:noAutofit/>
          </a:bodyPr>
          <a:lstStyle/>
          <a:p>
            <a:pPr marL="342900" lvl="0" indent="-342900" algn="l" rtl="0">
              <a:spcBef>
                <a:spcPts val="0"/>
              </a:spcBef>
              <a:spcAft>
                <a:spcPts val="0"/>
              </a:spcAft>
              <a:buClr>
                <a:schemeClr val="dk1"/>
              </a:buClr>
              <a:buSzPct val="100000"/>
              <a:buChar char="•"/>
            </a:pPr>
            <a:r>
              <a:rPr lang="en-US" sz="2800" dirty="0"/>
              <a:t>Economic growth can proceed without creating any new nonattainment problems</a:t>
            </a:r>
            <a:endParaRPr lang="en-US" sz="2800" dirty="0">
              <a:cs typeface="Calibri"/>
            </a:endParaRPr>
          </a:p>
          <a:p>
            <a:pPr marL="342900" lvl="0" indent="-342900" algn="l" rtl="0">
              <a:spcBef>
                <a:spcPts val="592"/>
              </a:spcBef>
              <a:spcAft>
                <a:spcPts val="0"/>
              </a:spcAft>
              <a:buClr>
                <a:schemeClr val="dk1"/>
              </a:buClr>
              <a:buSzPct val="100000"/>
              <a:buChar char="•"/>
            </a:pPr>
            <a:r>
              <a:rPr lang="en-US" sz="2800" dirty="0"/>
              <a:t>Public health and welfare are protected from any adverse effect which might occur even at air pollution levels better than the NAAQS</a:t>
            </a:r>
            <a:endParaRPr lang="en-US" sz="2800" dirty="0">
              <a:cs typeface="Calibri"/>
            </a:endParaRPr>
          </a:p>
          <a:p>
            <a:pPr marL="342900" lvl="0" indent="-342900" algn="l" rtl="0">
              <a:spcBef>
                <a:spcPts val="592"/>
              </a:spcBef>
              <a:spcAft>
                <a:spcPts val="0"/>
              </a:spcAft>
              <a:buClr>
                <a:schemeClr val="dk1"/>
              </a:buClr>
              <a:buSzPct val="100000"/>
              <a:buChar char="•"/>
            </a:pPr>
            <a:r>
              <a:rPr lang="en-US" sz="2800" dirty="0"/>
              <a:t>Preserve, protect, and enhance the air quality in areas of special natural recreational, scenic, or historic value, such as national parks and wilderness areas.</a:t>
            </a:r>
            <a:endParaRPr lang="en-US" sz="2800" dirty="0">
              <a:cs typeface="Calibri"/>
            </a:endParaRPr>
          </a:p>
          <a:p>
            <a:pPr marL="742950" lvl="1" indent="-285750" algn="l" rtl="0">
              <a:spcBef>
                <a:spcPts val="518"/>
              </a:spcBef>
              <a:spcAft>
                <a:spcPts val="0"/>
              </a:spcAft>
              <a:buClr>
                <a:schemeClr val="dk1"/>
              </a:buClr>
              <a:buSzPct val="100000"/>
              <a:buChar char="–"/>
            </a:pPr>
            <a:r>
              <a:rPr lang="en-US" sz="2800" dirty="0"/>
              <a:t>EPA issues NSR permits on Federal Lands and where states don’t have approved programs</a:t>
            </a:r>
            <a:endParaRPr lang="en-US" sz="2800" dirty="0">
              <a:cs typeface="Calibri"/>
            </a:endParaRPr>
          </a:p>
          <a:p>
            <a:endParaRPr lang="en-US" sz="2800" dirty="0">
              <a:cs typeface="Calibri"/>
            </a:endParaRPr>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151</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2786021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400"/>
              <a:t>Which pollutants are regulated under NSR?</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lnSpcReduction="10000"/>
          </a:bodyPr>
          <a:lstStyle/>
          <a:p>
            <a:pPr marL="342900" lvl="0" indent="-342900" algn="l" rtl="0">
              <a:spcBef>
                <a:spcPts val="0"/>
              </a:spcBef>
              <a:spcAft>
                <a:spcPts val="0"/>
              </a:spcAft>
              <a:buClr>
                <a:schemeClr val="dk1"/>
              </a:buClr>
              <a:buSzPct val="100000"/>
              <a:buChar char="•"/>
            </a:pPr>
            <a:r>
              <a:rPr lang="en-US" sz="2800"/>
              <a:t>Criteria Air Pollutants:</a:t>
            </a:r>
            <a:endParaRPr lang="en-US" sz="2800">
              <a:cs typeface="Calibri"/>
            </a:endParaRPr>
          </a:p>
          <a:p>
            <a:pPr marL="742950" lvl="1" indent="-285750" algn="l" rtl="0">
              <a:spcBef>
                <a:spcPts val="518"/>
              </a:spcBef>
              <a:spcAft>
                <a:spcPts val="0"/>
              </a:spcAft>
              <a:buClr>
                <a:schemeClr val="dk1"/>
              </a:buClr>
              <a:buSzPct val="100000"/>
              <a:buChar char="–"/>
            </a:pPr>
            <a:r>
              <a:rPr lang="en-US" sz="2800"/>
              <a:t>CO, SO2, VOC, NOx, NO2, Pb, PM2.5 and PM10</a:t>
            </a:r>
            <a:endParaRPr lang="en-US" sz="2800">
              <a:cs typeface="Calibri"/>
            </a:endParaRPr>
          </a:p>
          <a:p>
            <a:pPr marL="342900" lvl="0" indent="-342900" algn="l" rtl="0">
              <a:spcBef>
                <a:spcPts val="592"/>
              </a:spcBef>
              <a:spcAft>
                <a:spcPts val="0"/>
              </a:spcAft>
              <a:buClr>
                <a:schemeClr val="dk1"/>
              </a:buClr>
              <a:buSzPct val="100000"/>
              <a:buChar char="•"/>
            </a:pPr>
            <a:r>
              <a:rPr lang="en-US" sz="2800"/>
              <a:t>Some pollutants not covered by NAAQS are subject to PSD</a:t>
            </a:r>
            <a:endParaRPr lang="en-US" sz="2800">
              <a:cs typeface="Calibri"/>
            </a:endParaRPr>
          </a:p>
          <a:p>
            <a:pPr marL="742950" lvl="1">
              <a:spcBef>
                <a:spcPts val="518"/>
              </a:spcBef>
              <a:buClr>
                <a:schemeClr val="dk1"/>
              </a:buClr>
              <a:buSzPct val="100000"/>
              <a:buChar char="–"/>
            </a:pPr>
            <a:r>
              <a:rPr lang="en-US" sz="2800"/>
              <a:t>GHGs - </a:t>
            </a:r>
            <a:r>
              <a:rPr lang="en-US" sz="2800" u="sng">
                <a:solidFill>
                  <a:schemeClr val="hlink"/>
                </a:solidFill>
                <a:hlinkClick r:id="rId2">
                  <a:extLst>
                    <a:ext uri="{A12FA001-AC4F-418D-AE19-62706E023703}">
                      <ahyp:hlinkClr xmlns:ahyp="http://schemas.microsoft.com/office/drawing/2018/hyperlinkcolor" val="tx"/>
                    </a:ext>
                  </a:extLst>
                </a:hlinkClick>
              </a:rPr>
              <a:t>https://www.epa.gov/nsr/clean-air-act-permitting-greenhouse-gases</a:t>
            </a:r>
            <a:endParaRPr lang="en-US" sz="2800" u="sng">
              <a:solidFill>
                <a:schemeClr val="hlink"/>
              </a:solidFill>
            </a:endParaRPr>
          </a:p>
          <a:p>
            <a:pPr marL="742950" lvl="1">
              <a:spcBef>
                <a:spcPts val="518"/>
              </a:spcBef>
              <a:buClr>
                <a:schemeClr val="dk1"/>
              </a:buClr>
              <a:buSzPct val="100000"/>
              <a:buChar char="–"/>
            </a:pPr>
            <a:r>
              <a:rPr lang="en-US" sz="2800"/>
              <a:t>Total PM</a:t>
            </a:r>
            <a:endParaRPr lang="en-US" sz="2800">
              <a:cs typeface="Calibri"/>
            </a:endParaRPr>
          </a:p>
          <a:p>
            <a:pPr marL="742950" lvl="1" indent="-285750" algn="l" rtl="0">
              <a:spcBef>
                <a:spcPts val="518"/>
              </a:spcBef>
              <a:spcAft>
                <a:spcPts val="0"/>
              </a:spcAft>
              <a:buClr>
                <a:schemeClr val="dk1"/>
              </a:buClr>
              <a:buSzPct val="100000"/>
              <a:buChar char="–"/>
            </a:pPr>
            <a:r>
              <a:rPr lang="en-US" sz="2800"/>
              <a:t>Fluorides, sulfuric acid mist, reduced sulfur compounds</a:t>
            </a:r>
            <a:endParaRPr lang="en-US" sz="2800">
              <a:cs typeface="Calibri"/>
            </a:endParaRPr>
          </a:p>
          <a:p>
            <a:pPr marL="742950" lvl="1" indent="-285750" algn="l" rtl="0">
              <a:spcBef>
                <a:spcPts val="518"/>
              </a:spcBef>
              <a:spcAft>
                <a:spcPts val="0"/>
              </a:spcAft>
              <a:buClr>
                <a:schemeClr val="dk1"/>
              </a:buClr>
              <a:buSzPct val="100000"/>
              <a:buChar char="–"/>
            </a:pPr>
            <a:r>
              <a:rPr lang="en-US" sz="2800"/>
              <a:t>Metals</a:t>
            </a:r>
            <a:endParaRPr lang="en-US" sz="2800">
              <a:cs typeface="Calibri"/>
            </a:endParaRPr>
          </a:p>
          <a:p>
            <a:pPr marL="742950" lvl="1" indent="-285750" algn="l" rtl="0">
              <a:spcBef>
                <a:spcPts val="518"/>
              </a:spcBef>
              <a:spcAft>
                <a:spcPts val="0"/>
              </a:spcAft>
              <a:buClr>
                <a:schemeClr val="dk1"/>
              </a:buClr>
              <a:buSzPct val="100000"/>
              <a:buChar char="–"/>
            </a:pPr>
            <a:r>
              <a:rPr lang="en-US" sz="2800"/>
              <a:t>HAPs are not covered</a:t>
            </a:r>
            <a:endParaRPr lang="en-US" sz="28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152</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7334012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What Does NSR/PSD Determine?</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a:xfrm>
            <a:off x="1097280" y="1845734"/>
            <a:ext cx="10058400" cy="4387300"/>
          </a:xfrm>
        </p:spPr>
        <p:txBody>
          <a:bodyPr vert="horz" lIns="0" tIns="45720" rIns="0" bIns="45720" rtlCol="0" anchor="t">
            <a:noAutofit/>
          </a:bodyPr>
          <a:lstStyle/>
          <a:p>
            <a:pPr marL="0" lvl="0" indent="0" algn="l" rtl="0">
              <a:spcBef>
                <a:spcPts val="0"/>
              </a:spcBef>
              <a:spcAft>
                <a:spcPts val="0"/>
              </a:spcAft>
              <a:buClr>
                <a:schemeClr val="dk1"/>
              </a:buClr>
              <a:buSzPct val="100000"/>
              <a:buNone/>
            </a:pPr>
            <a:r>
              <a:rPr lang="en-US" sz="2400"/>
              <a:t>Defines what measures will be used to control new air pollution emissions from a facility:</a:t>
            </a:r>
            <a:endParaRPr lang="en-US" sz="2400">
              <a:cs typeface="Calibri"/>
            </a:endParaRPr>
          </a:p>
          <a:p>
            <a:pPr marL="342900" lvl="0" indent="-342900" algn="l" rtl="0">
              <a:spcBef>
                <a:spcPts val="544"/>
              </a:spcBef>
              <a:spcAft>
                <a:spcPts val="0"/>
              </a:spcAft>
              <a:buClr>
                <a:schemeClr val="dk1"/>
              </a:buClr>
              <a:buSzPct val="100000"/>
              <a:buChar char="•"/>
            </a:pPr>
            <a:r>
              <a:rPr lang="en-US" sz="2400"/>
              <a:t>Lowest Achievable Emissions Rate (LAER)</a:t>
            </a:r>
            <a:endParaRPr lang="en-US" sz="2400">
              <a:cs typeface="Calibri"/>
            </a:endParaRPr>
          </a:p>
          <a:p>
            <a:pPr marL="742950" lvl="1" indent="-285750" algn="l" rtl="0">
              <a:spcBef>
                <a:spcPts val="476"/>
              </a:spcBef>
              <a:spcAft>
                <a:spcPts val="0"/>
              </a:spcAft>
              <a:buClr>
                <a:schemeClr val="dk1"/>
              </a:buClr>
              <a:buSzPct val="100000"/>
              <a:buChar char="–"/>
            </a:pPr>
            <a:r>
              <a:rPr lang="en-US" sz="2400"/>
              <a:t>For nonattainment areas</a:t>
            </a:r>
            <a:endParaRPr lang="en-US" sz="2400">
              <a:cs typeface="Calibri"/>
            </a:endParaRPr>
          </a:p>
          <a:p>
            <a:pPr marL="742950" lvl="1" indent="-285750" algn="l" rtl="0">
              <a:spcBef>
                <a:spcPts val="476"/>
              </a:spcBef>
              <a:spcAft>
                <a:spcPts val="0"/>
              </a:spcAft>
              <a:buClr>
                <a:schemeClr val="dk1"/>
              </a:buClr>
              <a:buSzPct val="100000"/>
              <a:buChar char="–"/>
            </a:pPr>
            <a:r>
              <a:rPr lang="en-US" sz="2400"/>
              <a:t>Does not consider cost, energy, or other environmental factors</a:t>
            </a:r>
            <a:endParaRPr lang="en-US" sz="2400">
              <a:cs typeface="Calibri"/>
            </a:endParaRPr>
          </a:p>
          <a:p>
            <a:pPr marL="342900" lvl="0" indent="-342900" algn="l" rtl="0">
              <a:spcBef>
                <a:spcPts val="544"/>
              </a:spcBef>
              <a:spcAft>
                <a:spcPts val="0"/>
              </a:spcAft>
              <a:buClr>
                <a:schemeClr val="dk1"/>
              </a:buClr>
              <a:buSzPct val="100000"/>
              <a:buChar char="•"/>
            </a:pPr>
            <a:r>
              <a:rPr lang="en-US" sz="2400"/>
              <a:t>Best Available Control Technology (BACT)</a:t>
            </a:r>
            <a:endParaRPr lang="en-US" sz="2400">
              <a:cs typeface="Calibri"/>
            </a:endParaRPr>
          </a:p>
          <a:p>
            <a:pPr marL="742950" lvl="1" indent="-285750" algn="l" rtl="0">
              <a:spcBef>
                <a:spcPts val="476"/>
              </a:spcBef>
              <a:spcAft>
                <a:spcPts val="0"/>
              </a:spcAft>
              <a:buClr>
                <a:schemeClr val="dk1"/>
              </a:buClr>
              <a:buSzPct val="100000"/>
              <a:buChar char="–"/>
            </a:pPr>
            <a:r>
              <a:rPr lang="en-US" sz="2400"/>
              <a:t>For PSD areas, i.e. attainment areas</a:t>
            </a:r>
            <a:endParaRPr lang="en-US" sz="2400">
              <a:cs typeface="Calibri"/>
            </a:endParaRPr>
          </a:p>
          <a:p>
            <a:pPr marL="742950" lvl="1" indent="-285750" algn="l" rtl="0">
              <a:spcBef>
                <a:spcPts val="476"/>
              </a:spcBef>
              <a:spcAft>
                <a:spcPts val="0"/>
              </a:spcAft>
              <a:buClr>
                <a:schemeClr val="dk1"/>
              </a:buClr>
              <a:buSzPct val="100000"/>
              <a:buChar char="–"/>
            </a:pPr>
            <a:r>
              <a:rPr lang="en-US" sz="2400"/>
              <a:t>Considers cost effectiveness of control options</a:t>
            </a:r>
            <a:endParaRPr lang="en-US" sz="2400">
              <a:cs typeface="Calibri"/>
            </a:endParaRPr>
          </a:p>
          <a:p>
            <a:pPr marL="742950" lvl="1" indent="-285750" algn="l" rtl="0">
              <a:spcBef>
                <a:spcPts val="476"/>
              </a:spcBef>
              <a:spcAft>
                <a:spcPts val="0"/>
              </a:spcAft>
              <a:buClr>
                <a:schemeClr val="dk1"/>
              </a:buClr>
              <a:buSzPct val="100000"/>
              <a:buChar char="–"/>
            </a:pPr>
            <a:r>
              <a:rPr lang="en-US" sz="2400"/>
              <a:t>Not an annual limit; BACT is a short-term limit (</a:t>
            </a:r>
            <a:r>
              <a:rPr lang="en-US" sz="2400" err="1"/>
              <a:t>lbs</a:t>
            </a:r>
            <a:r>
              <a:rPr lang="en-US" sz="2400"/>
              <a:t>/hour)</a:t>
            </a:r>
            <a:endParaRPr lang="en-US" sz="2400">
              <a:cs typeface="Calibri"/>
            </a:endParaRPr>
          </a:p>
          <a:p>
            <a:pPr marL="342900" lvl="0" indent="-342900" algn="l" rtl="0">
              <a:spcBef>
                <a:spcPts val="544"/>
              </a:spcBef>
              <a:spcAft>
                <a:spcPts val="0"/>
              </a:spcAft>
              <a:buClr>
                <a:schemeClr val="dk1"/>
              </a:buClr>
              <a:buSzPct val="100000"/>
              <a:buChar char="•"/>
            </a:pPr>
            <a:r>
              <a:rPr lang="en-US" sz="2400"/>
              <a:t>Rate may be in a permit or regulation</a:t>
            </a:r>
            <a:endParaRPr lang="en-US" sz="24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153</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4371712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Potential to Emit (PTE)</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a:xfrm>
            <a:off x="1097280" y="1845734"/>
            <a:ext cx="10058400" cy="4387300"/>
          </a:xfrm>
        </p:spPr>
        <p:txBody>
          <a:bodyPr vert="horz" lIns="0" tIns="45720" rIns="0" bIns="45720" rtlCol="0" anchor="t">
            <a:normAutofit/>
          </a:bodyPr>
          <a:lstStyle/>
          <a:p>
            <a:pPr marL="342900" lvl="0" indent="-342900" algn="l" rtl="0">
              <a:spcBef>
                <a:spcPts val="0"/>
              </a:spcBef>
              <a:spcAft>
                <a:spcPts val="0"/>
              </a:spcAft>
              <a:buClr>
                <a:schemeClr val="dk1"/>
              </a:buClr>
              <a:buSzPct val="100000"/>
              <a:buChar char="•"/>
            </a:pPr>
            <a:r>
              <a:rPr lang="en-US" sz="2800"/>
              <a:t>The maximum capacity of a source to emit a pollutant under its physical and operational design</a:t>
            </a:r>
            <a:endParaRPr lang="en-US" sz="2800">
              <a:cs typeface="Calibri"/>
            </a:endParaRPr>
          </a:p>
          <a:p>
            <a:pPr marL="742950" lvl="1" indent="-285750" algn="l" rtl="0">
              <a:spcBef>
                <a:spcPts val="518"/>
              </a:spcBef>
              <a:spcAft>
                <a:spcPts val="0"/>
              </a:spcAft>
              <a:buClr>
                <a:schemeClr val="dk1"/>
              </a:buClr>
              <a:buSzPct val="100000"/>
              <a:buChar char="–"/>
            </a:pPr>
            <a:r>
              <a:rPr lang="en-US" sz="2800"/>
              <a:t>Based on operating 8760 hours/year, unless restricted by a permit condition or some other physical restriction</a:t>
            </a:r>
            <a:endParaRPr lang="en-US" sz="2800">
              <a:cs typeface="Calibri"/>
            </a:endParaRPr>
          </a:p>
          <a:p>
            <a:pPr marL="742950" lvl="1" indent="-285750" algn="l" rtl="0">
              <a:spcBef>
                <a:spcPts val="518"/>
              </a:spcBef>
              <a:spcAft>
                <a:spcPts val="0"/>
              </a:spcAft>
              <a:buClr>
                <a:schemeClr val="dk1"/>
              </a:buClr>
              <a:buSzPct val="100000"/>
              <a:buChar char="–"/>
            </a:pPr>
            <a:r>
              <a:rPr lang="en-US" sz="2800"/>
              <a:t>Can include effects of emissions controls, if enforceable by permit or:</a:t>
            </a:r>
            <a:endParaRPr lang="en-US" sz="2800">
              <a:cs typeface="Calibri"/>
            </a:endParaRPr>
          </a:p>
          <a:p>
            <a:pPr marL="1143000" lvl="2" indent="-228600" algn="l" rtl="0">
              <a:spcBef>
                <a:spcPts val="444"/>
              </a:spcBef>
              <a:spcAft>
                <a:spcPts val="0"/>
              </a:spcAft>
              <a:buClr>
                <a:schemeClr val="dk1"/>
              </a:buClr>
              <a:buSzPct val="100000"/>
              <a:buChar char="•"/>
            </a:pPr>
            <a:r>
              <a:rPr lang="en-US" sz="2800"/>
              <a:t>State Implementation Plan (SIP),</a:t>
            </a:r>
            <a:endParaRPr lang="en-US" sz="2800">
              <a:cs typeface="Calibri"/>
            </a:endParaRPr>
          </a:p>
          <a:p>
            <a:pPr marL="1143000" lvl="2" indent="-228600" algn="l" rtl="0">
              <a:spcBef>
                <a:spcPts val="444"/>
              </a:spcBef>
              <a:spcAft>
                <a:spcPts val="0"/>
              </a:spcAft>
              <a:buClr>
                <a:schemeClr val="dk1"/>
              </a:buClr>
              <a:buSzPct val="100000"/>
              <a:buChar char="•"/>
            </a:pPr>
            <a:r>
              <a:rPr lang="en-US" sz="2800"/>
              <a:t>Tribal Implementation Plan (TIP) or</a:t>
            </a:r>
            <a:endParaRPr lang="en-US" sz="2800">
              <a:cs typeface="Calibri"/>
            </a:endParaRPr>
          </a:p>
          <a:p>
            <a:pPr marL="1143000" lvl="2" indent="-228600" algn="l" rtl="0">
              <a:spcBef>
                <a:spcPts val="444"/>
              </a:spcBef>
              <a:spcAft>
                <a:spcPts val="0"/>
              </a:spcAft>
              <a:buClr>
                <a:schemeClr val="dk1"/>
              </a:buClr>
              <a:buSzPct val="100000"/>
              <a:buChar char="•"/>
            </a:pPr>
            <a:r>
              <a:rPr lang="en-US" sz="2800"/>
              <a:t>Federal Implementation Plan (FIP) conditions</a:t>
            </a:r>
            <a:endParaRPr lang="en-US" sz="28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154</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4688487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400"/>
              <a:t>NSR nonattainment area permit requirements</a:t>
            </a:r>
            <a:endParaRPr lang="en-US" sz="4400">
              <a:solidFill>
                <a:srgbClr val="000000"/>
              </a:solidFill>
              <a:latin typeface="Calibri"/>
              <a:cs typeface="Calibri"/>
            </a:endParaRPr>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155</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grpSp>
        <p:nvGrpSpPr>
          <p:cNvPr id="6" name="Google Shape;578;p81">
            <a:extLst>
              <a:ext uri="{FF2B5EF4-FFF2-40B4-BE49-F238E27FC236}">
                <a16:creationId xmlns:a16="http://schemas.microsoft.com/office/drawing/2014/main" id="{CCE1D5A6-9091-D66B-425E-767EFACE79C5}"/>
              </a:ext>
            </a:extLst>
          </p:cNvPr>
          <p:cNvGrpSpPr/>
          <p:nvPr/>
        </p:nvGrpSpPr>
        <p:grpSpPr>
          <a:xfrm>
            <a:off x="1603948" y="1902043"/>
            <a:ext cx="8322039" cy="4357198"/>
            <a:chOff x="0" y="2040"/>
            <a:chExt cx="8229600" cy="4521881"/>
          </a:xfrm>
        </p:grpSpPr>
        <p:sp>
          <p:nvSpPr>
            <p:cNvPr id="8" name="Google Shape;579;p81">
              <a:extLst>
                <a:ext uri="{FF2B5EF4-FFF2-40B4-BE49-F238E27FC236}">
                  <a16:creationId xmlns:a16="http://schemas.microsoft.com/office/drawing/2014/main" id="{B899C8D1-6F60-4AAA-ADBA-FC55460CBC73}"/>
                </a:ext>
              </a:extLst>
            </p:cNvPr>
            <p:cNvSpPr/>
            <p:nvPr/>
          </p:nvSpPr>
          <p:spPr>
            <a:xfrm>
              <a:off x="0" y="2731658"/>
              <a:ext cx="8229600" cy="179226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580;p81">
              <a:extLst>
                <a:ext uri="{FF2B5EF4-FFF2-40B4-BE49-F238E27FC236}">
                  <a16:creationId xmlns:a16="http://schemas.microsoft.com/office/drawing/2014/main" id="{93C34E3B-6F10-90EA-02DC-F81690507D16}"/>
                </a:ext>
              </a:extLst>
            </p:cNvPr>
            <p:cNvSpPr txBox="1"/>
            <p:nvPr/>
          </p:nvSpPr>
          <p:spPr>
            <a:xfrm>
              <a:off x="0" y="2731658"/>
              <a:ext cx="8229600" cy="967822"/>
            </a:xfrm>
            <a:prstGeom prst="rect">
              <a:avLst/>
            </a:prstGeom>
            <a:noFill/>
            <a:ln>
              <a:noFill/>
            </a:ln>
          </p:spPr>
          <p:txBody>
            <a:bodyPr spcFirstLastPara="1" wrap="square" lIns="156450" tIns="156450" rIns="156450" bIns="1564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2200">
                  <a:solidFill>
                    <a:schemeClr val="lt1"/>
                  </a:solidFill>
                  <a:latin typeface="Calibri"/>
                  <a:ea typeface="Calibri"/>
                  <a:cs typeface="Calibri"/>
                  <a:sym typeface="Calibri"/>
                </a:rPr>
                <a:t>Emissions offsets reductions must be:</a:t>
              </a:r>
              <a:endParaRPr sz="2200">
                <a:solidFill>
                  <a:schemeClr val="lt1"/>
                </a:solidFill>
                <a:latin typeface="Calibri"/>
                <a:ea typeface="Calibri"/>
                <a:cs typeface="Calibri"/>
                <a:sym typeface="Calibri"/>
              </a:endParaRPr>
            </a:p>
          </p:txBody>
        </p:sp>
        <p:sp>
          <p:nvSpPr>
            <p:cNvPr id="11" name="Google Shape;581;p81">
              <a:extLst>
                <a:ext uri="{FF2B5EF4-FFF2-40B4-BE49-F238E27FC236}">
                  <a16:creationId xmlns:a16="http://schemas.microsoft.com/office/drawing/2014/main" id="{8105073D-9A8F-C854-4F84-EAE88A9DB842}"/>
                </a:ext>
              </a:extLst>
            </p:cNvPr>
            <p:cNvSpPr/>
            <p:nvPr/>
          </p:nvSpPr>
          <p:spPr>
            <a:xfrm>
              <a:off x="1004" y="3663635"/>
              <a:ext cx="1645518" cy="824441"/>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582;p81">
              <a:extLst>
                <a:ext uri="{FF2B5EF4-FFF2-40B4-BE49-F238E27FC236}">
                  <a16:creationId xmlns:a16="http://schemas.microsoft.com/office/drawing/2014/main" id="{4A1B01FF-A507-5B7E-21D6-81230A3FA6C6}"/>
                </a:ext>
              </a:extLst>
            </p:cNvPr>
            <p:cNvSpPr txBox="1"/>
            <p:nvPr/>
          </p:nvSpPr>
          <p:spPr>
            <a:xfrm>
              <a:off x="1004" y="3663635"/>
              <a:ext cx="1645518" cy="824441"/>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Quantifiable, enforceable, permanent and surplus (QEPS)</a:t>
              </a:r>
              <a:endParaRPr sz="1300">
                <a:solidFill>
                  <a:schemeClr val="dk1"/>
                </a:solidFill>
                <a:latin typeface="Calibri"/>
                <a:ea typeface="Calibri"/>
                <a:cs typeface="Calibri"/>
                <a:sym typeface="Calibri"/>
              </a:endParaRPr>
            </a:p>
          </p:txBody>
        </p:sp>
        <p:sp>
          <p:nvSpPr>
            <p:cNvPr id="13" name="Google Shape;583;p81">
              <a:extLst>
                <a:ext uri="{FF2B5EF4-FFF2-40B4-BE49-F238E27FC236}">
                  <a16:creationId xmlns:a16="http://schemas.microsoft.com/office/drawing/2014/main" id="{CF0DB5F5-C1C2-ACCE-AE8C-316D81524735}"/>
                </a:ext>
              </a:extLst>
            </p:cNvPr>
            <p:cNvSpPr/>
            <p:nvPr/>
          </p:nvSpPr>
          <p:spPr>
            <a:xfrm>
              <a:off x="1646522" y="3663635"/>
              <a:ext cx="1645518" cy="824441"/>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584;p81">
              <a:extLst>
                <a:ext uri="{FF2B5EF4-FFF2-40B4-BE49-F238E27FC236}">
                  <a16:creationId xmlns:a16="http://schemas.microsoft.com/office/drawing/2014/main" id="{1123D0E3-1080-591D-BECD-1DA7449B6A9A}"/>
                </a:ext>
              </a:extLst>
            </p:cNvPr>
            <p:cNvSpPr txBox="1"/>
            <p:nvPr/>
          </p:nvSpPr>
          <p:spPr>
            <a:xfrm>
              <a:off x="1646522" y="3663635"/>
              <a:ext cx="1645518" cy="824441"/>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From actual emissions – real, no “paper” reductions</a:t>
              </a:r>
              <a:endParaRPr sz="1300">
                <a:solidFill>
                  <a:schemeClr val="dk1"/>
                </a:solidFill>
                <a:latin typeface="Calibri"/>
                <a:ea typeface="Calibri"/>
                <a:cs typeface="Calibri"/>
                <a:sym typeface="Calibri"/>
              </a:endParaRPr>
            </a:p>
          </p:txBody>
        </p:sp>
        <p:sp>
          <p:nvSpPr>
            <p:cNvPr id="15" name="Google Shape;585;p81">
              <a:extLst>
                <a:ext uri="{FF2B5EF4-FFF2-40B4-BE49-F238E27FC236}">
                  <a16:creationId xmlns:a16="http://schemas.microsoft.com/office/drawing/2014/main" id="{9652BA21-580C-797A-C664-D7E3E60F5082}"/>
                </a:ext>
              </a:extLst>
            </p:cNvPr>
            <p:cNvSpPr/>
            <p:nvPr/>
          </p:nvSpPr>
          <p:spPr>
            <a:xfrm>
              <a:off x="3292040" y="3663635"/>
              <a:ext cx="1645518" cy="824441"/>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586;p81">
              <a:extLst>
                <a:ext uri="{FF2B5EF4-FFF2-40B4-BE49-F238E27FC236}">
                  <a16:creationId xmlns:a16="http://schemas.microsoft.com/office/drawing/2014/main" id="{F2020148-A252-967D-E2C2-F6914CA34089}"/>
                </a:ext>
              </a:extLst>
            </p:cNvPr>
            <p:cNvSpPr txBox="1"/>
            <p:nvPr/>
          </p:nvSpPr>
          <p:spPr>
            <a:xfrm>
              <a:off x="3292040" y="3663635"/>
              <a:ext cx="1645518" cy="824441"/>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From authorized emissions sources</a:t>
              </a:r>
              <a:endParaRPr sz="1300">
                <a:solidFill>
                  <a:schemeClr val="dk1"/>
                </a:solidFill>
                <a:latin typeface="Calibri"/>
                <a:ea typeface="Calibri"/>
                <a:cs typeface="Calibri"/>
                <a:sym typeface="Calibri"/>
              </a:endParaRPr>
            </a:p>
          </p:txBody>
        </p:sp>
        <p:sp>
          <p:nvSpPr>
            <p:cNvPr id="17" name="Google Shape;587;p81">
              <a:extLst>
                <a:ext uri="{FF2B5EF4-FFF2-40B4-BE49-F238E27FC236}">
                  <a16:creationId xmlns:a16="http://schemas.microsoft.com/office/drawing/2014/main" id="{4C27A130-5F4F-385A-35D2-E769F2EF7234}"/>
                </a:ext>
              </a:extLst>
            </p:cNvPr>
            <p:cNvSpPr/>
            <p:nvPr/>
          </p:nvSpPr>
          <p:spPr>
            <a:xfrm>
              <a:off x="4937559" y="3663635"/>
              <a:ext cx="1645518" cy="824441"/>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588;p81">
              <a:extLst>
                <a:ext uri="{FF2B5EF4-FFF2-40B4-BE49-F238E27FC236}">
                  <a16:creationId xmlns:a16="http://schemas.microsoft.com/office/drawing/2014/main" id="{0648E5B5-4FC3-4418-F54B-F90C29CF07C3}"/>
                </a:ext>
              </a:extLst>
            </p:cNvPr>
            <p:cNvSpPr txBox="1"/>
            <p:nvPr/>
          </p:nvSpPr>
          <p:spPr>
            <a:xfrm>
              <a:off x="4937559" y="3663635"/>
              <a:ext cx="1645518" cy="824441"/>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Federally enforceable at the time of permit issuance for new or modified source</a:t>
              </a:r>
              <a:endParaRPr sz="1300">
                <a:solidFill>
                  <a:schemeClr val="dk1"/>
                </a:solidFill>
                <a:latin typeface="Calibri"/>
                <a:ea typeface="Calibri"/>
                <a:cs typeface="Calibri"/>
                <a:sym typeface="Calibri"/>
              </a:endParaRPr>
            </a:p>
          </p:txBody>
        </p:sp>
        <p:sp>
          <p:nvSpPr>
            <p:cNvPr id="19" name="Google Shape;589;p81">
              <a:extLst>
                <a:ext uri="{FF2B5EF4-FFF2-40B4-BE49-F238E27FC236}">
                  <a16:creationId xmlns:a16="http://schemas.microsoft.com/office/drawing/2014/main" id="{EE8336E4-8C91-7059-B96A-0325277F5756}"/>
                </a:ext>
              </a:extLst>
            </p:cNvPr>
            <p:cNvSpPr/>
            <p:nvPr/>
          </p:nvSpPr>
          <p:spPr>
            <a:xfrm>
              <a:off x="6583077" y="3663635"/>
              <a:ext cx="1645518" cy="824441"/>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590;p81">
              <a:extLst>
                <a:ext uri="{FF2B5EF4-FFF2-40B4-BE49-F238E27FC236}">
                  <a16:creationId xmlns:a16="http://schemas.microsoft.com/office/drawing/2014/main" id="{47D426E0-B943-84C9-AF68-15677F4711F5}"/>
                </a:ext>
              </a:extLst>
            </p:cNvPr>
            <p:cNvSpPr txBox="1"/>
            <p:nvPr/>
          </p:nvSpPr>
          <p:spPr>
            <a:xfrm>
              <a:off x="6583077" y="3663635"/>
              <a:ext cx="1645518" cy="824441"/>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In effect before the new source can commence operation</a:t>
              </a:r>
              <a:endParaRPr sz="1300">
                <a:solidFill>
                  <a:schemeClr val="dk1"/>
                </a:solidFill>
                <a:latin typeface="Calibri"/>
                <a:ea typeface="Calibri"/>
                <a:cs typeface="Calibri"/>
                <a:sym typeface="Calibri"/>
              </a:endParaRPr>
            </a:p>
          </p:txBody>
        </p:sp>
        <p:sp>
          <p:nvSpPr>
            <p:cNvPr id="21" name="Google Shape;591;p81">
              <a:extLst>
                <a:ext uri="{FF2B5EF4-FFF2-40B4-BE49-F238E27FC236}">
                  <a16:creationId xmlns:a16="http://schemas.microsoft.com/office/drawing/2014/main" id="{0B8B1C6B-CCC6-C3E6-CF33-BA419D6DFC00}"/>
                </a:ext>
              </a:extLst>
            </p:cNvPr>
            <p:cNvSpPr/>
            <p:nvPr/>
          </p:nvSpPr>
          <p:spPr>
            <a:xfrm rot="10800000">
              <a:off x="0" y="2040"/>
              <a:ext cx="8229600" cy="2756501"/>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592;p81">
              <a:extLst>
                <a:ext uri="{FF2B5EF4-FFF2-40B4-BE49-F238E27FC236}">
                  <a16:creationId xmlns:a16="http://schemas.microsoft.com/office/drawing/2014/main" id="{23529E7E-83AA-C898-E7F6-7340F49BFE31}"/>
                </a:ext>
              </a:extLst>
            </p:cNvPr>
            <p:cNvSpPr txBox="1"/>
            <p:nvPr/>
          </p:nvSpPr>
          <p:spPr>
            <a:xfrm>
              <a:off x="0" y="2040"/>
              <a:ext cx="8229600" cy="967532"/>
            </a:xfrm>
            <a:prstGeom prst="rect">
              <a:avLst/>
            </a:prstGeom>
            <a:noFill/>
            <a:ln>
              <a:noFill/>
            </a:ln>
          </p:spPr>
          <p:txBody>
            <a:bodyPr spcFirstLastPara="1" wrap="square" lIns="156450" tIns="156450" rIns="156450" bIns="1564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2200">
                  <a:solidFill>
                    <a:schemeClr val="lt1"/>
                  </a:solidFill>
                  <a:latin typeface="Calibri"/>
                  <a:ea typeface="Calibri"/>
                  <a:cs typeface="Calibri"/>
                  <a:sym typeface="Calibri"/>
                </a:rPr>
                <a:t>Emissions reductions from existing sources to balance emissions from proposed new or modified sources</a:t>
              </a:r>
              <a:endParaRPr sz="2200">
                <a:solidFill>
                  <a:schemeClr val="lt1"/>
                </a:solidFill>
                <a:latin typeface="Calibri"/>
                <a:ea typeface="Calibri"/>
                <a:cs typeface="Calibri"/>
                <a:sym typeface="Calibri"/>
              </a:endParaRPr>
            </a:p>
          </p:txBody>
        </p:sp>
        <p:sp>
          <p:nvSpPr>
            <p:cNvPr id="23" name="Google Shape;593;p81">
              <a:extLst>
                <a:ext uri="{FF2B5EF4-FFF2-40B4-BE49-F238E27FC236}">
                  <a16:creationId xmlns:a16="http://schemas.microsoft.com/office/drawing/2014/main" id="{1282687A-0972-9B70-BFA7-616FDAF3F426}"/>
                </a:ext>
              </a:extLst>
            </p:cNvPr>
            <p:cNvSpPr/>
            <p:nvPr/>
          </p:nvSpPr>
          <p:spPr>
            <a:xfrm>
              <a:off x="0" y="969572"/>
              <a:ext cx="8229600" cy="824193"/>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594;p81">
              <a:extLst>
                <a:ext uri="{FF2B5EF4-FFF2-40B4-BE49-F238E27FC236}">
                  <a16:creationId xmlns:a16="http://schemas.microsoft.com/office/drawing/2014/main" id="{A588C5BD-6B28-7E70-3939-65557A4C0896}"/>
                </a:ext>
              </a:extLst>
            </p:cNvPr>
            <p:cNvSpPr txBox="1"/>
            <p:nvPr/>
          </p:nvSpPr>
          <p:spPr>
            <a:xfrm>
              <a:off x="0" y="969572"/>
              <a:ext cx="8229600" cy="824193"/>
            </a:xfrm>
            <a:prstGeom prst="rect">
              <a:avLst/>
            </a:prstGeom>
            <a:noFill/>
            <a:ln>
              <a:noFill/>
            </a:ln>
          </p:spPr>
          <p:txBody>
            <a:bodyPr spcFirstLastPara="1" wrap="square" lIns="92450" tIns="16500" rIns="92450" bIns="165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None/>
              </a:pPr>
              <a:r>
                <a:rPr lang="en-US" sz="1300">
                  <a:solidFill>
                    <a:schemeClr val="dk1"/>
                  </a:solidFill>
                  <a:latin typeface="Calibri"/>
                  <a:ea typeface="Calibri"/>
                  <a:cs typeface="Calibri"/>
                  <a:sym typeface="Calibri"/>
                </a:rPr>
                <a:t>Offset must be at least 1:1</a:t>
              </a:r>
              <a:endParaRPr sz="13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634551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PSD Permit Requirements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a:xfrm>
            <a:off x="1097280" y="1845734"/>
            <a:ext cx="10058400" cy="4364554"/>
          </a:xfrm>
        </p:spPr>
        <p:txBody>
          <a:bodyPr vert="horz" lIns="0" tIns="45720" rIns="0" bIns="45720" rtlCol="0" anchor="t">
            <a:noAutofit/>
          </a:bodyPr>
          <a:lstStyle/>
          <a:p>
            <a:pPr marL="342900" lvl="0" indent="-342900" algn="l" rtl="0">
              <a:spcBef>
                <a:spcPts val="0"/>
              </a:spcBef>
              <a:spcAft>
                <a:spcPts val="0"/>
              </a:spcAft>
              <a:buClr>
                <a:schemeClr val="dk1"/>
              </a:buClr>
              <a:buSzPts val="3200"/>
              <a:buChar char="•"/>
            </a:pPr>
            <a:r>
              <a:rPr lang="en-US" sz="2800"/>
              <a:t>Main requirements</a:t>
            </a:r>
            <a:endParaRPr lang="en-US" sz="2800">
              <a:cs typeface="Calibri"/>
            </a:endParaRPr>
          </a:p>
          <a:p>
            <a:pPr marL="742950" lvl="1" indent="-285750" algn="l" rtl="0">
              <a:spcBef>
                <a:spcPts val="560"/>
              </a:spcBef>
              <a:spcAft>
                <a:spcPts val="0"/>
              </a:spcAft>
              <a:buClr>
                <a:schemeClr val="dk1"/>
              </a:buClr>
              <a:buSzPts val="2800"/>
              <a:buChar char="–"/>
            </a:pPr>
            <a:r>
              <a:rPr lang="en-US" sz="2800"/>
              <a:t>Install Best Available Control Technology (BACT)</a:t>
            </a:r>
            <a:endParaRPr lang="en-US" sz="2800">
              <a:cs typeface="Calibri"/>
            </a:endParaRPr>
          </a:p>
          <a:p>
            <a:pPr marL="742950" lvl="1" indent="-285750" algn="l" rtl="0">
              <a:spcBef>
                <a:spcPts val="560"/>
              </a:spcBef>
              <a:spcAft>
                <a:spcPts val="0"/>
              </a:spcAft>
              <a:buClr>
                <a:schemeClr val="dk1"/>
              </a:buClr>
              <a:buSzPts val="2800"/>
              <a:buChar char="–"/>
            </a:pPr>
            <a:r>
              <a:rPr lang="en-US" sz="2800"/>
              <a:t>Perform air quality analysis to assess impacts on air quality; ensure air quality in clean areas does not degrade</a:t>
            </a:r>
            <a:endParaRPr lang="en-US" sz="2800">
              <a:cs typeface="Calibri"/>
            </a:endParaRPr>
          </a:p>
          <a:p>
            <a:pPr marL="742950" lvl="1" indent="-285750" algn="l" rtl="0">
              <a:spcBef>
                <a:spcPts val="560"/>
              </a:spcBef>
              <a:spcAft>
                <a:spcPts val="0"/>
              </a:spcAft>
              <a:buClr>
                <a:schemeClr val="dk1"/>
              </a:buClr>
              <a:buSzPts val="2800"/>
              <a:buChar char="–"/>
            </a:pPr>
            <a:r>
              <a:rPr lang="en-US" sz="2800"/>
              <a:t>Perform additional impacts analysis</a:t>
            </a:r>
            <a:endParaRPr lang="en-US" sz="2800">
              <a:cs typeface="Calibri"/>
            </a:endParaRPr>
          </a:p>
          <a:p>
            <a:pPr marL="1143000" lvl="2" indent="-228600" algn="l" rtl="0">
              <a:spcBef>
                <a:spcPts val="480"/>
              </a:spcBef>
              <a:spcAft>
                <a:spcPts val="0"/>
              </a:spcAft>
              <a:buClr>
                <a:schemeClr val="dk1"/>
              </a:buClr>
              <a:buSzPts val="2400"/>
              <a:buChar char="•"/>
            </a:pPr>
            <a:r>
              <a:rPr lang="en-US" sz="2800"/>
              <a:t>Assess impacts on national parks &amp; wilderness areas</a:t>
            </a:r>
            <a:endParaRPr lang="en-US" sz="2800">
              <a:cs typeface="Calibri"/>
            </a:endParaRPr>
          </a:p>
          <a:p>
            <a:pPr marL="1143000" lvl="2" indent="-228600" algn="l" rtl="0">
              <a:spcBef>
                <a:spcPts val="480"/>
              </a:spcBef>
              <a:spcAft>
                <a:spcPts val="0"/>
              </a:spcAft>
              <a:buClr>
                <a:schemeClr val="dk1"/>
              </a:buClr>
              <a:buSzPts val="2400"/>
              <a:buChar char="•"/>
            </a:pPr>
            <a:r>
              <a:rPr lang="en-US" sz="2800"/>
              <a:t>Assess impacts on soil &amp; vegetation</a:t>
            </a:r>
            <a:endParaRPr lang="en-US" sz="2800">
              <a:cs typeface="Calibri"/>
            </a:endParaRPr>
          </a:p>
          <a:p>
            <a:pPr marL="1143000" lvl="2" indent="-228600" algn="l" rtl="0">
              <a:spcBef>
                <a:spcPts val="480"/>
              </a:spcBef>
              <a:spcAft>
                <a:spcPts val="0"/>
              </a:spcAft>
              <a:buClr>
                <a:schemeClr val="dk1"/>
              </a:buClr>
              <a:buSzPts val="2400"/>
              <a:buChar char="•"/>
            </a:pPr>
            <a:r>
              <a:rPr lang="en-US" sz="2800"/>
              <a:t>Assess other air quality-related values</a:t>
            </a:r>
            <a:endParaRPr lang="en-US" sz="2800">
              <a:cs typeface="Calibri"/>
            </a:endParaRPr>
          </a:p>
          <a:p>
            <a:pPr marL="742950" lvl="1" indent="-285750" algn="l" rtl="0">
              <a:spcBef>
                <a:spcPts val="560"/>
              </a:spcBef>
              <a:spcAft>
                <a:spcPts val="0"/>
              </a:spcAft>
              <a:buClr>
                <a:schemeClr val="dk1"/>
              </a:buClr>
              <a:buSzPts val="2800"/>
              <a:buChar char="–"/>
            </a:pPr>
            <a:r>
              <a:rPr lang="en-US" sz="2800"/>
              <a:t>Allow for opportunities for public involvement</a:t>
            </a:r>
            <a:endParaRPr lang="en-US" sz="2800">
              <a:cs typeface="Calibri"/>
            </a:endParaRPr>
          </a:p>
          <a:p>
            <a:endParaRPr lang="en-US" sz="2800">
              <a:cs typeface="Calibri"/>
            </a:endParaRPr>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156</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2482609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PSD Permit Requirements, cont.</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a:bodyPr>
          <a:lstStyle/>
          <a:p>
            <a:pPr marL="342900" lvl="0" indent="-342900" algn="l" rtl="0">
              <a:spcBef>
                <a:spcPts val="0"/>
              </a:spcBef>
              <a:spcAft>
                <a:spcPts val="0"/>
              </a:spcAft>
              <a:buClr>
                <a:schemeClr val="dk1"/>
              </a:buClr>
              <a:buSzPts val="3200"/>
              <a:buChar char="•"/>
            </a:pPr>
            <a:r>
              <a:rPr lang="en-US" sz="2400"/>
              <a:t>In 2019, EPA introduced MERPs (Modeled Emission Rates for Precursors)</a:t>
            </a:r>
            <a:endParaRPr lang="en-US" sz="2400">
              <a:cs typeface="Calibri"/>
            </a:endParaRPr>
          </a:p>
          <a:p>
            <a:pPr marL="742950" lvl="1" indent="-285750" algn="l" rtl="0">
              <a:spcBef>
                <a:spcPts val="560"/>
              </a:spcBef>
              <a:spcAft>
                <a:spcPts val="0"/>
              </a:spcAft>
              <a:buClr>
                <a:schemeClr val="dk1"/>
              </a:buClr>
              <a:buSzPts val="2800"/>
              <a:buChar char="–"/>
            </a:pPr>
            <a:r>
              <a:rPr lang="en-US" sz="2400"/>
              <a:t>Intended to help states with PSD permitting by creating MERP “bubbles”</a:t>
            </a:r>
            <a:endParaRPr lang="en-US" sz="2400">
              <a:cs typeface="Calibri"/>
            </a:endParaRPr>
          </a:p>
          <a:p>
            <a:pPr marL="400050" lvl="1" indent="0">
              <a:spcBef>
                <a:spcPts val="560"/>
              </a:spcBef>
              <a:buClr>
                <a:schemeClr val="dk1"/>
              </a:buClr>
              <a:buSzPts val="2800"/>
              <a:buNone/>
            </a:pPr>
            <a:r>
              <a:rPr lang="en-US" sz="2400" u="sng">
                <a:solidFill>
                  <a:schemeClr val="hlink"/>
                </a:solidFill>
                <a:hlinkClick r:id="rId2">
                  <a:extLst>
                    <a:ext uri="{A12FA001-AC4F-418D-AE19-62706E023703}">
                      <ahyp:hlinkClr xmlns:ahyp="http://schemas.microsoft.com/office/drawing/2018/hyperlinkcolor" val="tx"/>
                    </a:ext>
                  </a:extLst>
                </a:hlinkClick>
              </a:rPr>
              <a:t>https://www.epa.gov/nsr/guidance-development-modeled-emission-rates-precursors-merps-tier-1-demonstration-tool-ozone</a:t>
            </a:r>
            <a:r>
              <a:rPr lang="en-US" sz="2400"/>
              <a:t> </a:t>
            </a:r>
            <a:endParaRPr lang="en-US" sz="24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157</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2494832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28 Source Categories subject to the</a:t>
            </a:r>
            <a:br>
              <a:rPr lang="en-US" sz="4000"/>
            </a:br>
            <a:r>
              <a:rPr lang="en-US" sz="4000"/>
              <a:t>PSD 100 TPY Threshold</a:t>
            </a:r>
            <a:endParaRPr lang="en-US" sz="4400">
              <a:solidFill>
                <a:srgbClr val="000000"/>
              </a:solidFill>
              <a:latin typeface="Calibri"/>
              <a:cs typeface="Calibri"/>
            </a:endParaRPr>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158</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
        <p:nvSpPr>
          <p:cNvPr id="6" name="Google Shape;612;p84">
            <a:extLst>
              <a:ext uri="{FF2B5EF4-FFF2-40B4-BE49-F238E27FC236}">
                <a16:creationId xmlns:a16="http://schemas.microsoft.com/office/drawing/2014/main" id="{6D786D8A-C65E-55E9-D932-5DADD048B4C6}"/>
              </a:ext>
            </a:extLst>
          </p:cNvPr>
          <p:cNvSpPr txBox="1">
            <a:spLocks noGrp="1"/>
          </p:cNvSpPr>
          <p:nvPr>
            <p:ph idx="1"/>
          </p:nvPr>
        </p:nvSpPr>
        <p:spPr>
          <a:xfrm>
            <a:off x="1097280" y="1845734"/>
            <a:ext cx="4035242" cy="442001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lvl="0" indent="-342900" algn="l" rtl="0">
              <a:spcBef>
                <a:spcPts val="0"/>
              </a:spcBef>
              <a:spcAft>
                <a:spcPts val="0"/>
              </a:spcAft>
              <a:buClr>
                <a:schemeClr val="dk1"/>
              </a:buClr>
              <a:buSzPct val="100000"/>
              <a:buChar char="•"/>
            </a:pPr>
            <a:r>
              <a:rPr lang="en-US"/>
              <a:t>Coal cleaning plants</a:t>
            </a:r>
            <a:endParaRPr/>
          </a:p>
          <a:p>
            <a:pPr marL="342900" lvl="0" indent="-342900" algn="l" rtl="0">
              <a:spcBef>
                <a:spcPts val="350"/>
              </a:spcBef>
              <a:spcAft>
                <a:spcPts val="0"/>
              </a:spcAft>
              <a:buClr>
                <a:schemeClr val="dk1"/>
              </a:buClr>
              <a:buSzPct val="100000"/>
              <a:buChar char="•"/>
            </a:pPr>
            <a:r>
              <a:rPr lang="en-US"/>
              <a:t>Kraft pulp mills</a:t>
            </a:r>
            <a:endParaRPr/>
          </a:p>
          <a:p>
            <a:pPr marL="342900" lvl="0" indent="-342900" algn="l" rtl="0">
              <a:spcBef>
                <a:spcPts val="350"/>
              </a:spcBef>
              <a:spcAft>
                <a:spcPts val="0"/>
              </a:spcAft>
              <a:buClr>
                <a:schemeClr val="dk1"/>
              </a:buClr>
              <a:buSzPct val="100000"/>
              <a:buChar char="•"/>
            </a:pPr>
            <a:r>
              <a:rPr lang="en-US"/>
              <a:t>Portland cement plants</a:t>
            </a:r>
            <a:endParaRPr/>
          </a:p>
          <a:p>
            <a:pPr marL="342900" lvl="0" indent="-342900" algn="l" rtl="0">
              <a:spcBef>
                <a:spcPts val="350"/>
              </a:spcBef>
              <a:spcAft>
                <a:spcPts val="0"/>
              </a:spcAft>
              <a:buClr>
                <a:schemeClr val="dk1"/>
              </a:buClr>
              <a:buSzPct val="100000"/>
              <a:buChar char="•"/>
            </a:pPr>
            <a:r>
              <a:rPr lang="en-US"/>
              <a:t>Primary zinc smelters</a:t>
            </a:r>
            <a:endParaRPr/>
          </a:p>
          <a:p>
            <a:pPr marL="342900" lvl="0" indent="-342900" algn="l" rtl="0">
              <a:spcBef>
                <a:spcPts val="350"/>
              </a:spcBef>
              <a:spcAft>
                <a:spcPts val="0"/>
              </a:spcAft>
              <a:buClr>
                <a:schemeClr val="dk1"/>
              </a:buClr>
              <a:buSzPct val="100000"/>
              <a:buChar char="•"/>
            </a:pPr>
            <a:r>
              <a:rPr lang="en-US"/>
              <a:t>Iron and steel mills</a:t>
            </a:r>
            <a:endParaRPr/>
          </a:p>
          <a:p>
            <a:pPr marL="342900" lvl="0" indent="-342900" algn="l" rtl="0">
              <a:spcBef>
                <a:spcPts val="350"/>
              </a:spcBef>
              <a:spcAft>
                <a:spcPts val="0"/>
              </a:spcAft>
              <a:buClr>
                <a:schemeClr val="dk1"/>
              </a:buClr>
              <a:buSzPct val="100000"/>
              <a:buChar char="•"/>
            </a:pPr>
            <a:r>
              <a:rPr lang="en-US"/>
              <a:t>Primary aluminum ore reduction plants</a:t>
            </a:r>
            <a:endParaRPr/>
          </a:p>
          <a:p>
            <a:pPr marL="342900" lvl="0" indent="-342900" algn="l" rtl="0">
              <a:spcBef>
                <a:spcPts val="350"/>
              </a:spcBef>
              <a:spcAft>
                <a:spcPts val="0"/>
              </a:spcAft>
              <a:buClr>
                <a:schemeClr val="dk1"/>
              </a:buClr>
              <a:buSzPct val="100000"/>
              <a:buChar char="•"/>
            </a:pPr>
            <a:r>
              <a:rPr lang="en-US"/>
              <a:t>Primary copper smelters</a:t>
            </a:r>
            <a:endParaRPr/>
          </a:p>
          <a:p>
            <a:pPr marL="342900" lvl="0" indent="-342900" algn="l" rtl="0">
              <a:spcBef>
                <a:spcPts val="350"/>
              </a:spcBef>
              <a:spcAft>
                <a:spcPts val="0"/>
              </a:spcAft>
              <a:buClr>
                <a:schemeClr val="dk1"/>
              </a:buClr>
              <a:buSzPct val="100000"/>
              <a:buChar char="•"/>
            </a:pPr>
            <a:r>
              <a:rPr lang="en-US"/>
              <a:t>Municipal incinerators</a:t>
            </a:r>
            <a:endParaRPr/>
          </a:p>
          <a:p>
            <a:pPr marL="342900" lvl="0" indent="-342900" algn="l" rtl="0">
              <a:spcBef>
                <a:spcPts val="350"/>
              </a:spcBef>
              <a:spcAft>
                <a:spcPts val="0"/>
              </a:spcAft>
              <a:buClr>
                <a:schemeClr val="dk1"/>
              </a:buClr>
              <a:buSzPct val="100000"/>
              <a:buChar char="•"/>
            </a:pPr>
            <a:r>
              <a:rPr lang="en-US"/>
              <a:t>Hydrofluoric acid plants</a:t>
            </a:r>
            <a:endParaRPr/>
          </a:p>
          <a:p>
            <a:pPr marL="342900" lvl="0" indent="-342900" algn="l" rtl="0">
              <a:spcBef>
                <a:spcPts val="350"/>
              </a:spcBef>
              <a:spcAft>
                <a:spcPts val="0"/>
              </a:spcAft>
              <a:buClr>
                <a:schemeClr val="dk1"/>
              </a:buClr>
              <a:buSzPct val="100000"/>
              <a:buChar char="•"/>
            </a:pPr>
            <a:r>
              <a:rPr lang="en-US"/>
              <a:t>Sulfuric acid plants</a:t>
            </a:r>
            <a:endParaRPr/>
          </a:p>
          <a:p>
            <a:pPr marL="342900" lvl="0" indent="-342900" algn="l" rtl="0">
              <a:spcBef>
                <a:spcPts val="350"/>
              </a:spcBef>
              <a:spcAft>
                <a:spcPts val="0"/>
              </a:spcAft>
              <a:buClr>
                <a:schemeClr val="dk1"/>
              </a:buClr>
              <a:buSzPct val="100000"/>
              <a:buChar char="•"/>
            </a:pPr>
            <a:r>
              <a:rPr lang="en-US"/>
              <a:t>Nitric acid plants</a:t>
            </a:r>
            <a:endParaRPr/>
          </a:p>
          <a:p>
            <a:pPr marL="342900" lvl="0" indent="-342900" algn="l" rtl="0">
              <a:spcBef>
                <a:spcPts val="350"/>
              </a:spcBef>
              <a:spcAft>
                <a:spcPts val="0"/>
              </a:spcAft>
              <a:buClr>
                <a:schemeClr val="dk1"/>
              </a:buClr>
              <a:buSzPct val="100000"/>
              <a:buChar char="•"/>
            </a:pPr>
            <a:r>
              <a:rPr lang="en-US"/>
              <a:t>Petroleum refineries</a:t>
            </a:r>
            <a:endParaRPr/>
          </a:p>
          <a:p>
            <a:pPr marL="342900" lvl="0" indent="-342900" algn="l" rtl="0">
              <a:spcBef>
                <a:spcPts val="350"/>
              </a:spcBef>
              <a:spcAft>
                <a:spcPts val="0"/>
              </a:spcAft>
              <a:buClr>
                <a:schemeClr val="dk1"/>
              </a:buClr>
              <a:buSzPct val="100000"/>
              <a:buChar char="•"/>
            </a:pPr>
            <a:r>
              <a:rPr lang="en-US"/>
              <a:t>Lime plants</a:t>
            </a:r>
            <a:endParaRPr/>
          </a:p>
          <a:p>
            <a:pPr marL="342900" lvl="0" indent="-342900" algn="l" rtl="0">
              <a:spcBef>
                <a:spcPts val="350"/>
              </a:spcBef>
              <a:spcAft>
                <a:spcPts val="0"/>
              </a:spcAft>
              <a:buClr>
                <a:schemeClr val="dk1"/>
              </a:buClr>
              <a:buSzPct val="100000"/>
              <a:buChar char="•"/>
            </a:pPr>
            <a:r>
              <a:rPr lang="en-US"/>
              <a:t>Phosphate rock processing plants</a:t>
            </a:r>
            <a:endParaRPr/>
          </a:p>
          <a:p>
            <a:pPr marL="342900" lvl="0" indent="-342900" algn="l" rtl="0">
              <a:spcBef>
                <a:spcPts val="350"/>
              </a:spcBef>
              <a:spcAft>
                <a:spcPts val="0"/>
              </a:spcAft>
              <a:buClr>
                <a:schemeClr val="dk1"/>
              </a:buClr>
              <a:buSzPct val="100000"/>
              <a:buChar char="•"/>
            </a:pPr>
            <a:r>
              <a:rPr lang="en-US"/>
              <a:t>Coke oven batteries</a:t>
            </a:r>
            <a:endParaRPr/>
          </a:p>
        </p:txBody>
      </p:sp>
      <p:sp>
        <p:nvSpPr>
          <p:cNvPr id="8" name="Google Shape;613;p84">
            <a:extLst>
              <a:ext uri="{FF2B5EF4-FFF2-40B4-BE49-F238E27FC236}">
                <a16:creationId xmlns:a16="http://schemas.microsoft.com/office/drawing/2014/main" id="{6A44D3FB-5AB5-E579-269D-3624037FE75C}"/>
              </a:ext>
            </a:extLst>
          </p:cNvPr>
          <p:cNvSpPr txBox="1">
            <a:spLocks noGrp="1"/>
          </p:cNvSpPr>
          <p:nvPr/>
        </p:nvSpPr>
        <p:spPr>
          <a:xfrm>
            <a:off x="4968239" y="1845734"/>
            <a:ext cx="4038600" cy="4525963"/>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lvl="0" indent="-342900" algn="l" rtl="0">
              <a:spcBef>
                <a:spcPts val="0"/>
              </a:spcBef>
              <a:spcAft>
                <a:spcPts val="0"/>
              </a:spcAft>
              <a:buClr>
                <a:schemeClr val="dk1"/>
              </a:buClr>
              <a:buSzPct val="100000"/>
              <a:buChar char="•"/>
            </a:pPr>
            <a:r>
              <a:rPr lang="en-US"/>
              <a:t>Sulfur recovery plants</a:t>
            </a:r>
            <a:endParaRPr/>
          </a:p>
          <a:p>
            <a:pPr marL="342900" lvl="0" indent="-342900" algn="l" rtl="0">
              <a:spcBef>
                <a:spcPts val="350"/>
              </a:spcBef>
              <a:spcAft>
                <a:spcPts val="0"/>
              </a:spcAft>
              <a:buClr>
                <a:schemeClr val="dk1"/>
              </a:buClr>
              <a:buSzPct val="100000"/>
              <a:buChar char="•"/>
            </a:pPr>
            <a:r>
              <a:rPr lang="en-US"/>
              <a:t>Carbon black plants</a:t>
            </a:r>
            <a:endParaRPr/>
          </a:p>
          <a:p>
            <a:pPr marL="342900" lvl="0" indent="-342900" algn="l" rtl="0">
              <a:spcBef>
                <a:spcPts val="350"/>
              </a:spcBef>
              <a:spcAft>
                <a:spcPts val="0"/>
              </a:spcAft>
              <a:buClr>
                <a:schemeClr val="dk1"/>
              </a:buClr>
              <a:buSzPct val="100000"/>
              <a:buChar char="•"/>
            </a:pPr>
            <a:r>
              <a:rPr lang="en-US"/>
              <a:t>Primary lead smelters</a:t>
            </a:r>
            <a:endParaRPr/>
          </a:p>
          <a:p>
            <a:pPr marL="342900" lvl="0" indent="-342900" algn="l" rtl="0">
              <a:spcBef>
                <a:spcPts val="350"/>
              </a:spcBef>
              <a:spcAft>
                <a:spcPts val="0"/>
              </a:spcAft>
              <a:buClr>
                <a:schemeClr val="dk1"/>
              </a:buClr>
              <a:buSzPct val="100000"/>
              <a:buChar char="•"/>
            </a:pPr>
            <a:r>
              <a:rPr lang="en-US"/>
              <a:t>Fuel conversion plants</a:t>
            </a:r>
            <a:endParaRPr/>
          </a:p>
          <a:p>
            <a:pPr marL="342900" lvl="0" indent="-342900" algn="l" rtl="0">
              <a:spcBef>
                <a:spcPts val="350"/>
              </a:spcBef>
              <a:spcAft>
                <a:spcPts val="0"/>
              </a:spcAft>
              <a:buClr>
                <a:schemeClr val="dk1"/>
              </a:buClr>
              <a:buSzPct val="100000"/>
              <a:buChar char="•"/>
            </a:pPr>
            <a:r>
              <a:rPr lang="en-US"/>
              <a:t>Sintering plants</a:t>
            </a:r>
            <a:endParaRPr/>
          </a:p>
          <a:p>
            <a:pPr marL="342900" lvl="0" indent="-342900" algn="l" rtl="0">
              <a:spcBef>
                <a:spcPts val="350"/>
              </a:spcBef>
              <a:spcAft>
                <a:spcPts val="0"/>
              </a:spcAft>
              <a:buClr>
                <a:schemeClr val="dk1"/>
              </a:buClr>
              <a:buSzPct val="100000"/>
              <a:buChar char="•"/>
            </a:pPr>
            <a:r>
              <a:rPr lang="en-US"/>
              <a:t>Secondary metal production plants</a:t>
            </a:r>
            <a:endParaRPr/>
          </a:p>
          <a:p>
            <a:pPr marL="342900" lvl="0" indent="-342900" algn="l" rtl="0">
              <a:spcBef>
                <a:spcPts val="350"/>
              </a:spcBef>
              <a:spcAft>
                <a:spcPts val="0"/>
              </a:spcAft>
              <a:buClr>
                <a:schemeClr val="dk1"/>
              </a:buClr>
              <a:buSzPct val="100000"/>
              <a:buChar char="•"/>
            </a:pPr>
            <a:r>
              <a:rPr lang="en-US"/>
              <a:t>Chemical process plants</a:t>
            </a:r>
            <a:endParaRPr/>
          </a:p>
          <a:p>
            <a:pPr marL="342900" lvl="0" indent="-342900" algn="l" rtl="0">
              <a:spcBef>
                <a:spcPts val="350"/>
              </a:spcBef>
              <a:spcAft>
                <a:spcPts val="0"/>
              </a:spcAft>
              <a:buClr>
                <a:schemeClr val="dk1"/>
              </a:buClr>
              <a:buSzPct val="100000"/>
              <a:buChar char="•"/>
            </a:pPr>
            <a:r>
              <a:rPr lang="en-US"/>
              <a:t>Fossil-fuel or combination of boilers</a:t>
            </a:r>
            <a:endParaRPr/>
          </a:p>
          <a:p>
            <a:pPr marL="342900" lvl="0" indent="-342900" algn="l" rtl="0">
              <a:spcBef>
                <a:spcPts val="350"/>
              </a:spcBef>
              <a:spcAft>
                <a:spcPts val="0"/>
              </a:spcAft>
              <a:buClr>
                <a:schemeClr val="dk1"/>
              </a:buClr>
              <a:buSzPct val="100000"/>
              <a:buChar char="•"/>
            </a:pPr>
            <a:r>
              <a:rPr lang="en-US"/>
              <a:t>Petroleum storage/transfer units</a:t>
            </a:r>
            <a:endParaRPr/>
          </a:p>
          <a:p>
            <a:pPr marL="342900" lvl="0" indent="-342900" algn="l" rtl="0">
              <a:spcBef>
                <a:spcPts val="350"/>
              </a:spcBef>
              <a:spcAft>
                <a:spcPts val="0"/>
              </a:spcAft>
              <a:buClr>
                <a:schemeClr val="dk1"/>
              </a:buClr>
              <a:buSzPct val="100000"/>
              <a:buChar char="•"/>
            </a:pPr>
            <a:r>
              <a:rPr lang="en-US"/>
              <a:t>Taconite ore processing plants</a:t>
            </a:r>
            <a:endParaRPr/>
          </a:p>
          <a:p>
            <a:pPr marL="342900" lvl="0" indent="-342900" algn="l" rtl="0">
              <a:spcBef>
                <a:spcPts val="350"/>
              </a:spcBef>
              <a:spcAft>
                <a:spcPts val="0"/>
              </a:spcAft>
              <a:buClr>
                <a:schemeClr val="dk1"/>
              </a:buClr>
              <a:buSzPct val="100000"/>
              <a:buChar char="•"/>
            </a:pPr>
            <a:r>
              <a:rPr lang="en-US"/>
              <a:t>Glass fiber processing plants</a:t>
            </a:r>
            <a:endParaRPr/>
          </a:p>
          <a:p>
            <a:pPr marL="342900" lvl="0" indent="-342900" algn="l" rtl="0">
              <a:spcBef>
                <a:spcPts val="350"/>
              </a:spcBef>
              <a:spcAft>
                <a:spcPts val="0"/>
              </a:spcAft>
              <a:buClr>
                <a:schemeClr val="dk1"/>
              </a:buClr>
              <a:buSzPct val="100000"/>
              <a:buChar char="•"/>
            </a:pPr>
            <a:r>
              <a:rPr lang="en-US"/>
              <a:t>Charcoal production plants</a:t>
            </a:r>
            <a:endParaRPr/>
          </a:p>
          <a:p>
            <a:pPr marL="342900" lvl="0" indent="-342900" algn="l" rtl="0">
              <a:spcBef>
                <a:spcPts val="350"/>
              </a:spcBef>
              <a:spcAft>
                <a:spcPts val="0"/>
              </a:spcAft>
              <a:buClr>
                <a:schemeClr val="dk1"/>
              </a:buClr>
              <a:buSzPct val="100000"/>
              <a:buChar char="•"/>
            </a:pPr>
            <a:r>
              <a:rPr lang="en-US"/>
              <a:t>Fossil fuel fired steam electric plants</a:t>
            </a:r>
            <a:endParaRPr/>
          </a:p>
        </p:txBody>
      </p:sp>
    </p:spTree>
    <p:extLst>
      <p:ext uri="{BB962C8B-B14F-4D97-AF65-F5344CB8AC3E}">
        <p14:creationId xmlns:p14="http://schemas.microsoft.com/office/powerpoint/2010/main" val="21033355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PSD SIP Requirements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a:bodyPr>
          <a:lstStyle/>
          <a:p>
            <a:pPr marL="342900" lvl="0" indent="-342900" algn="l" rtl="0">
              <a:spcBef>
                <a:spcPts val="0"/>
              </a:spcBef>
              <a:spcAft>
                <a:spcPts val="0"/>
              </a:spcAft>
              <a:buClr>
                <a:schemeClr val="dk1"/>
              </a:buClr>
              <a:buSzPct val="100000"/>
              <a:buChar char="•"/>
            </a:pPr>
            <a:r>
              <a:rPr lang="en-US"/>
              <a:t>All pollutant-emitting activities from major stationary sources:</a:t>
            </a:r>
            <a:endParaRPr lang="en-US">
              <a:cs typeface="Calibri"/>
            </a:endParaRPr>
          </a:p>
          <a:p>
            <a:pPr marL="742950" lvl="1" indent="-285750" algn="l" rtl="0">
              <a:spcBef>
                <a:spcPts val="518"/>
              </a:spcBef>
              <a:spcAft>
                <a:spcPts val="0"/>
              </a:spcAft>
              <a:buClr>
                <a:schemeClr val="dk1"/>
              </a:buClr>
              <a:buSzPct val="100000"/>
              <a:buChar char="–"/>
            </a:pPr>
            <a:r>
              <a:rPr lang="en-US" sz="2000"/>
              <a:t>Same industrial group (same SIC code)</a:t>
            </a:r>
            <a:endParaRPr lang="en-US" sz="2000">
              <a:cs typeface="Calibri"/>
            </a:endParaRPr>
          </a:p>
          <a:p>
            <a:pPr marL="742950" lvl="1" indent="-285750" algn="l" rtl="0">
              <a:spcBef>
                <a:spcPts val="518"/>
              </a:spcBef>
              <a:spcAft>
                <a:spcPts val="0"/>
              </a:spcAft>
              <a:buClr>
                <a:schemeClr val="dk1"/>
              </a:buClr>
              <a:buSzPct val="100000"/>
              <a:buChar char="–"/>
            </a:pPr>
            <a:r>
              <a:rPr lang="en-US" sz="2000"/>
              <a:t>Contiguous or adjacent properties</a:t>
            </a:r>
            <a:endParaRPr lang="en-US" sz="2000">
              <a:cs typeface="Calibri"/>
            </a:endParaRPr>
          </a:p>
          <a:p>
            <a:pPr marL="742950" lvl="1" indent="-285750" algn="l" rtl="0">
              <a:spcBef>
                <a:spcPts val="518"/>
              </a:spcBef>
              <a:spcAft>
                <a:spcPts val="0"/>
              </a:spcAft>
              <a:buClr>
                <a:schemeClr val="dk1"/>
              </a:buClr>
              <a:buSzPct val="100000"/>
              <a:buChar char="–"/>
            </a:pPr>
            <a:r>
              <a:rPr lang="en-US" sz="2000"/>
              <a:t>Common ownership or control</a:t>
            </a:r>
            <a:endParaRPr lang="en-US" sz="2000">
              <a:cs typeface="Calibri"/>
            </a:endParaRPr>
          </a:p>
          <a:p>
            <a:pPr marL="342900" lvl="0" indent="-342900" algn="l" rtl="0">
              <a:spcBef>
                <a:spcPts val="592"/>
              </a:spcBef>
              <a:spcAft>
                <a:spcPts val="0"/>
              </a:spcAft>
              <a:buClr>
                <a:schemeClr val="dk1"/>
              </a:buClr>
              <a:buSzPct val="100000"/>
              <a:buChar char="•"/>
            </a:pPr>
            <a:r>
              <a:rPr lang="en-US"/>
              <a:t>Defining modification</a:t>
            </a:r>
            <a:endParaRPr lang="en-US">
              <a:cs typeface="Calibri"/>
            </a:endParaRPr>
          </a:p>
          <a:p>
            <a:pPr marL="742950" lvl="1" indent="-285750" algn="l" rtl="0">
              <a:spcBef>
                <a:spcPts val="518"/>
              </a:spcBef>
              <a:spcAft>
                <a:spcPts val="0"/>
              </a:spcAft>
              <a:buClr>
                <a:schemeClr val="dk1"/>
              </a:buClr>
              <a:buSzPct val="100000"/>
              <a:buChar char="–"/>
            </a:pPr>
            <a:r>
              <a:rPr lang="en-US" sz="2000"/>
              <a:t>All units with physical or operational change</a:t>
            </a:r>
            <a:endParaRPr lang="en-US" sz="2000">
              <a:cs typeface="Calibri"/>
            </a:endParaRPr>
          </a:p>
          <a:p>
            <a:pPr marL="742950" lvl="1" indent="-285750" algn="l" rtl="0">
              <a:spcBef>
                <a:spcPts val="518"/>
              </a:spcBef>
              <a:spcAft>
                <a:spcPts val="0"/>
              </a:spcAft>
              <a:buClr>
                <a:schemeClr val="dk1"/>
              </a:buClr>
              <a:buSzPct val="100000"/>
              <a:buChar char="–"/>
            </a:pPr>
            <a:r>
              <a:rPr lang="en-US" sz="2000"/>
              <a:t>Few exclusions</a:t>
            </a:r>
            <a:endParaRPr lang="en-US" sz="2000">
              <a:cs typeface="Calibri"/>
            </a:endParaRPr>
          </a:p>
          <a:p>
            <a:pPr marL="1143000" lvl="2" indent="-228600" algn="l" rtl="0">
              <a:spcBef>
                <a:spcPts val="444"/>
              </a:spcBef>
              <a:spcAft>
                <a:spcPts val="0"/>
              </a:spcAft>
              <a:buClr>
                <a:schemeClr val="dk1"/>
              </a:buClr>
              <a:buSzPct val="100000"/>
              <a:buChar char="•"/>
            </a:pPr>
            <a:r>
              <a:rPr lang="en-US" sz="2000"/>
              <a:t>Routine maintenance repair and replacement</a:t>
            </a:r>
            <a:endParaRPr lang="en-US" sz="2000">
              <a:cs typeface="Calibri"/>
            </a:endParaRPr>
          </a:p>
          <a:p>
            <a:pPr marL="1143000" lvl="2" indent="-228600" algn="l" rtl="0">
              <a:spcBef>
                <a:spcPts val="444"/>
              </a:spcBef>
              <a:spcAft>
                <a:spcPts val="0"/>
              </a:spcAft>
              <a:buClr>
                <a:schemeClr val="dk1"/>
              </a:buClr>
              <a:buSzPct val="100000"/>
              <a:buChar char="•"/>
            </a:pPr>
            <a:r>
              <a:rPr lang="en-US" sz="2000"/>
              <a:t>Increase in hours of operation*</a:t>
            </a:r>
            <a:endParaRPr lang="en-US" sz="2000">
              <a:cs typeface="Calibri"/>
            </a:endParaRPr>
          </a:p>
          <a:p>
            <a:pPr marL="742950" lvl="1" indent="-285750" algn="l" rtl="0">
              <a:spcBef>
                <a:spcPts val="518"/>
              </a:spcBef>
              <a:spcAft>
                <a:spcPts val="0"/>
              </a:spcAft>
              <a:buClr>
                <a:schemeClr val="dk1"/>
              </a:buClr>
              <a:buSzPct val="100000"/>
              <a:buChar char="–"/>
            </a:pPr>
            <a:r>
              <a:rPr lang="en-US" sz="2000"/>
              <a:t>Artificial separation of a project is not allowed</a:t>
            </a:r>
            <a:endParaRPr lang="en-US" sz="2000">
              <a:cs typeface="Calibri"/>
            </a:endParaRP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159</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80717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3EE6-5F0D-6533-623E-06E5D77D1F54}"/>
              </a:ext>
            </a:extLst>
          </p:cNvPr>
          <p:cNvSpPr>
            <a:spLocks noGrp="1"/>
          </p:cNvSpPr>
          <p:nvPr>
            <p:ph type="title"/>
          </p:nvPr>
        </p:nvSpPr>
        <p:spPr/>
        <p:txBody>
          <a:bodyPr>
            <a:noAutofit/>
          </a:bodyPr>
          <a:lstStyle/>
          <a:p>
            <a:r>
              <a:rPr lang="en-US" sz="4400"/>
              <a:t>Consequences of not doing a SIP or </a:t>
            </a:r>
            <a:br>
              <a:rPr lang="en-US" sz="4400"/>
            </a:br>
            <a:r>
              <a:rPr lang="en-US" sz="4400"/>
              <a:t>EPA not approving a SIP</a:t>
            </a:r>
          </a:p>
        </p:txBody>
      </p:sp>
      <p:sp>
        <p:nvSpPr>
          <p:cNvPr id="3" name="Content Placeholder 2">
            <a:extLst>
              <a:ext uri="{FF2B5EF4-FFF2-40B4-BE49-F238E27FC236}">
                <a16:creationId xmlns:a16="http://schemas.microsoft.com/office/drawing/2014/main" id="{35BCBDEF-E06C-CF0F-2649-19D4B8DD434D}"/>
              </a:ext>
            </a:extLst>
          </p:cNvPr>
          <p:cNvSpPr>
            <a:spLocks noGrp="1"/>
          </p:cNvSpPr>
          <p:nvPr>
            <p:ph idx="1"/>
          </p:nvPr>
        </p:nvSpPr>
        <p:spPr>
          <a:xfrm>
            <a:off x="1097280" y="1845734"/>
            <a:ext cx="10058400" cy="4397675"/>
          </a:xfrm>
        </p:spPr>
        <p:txBody>
          <a:bodyPr vert="horz" lIns="0" tIns="45720" rIns="0" bIns="45720" rtlCol="0" anchor="t">
            <a:normAutofit lnSpcReduction="10000"/>
          </a:bodyPr>
          <a:lstStyle/>
          <a:p>
            <a:pPr marL="400050" fontAlgn="base">
              <a:buFont typeface="Arial" panose="020F0302020204030204"/>
              <a:buChar char="•"/>
            </a:pPr>
            <a:r>
              <a:rPr lang="en-US" sz="2800">
                <a:solidFill>
                  <a:srgbClr val="000000"/>
                </a:solidFill>
                <a:latin typeface="Arial"/>
                <a:cs typeface="Arial"/>
              </a:rPr>
              <a:t>Clean Air Act and EPA rules have specific consequences for failure to meet its requirements, depending on the type of SIP</a:t>
            </a:r>
            <a:endParaRPr lang="en-US" sz="2800">
              <a:cs typeface="Calibri" panose="020F0502020204030204"/>
            </a:endParaRPr>
          </a:p>
          <a:p>
            <a:pPr marL="400050">
              <a:buFont typeface="Arial" panose="020F0302020204030204"/>
              <a:buChar char="•"/>
            </a:pPr>
            <a:r>
              <a:rPr lang="en-US" sz="2800">
                <a:solidFill>
                  <a:srgbClr val="000000"/>
                </a:solidFill>
                <a:latin typeface="Arial"/>
                <a:cs typeface="Arial"/>
              </a:rPr>
              <a:t>Consequences usually 'kick in' upon failure to comply with an EPA action </a:t>
            </a:r>
          </a:p>
          <a:p>
            <a:pPr marL="742950" lvl="1" indent="-457200"/>
            <a:r>
              <a:rPr lang="en-US" sz="2400">
                <a:solidFill>
                  <a:srgbClr val="000000"/>
                </a:solidFill>
                <a:latin typeface="Arial"/>
                <a:cs typeface="Arial"/>
              </a:rPr>
              <a:t>Ex: 2 to 1 emission offsets; 18 months after EPA issues failure to submit</a:t>
            </a:r>
          </a:p>
          <a:p>
            <a:pPr marL="742950" lvl="1" indent="-457200"/>
            <a:r>
              <a:rPr lang="en-US" sz="2400">
                <a:solidFill>
                  <a:srgbClr val="000000"/>
                </a:solidFill>
                <a:latin typeface="Arial"/>
                <a:cs typeface="Arial"/>
              </a:rPr>
              <a:t>Ex: Federal Highway Fund sanctions; 6 months after date of offset sanctions</a:t>
            </a:r>
          </a:p>
          <a:p>
            <a:pPr marL="742950" lvl="1" indent="-457200"/>
            <a:r>
              <a:rPr lang="en-US" sz="2400">
                <a:solidFill>
                  <a:srgbClr val="000000"/>
                </a:solidFill>
                <a:latin typeface="Arial"/>
                <a:cs typeface="Arial"/>
              </a:rPr>
              <a:t>Ex: Federal Implementation Plan (FIP); 2 years after EPA determines a failure to submit or disapproves a SIP</a:t>
            </a:r>
            <a:endParaRPr lang="en-US" sz="2400">
              <a:latin typeface="Calibri"/>
              <a:cs typeface="Calibri"/>
            </a:endParaRPr>
          </a:p>
          <a:p>
            <a:pPr marL="914400" lvl="2" indent="-342900"/>
            <a:r>
              <a:rPr lang="en-US" sz="2400">
                <a:solidFill>
                  <a:srgbClr val="000000"/>
                </a:solidFill>
                <a:latin typeface="Arial"/>
                <a:cs typeface="Arial"/>
              </a:rPr>
              <a:t>More on FIPs in </a:t>
            </a:r>
            <a:r>
              <a:rPr lang="en-US" sz="2400">
                <a:solidFill>
                  <a:schemeClr val="tx1"/>
                </a:solidFill>
                <a:latin typeface="Arial"/>
                <a:cs typeface="Arial"/>
              </a:rPr>
              <a:t>SIP Submittal Section</a:t>
            </a:r>
            <a:endParaRPr lang="en-US" sz="2400">
              <a:solidFill>
                <a:schemeClr val="tx1"/>
              </a:solidFill>
              <a:latin typeface="Calibri"/>
              <a:cs typeface="Calibri"/>
            </a:endParaRPr>
          </a:p>
          <a:p>
            <a:pPr marL="342900" indent="-342900">
              <a:buFont typeface="Arial" panose="020F0502020204030204" pitchFamily="34" charset="0"/>
              <a:buChar char="•"/>
            </a:pPr>
            <a:endParaRPr lang="en-US" sz="3600">
              <a:cs typeface="Calibri" panose="020F0502020204030204"/>
            </a:endParaRPr>
          </a:p>
        </p:txBody>
      </p:sp>
      <p:sp>
        <p:nvSpPr>
          <p:cNvPr id="5" name="Slide Number Placeholder 4">
            <a:extLst>
              <a:ext uri="{FF2B5EF4-FFF2-40B4-BE49-F238E27FC236}">
                <a16:creationId xmlns:a16="http://schemas.microsoft.com/office/drawing/2014/main" id="{5A8FDE89-4B6F-E6CC-3274-7647C8790903}"/>
              </a:ext>
            </a:extLst>
          </p:cNvPr>
          <p:cNvSpPr>
            <a:spLocks noGrp="1"/>
          </p:cNvSpPr>
          <p:nvPr>
            <p:ph type="sldNum" sz="quarter" idx="12"/>
          </p:nvPr>
        </p:nvSpPr>
        <p:spPr/>
        <p:txBody>
          <a:bodyPr/>
          <a:lstStyle/>
          <a:p>
            <a:fld id="{1F1CB0F1-E3A5-4057-A475-0B8AC78582B4}" type="slidenum">
              <a:rPr lang="en-US" dirty="0" smtClean="0"/>
              <a:t>16</a:t>
            </a:fld>
            <a:endParaRPr lang="en-US"/>
          </a:p>
        </p:txBody>
      </p:sp>
      <p:sp>
        <p:nvSpPr>
          <p:cNvPr id="7" name="Rectangle 6">
            <a:extLst>
              <a:ext uri="{FF2B5EF4-FFF2-40B4-BE49-F238E27FC236}">
                <a16:creationId xmlns:a16="http://schemas.microsoft.com/office/drawing/2014/main" id="{F602442F-ECC1-95EF-605C-89BD0FA1964E}"/>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27658161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3600"/>
              <a:t>PSD</a:t>
            </a:r>
            <a:br>
              <a:rPr lang="en-US" sz="3600"/>
            </a:br>
            <a:r>
              <a:rPr lang="en-US" sz="4000"/>
              <a:t>Additional Impact Assessment and Class 1 Areas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a:lstStyle/>
          <a:p>
            <a:pPr marL="342900" lvl="0" indent="-342900" algn="l" rtl="0">
              <a:spcBef>
                <a:spcPts val="0"/>
              </a:spcBef>
              <a:spcAft>
                <a:spcPts val="0"/>
              </a:spcAft>
              <a:buClr>
                <a:schemeClr val="dk1"/>
              </a:buClr>
              <a:buSzPct val="100000"/>
              <a:buChar char="•"/>
            </a:pPr>
            <a:r>
              <a:rPr lang="en-US"/>
              <a:t>Analyze impacts on soils, vegetation, and visibility</a:t>
            </a:r>
          </a:p>
          <a:p>
            <a:pPr marL="342900" lvl="0" indent="-342900" algn="l" rtl="0">
              <a:spcBef>
                <a:spcPts val="592"/>
              </a:spcBef>
              <a:spcAft>
                <a:spcPts val="0"/>
              </a:spcAft>
              <a:buClr>
                <a:schemeClr val="dk1"/>
              </a:buClr>
              <a:buSzPct val="100000"/>
              <a:buChar char="•"/>
            </a:pPr>
            <a:r>
              <a:rPr lang="en-US"/>
              <a:t>PSD provides special treatment for Class 1 areas including certain national parks, and national wilderness areas</a:t>
            </a:r>
          </a:p>
          <a:p>
            <a:pPr marL="342900" lvl="0" indent="-342900" algn="l" rtl="0">
              <a:spcBef>
                <a:spcPts val="592"/>
              </a:spcBef>
              <a:spcAft>
                <a:spcPts val="0"/>
              </a:spcAft>
              <a:buClr>
                <a:schemeClr val="dk1"/>
              </a:buClr>
              <a:buSzPct val="100000"/>
              <a:buChar char="•"/>
            </a:pPr>
            <a:r>
              <a:rPr lang="en-US"/>
              <a:t>Federal Land Manager defines Air Quality Related Values (AQRVs)</a:t>
            </a:r>
          </a:p>
          <a:p>
            <a:pPr marL="742950" lvl="1" indent="-285750" algn="l" rtl="0">
              <a:spcBef>
                <a:spcPts val="518"/>
              </a:spcBef>
              <a:spcAft>
                <a:spcPts val="0"/>
              </a:spcAft>
              <a:buClr>
                <a:schemeClr val="dk1"/>
              </a:buClr>
              <a:buSzPct val="100000"/>
              <a:buChar char="–"/>
            </a:pPr>
            <a:r>
              <a:rPr lang="en-US"/>
              <a:t>Establish criteria for adverse impacts</a:t>
            </a:r>
          </a:p>
          <a:p>
            <a:pPr marL="742950" lvl="1" indent="-285750" algn="l" rtl="0">
              <a:spcBef>
                <a:spcPts val="518"/>
              </a:spcBef>
              <a:spcAft>
                <a:spcPts val="0"/>
              </a:spcAft>
              <a:buClr>
                <a:schemeClr val="dk1"/>
              </a:buClr>
              <a:buSzPct val="100000"/>
              <a:buChar char="–"/>
            </a:pPr>
            <a:r>
              <a:rPr lang="en-US"/>
              <a:t>Determine if a source will adversely impact AQRV’s</a:t>
            </a:r>
          </a:p>
          <a:p>
            <a:pPr marL="742950" lvl="1" indent="-285750" algn="l" rtl="0">
              <a:spcBef>
                <a:spcPts val="518"/>
              </a:spcBef>
              <a:spcAft>
                <a:spcPts val="0"/>
              </a:spcAft>
              <a:buClr>
                <a:schemeClr val="dk1"/>
              </a:buClr>
              <a:buSzPct val="100000"/>
              <a:buChar char="–"/>
            </a:pPr>
            <a:r>
              <a:rPr lang="en-US"/>
              <a:t>Make recommendation to the permitting agency</a:t>
            </a:r>
          </a:p>
          <a:p>
            <a:pPr marL="342900" lvl="0" indent="-342900" algn="l" rtl="0">
              <a:spcBef>
                <a:spcPts val="592"/>
              </a:spcBef>
              <a:spcAft>
                <a:spcPts val="0"/>
              </a:spcAft>
              <a:buClr>
                <a:schemeClr val="dk1"/>
              </a:buClr>
              <a:buSzPct val="100000"/>
              <a:buChar char="•"/>
            </a:pPr>
            <a:r>
              <a:rPr lang="en-US"/>
              <a:t>Permitting authority makes the final decision</a:t>
            </a: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160</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3741228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PSD Regulations and Guidance</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a:lstStyle/>
          <a:p>
            <a:pPr marL="342900" lvl="0" indent="-342900" algn="l" rtl="0">
              <a:spcBef>
                <a:spcPts val="0"/>
              </a:spcBef>
              <a:spcAft>
                <a:spcPts val="0"/>
              </a:spcAft>
              <a:buClr>
                <a:schemeClr val="dk1"/>
              </a:buClr>
              <a:buSzPct val="100000"/>
              <a:buChar char="•"/>
            </a:pPr>
            <a:r>
              <a:rPr lang="en-US"/>
              <a:t>Regulations:</a:t>
            </a:r>
          </a:p>
          <a:p>
            <a:pPr marL="742950" lvl="1" indent="-285750" algn="l" rtl="0">
              <a:spcBef>
                <a:spcPts val="518"/>
              </a:spcBef>
              <a:spcAft>
                <a:spcPts val="0"/>
              </a:spcAft>
              <a:buClr>
                <a:schemeClr val="dk1"/>
              </a:buClr>
              <a:buSzPct val="100000"/>
              <a:buChar char="–"/>
            </a:pPr>
            <a:r>
              <a:rPr lang="en-US" b="1"/>
              <a:t>40 CFR 51.166</a:t>
            </a:r>
            <a:r>
              <a:rPr lang="en-US"/>
              <a:t>: Specifies the minimum requirements that a PSD air quality permit program under Part C of the Act must contain in order to warrant approval by EPA as a revision to a State implementation plan (SIP).</a:t>
            </a:r>
          </a:p>
          <a:p>
            <a:pPr marL="742950" lvl="1" indent="-285750" algn="l" rtl="0">
              <a:spcBef>
                <a:spcPts val="518"/>
              </a:spcBef>
              <a:spcAft>
                <a:spcPts val="0"/>
              </a:spcAft>
              <a:buClr>
                <a:schemeClr val="dk1"/>
              </a:buClr>
              <a:buSzPct val="100000"/>
              <a:buChar char="–"/>
            </a:pPr>
            <a:r>
              <a:rPr lang="en-US" b="1"/>
              <a:t>40 CFR 52.21</a:t>
            </a:r>
            <a:r>
              <a:rPr lang="en-US"/>
              <a:t>: Delineates the federal PSD permit program, which currently applies as part of the SIP, in approximately one third of States that have not submitted a PSD program meeting the requirements of 40 CFR 51.166.</a:t>
            </a:r>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dirty="0" smtClean="0"/>
              <a:t>161</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0778730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lstStyle/>
          <a:p>
            <a:r>
              <a:rPr lang="en-US" sz="4000"/>
              <a:t>Plant-wide Applicability Limits (PALs)</a:t>
            </a:r>
            <a:endParaRPr lang="en-US" sz="44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vert="horz" lIns="0" tIns="45720" rIns="0" bIns="45720" rtlCol="0" anchor="t">
            <a:normAutofit/>
          </a:bodyPr>
          <a:lstStyle/>
          <a:p>
            <a:pPr marL="342900" lvl="0" indent="-342900" algn="l" rtl="0">
              <a:spcBef>
                <a:spcPts val="0"/>
              </a:spcBef>
              <a:spcAft>
                <a:spcPts val="0"/>
              </a:spcAft>
              <a:buClr>
                <a:schemeClr val="dk1"/>
              </a:buClr>
              <a:buSzPts val="3200"/>
              <a:buChar char="•"/>
            </a:pPr>
            <a:r>
              <a:rPr lang="en-US" sz="2800"/>
              <a:t>Permit mechanism to avoid NA NSR/PSD in future for an existing source</a:t>
            </a:r>
          </a:p>
          <a:p>
            <a:pPr marL="342900" lvl="0" indent="-342900" algn="l" rtl="0">
              <a:spcBef>
                <a:spcPts val="640"/>
              </a:spcBef>
              <a:spcAft>
                <a:spcPts val="0"/>
              </a:spcAft>
              <a:buClr>
                <a:schemeClr val="dk1"/>
              </a:buClr>
              <a:buSzPts val="3200"/>
              <a:buChar char="•"/>
            </a:pPr>
            <a:r>
              <a:rPr lang="en-US" sz="2800"/>
              <a:t>Pollutant specific</a:t>
            </a:r>
          </a:p>
          <a:p>
            <a:pPr marL="342900" lvl="0" indent="-342900" algn="l" rtl="0">
              <a:spcBef>
                <a:spcPts val="640"/>
              </a:spcBef>
              <a:spcAft>
                <a:spcPts val="0"/>
              </a:spcAft>
              <a:buClr>
                <a:schemeClr val="dk1"/>
              </a:buClr>
              <a:buSzPts val="3200"/>
              <a:buChar char="•"/>
            </a:pPr>
            <a:r>
              <a:rPr lang="en-US" sz="2800"/>
              <a:t>If total emissions after a modification are below the PAL, PSD is not triggered</a:t>
            </a:r>
          </a:p>
          <a:p>
            <a:pPr marL="342900" lvl="0" indent="-342900" algn="l" rtl="0">
              <a:spcBef>
                <a:spcPts val="640"/>
              </a:spcBef>
              <a:spcAft>
                <a:spcPts val="0"/>
              </a:spcAft>
              <a:buClr>
                <a:schemeClr val="dk1"/>
              </a:buClr>
              <a:buSzPts val="3200"/>
              <a:buChar char="•"/>
            </a:pPr>
            <a:r>
              <a:rPr lang="en-US" sz="2800"/>
              <a:t>Effective for 10 years</a:t>
            </a:r>
          </a:p>
          <a:p>
            <a:pPr marL="400050" lvl="1" indent="0">
              <a:spcBef>
                <a:spcPts val="560"/>
              </a:spcBef>
              <a:buNone/>
            </a:pPr>
            <a:r>
              <a:rPr lang="en-US" sz="2800">
                <a:ea typeface="+mn-lt"/>
                <a:cs typeface="+mn-lt"/>
                <a:hlinkClick r:id="rId2"/>
              </a:rPr>
              <a:t>https://www.epa.gov/nsr/plantwide-applicability-limit-pal-emissions-level</a:t>
            </a:r>
            <a:r>
              <a:rPr lang="en-US" sz="2800">
                <a:ea typeface="+mn-lt"/>
                <a:cs typeface="+mn-lt"/>
              </a:rPr>
              <a:t> </a:t>
            </a:r>
            <a:endParaRPr lang="en-US"/>
          </a:p>
          <a:p>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162</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8A5F2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C</a:t>
            </a:r>
            <a:endParaRPr lang="en-US"/>
          </a:p>
          <a:p>
            <a:pPr algn="ctr"/>
            <a:r>
              <a:rPr lang="en-US" sz="1200">
                <a:cs typeface="Calibri"/>
              </a:rPr>
              <a:t>O</a:t>
            </a:r>
          </a:p>
          <a:p>
            <a:pPr algn="ctr"/>
            <a:r>
              <a:rPr lang="en-US" sz="1200">
                <a:cs typeface="Calibri"/>
              </a:rPr>
              <a:t>N</a:t>
            </a:r>
          </a:p>
          <a:p>
            <a:pPr algn="ctr"/>
            <a:r>
              <a:rPr lang="en-US" sz="1200">
                <a:cs typeface="Calibri"/>
              </a:rPr>
              <a:t>T</a:t>
            </a:r>
          </a:p>
          <a:p>
            <a:pPr algn="ctr"/>
            <a:r>
              <a:rPr lang="en-US" sz="1200">
                <a:cs typeface="Calibri"/>
              </a:rPr>
              <a:t>R</a:t>
            </a:r>
          </a:p>
          <a:p>
            <a:pPr algn="ctr"/>
            <a:r>
              <a:rPr lang="en-US" sz="1200">
                <a:cs typeface="Calibri"/>
              </a:rPr>
              <a:t>O</a:t>
            </a:r>
          </a:p>
          <a:p>
            <a:pPr algn="ctr"/>
            <a:r>
              <a:rPr lang="en-US" sz="1200">
                <a:cs typeface="Calibri"/>
              </a:rPr>
              <a:t>L</a:t>
            </a:r>
          </a:p>
          <a:p>
            <a:pPr algn="ctr"/>
            <a:endParaRPr lang="en-US" sz="1200">
              <a:cs typeface="Calibri"/>
            </a:endParaRPr>
          </a:p>
          <a:p>
            <a:pPr algn="ctr"/>
            <a:r>
              <a:rPr lang="en-US" sz="1200">
                <a:cs typeface="Calibri"/>
              </a:rPr>
              <a:t>M</a:t>
            </a:r>
          </a:p>
          <a:p>
            <a:pPr algn="ctr"/>
            <a:r>
              <a:rPr lang="en-US" sz="1200">
                <a:cs typeface="Calibri"/>
              </a:rPr>
              <a:t>E</a:t>
            </a:r>
          </a:p>
          <a:p>
            <a:pPr algn="ctr"/>
            <a:r>
              <a:rPr lang="en-US" sz="1200">
                <a:cs typeface="Calibri"/>
              </a:rPr>
              <a:t>A</a:t>
            </a:r>
          </a:p>
          <a:p>
            <a:pPr algn="ctr"/>
            <a:r>
              <a:rPr lang="en-US" sz="1200">
                <a:cs typeface="Calibri"/>
              </a:rPr>
              <a:t>S</a:t>
            </a:r>
          </a:p>
          <a:p>
            <a:pPr algn="ctr"/>
            <a:r>
              <a:rPr lang="en-US" sz="1200">
                <a:cs typeface="Calibri"/>
              </a:rPr>
              <a:t>U</a:t>
            </a:r>
          </a:p>
          <a:p>
            <a:pPr algn="ctr"/>
            <a:r>
              <a:rPr lang="en-US" sz="1200">
                <a:cs typeface="Calibri"/>
              </a:rPr>
              <a:t>R</a:t>
            </a:r>
          </a:p>
          <a:p>
            <a:pPr algn="ctr"/>
            <a:r>
              <a:rPr lang="en-US" sz="1200">
                <a:cs typeface="Calibri"/>
              </a:rPr>
              <a:t>E</a:t>
            </a:r>
          </a:p>
          <a:p>
            <a:pPr algn="ctr"/>
            <a:r>
              <a:rPr lang="en-US" sz="1200">
                <a:cs typeface="Calibri"/>
              </a:rPr>
              <a:t>S</a:t>
            </a: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0812355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A078-C169-8BCD-7C39-E91A63E8C03E}"/>
              </a:ext>
            </a:extLst>
          </p:cNvPr>
          <p:cNvSpPr>
            <a:spLocks noGrp="1"/>
          </p:cNvSpPr>
          <p:nvPr>
            <p:ph type="title"/>
          </p:nvPr>
        </p:nvSpPr>
        <p:spPr/>
        <p:txBody>
          <a:bodyPr>
            <a:normAutofit/>
          </a:bodyPr>
          <a:lstStyle/>
          <a:p>
            <a:r>
              <a:rPr lang="en-US" sz="4000">
                <a:solidFill>
                  <a:srgbClr val="000000"/>
                </a:solidFill>
                <a:latin typeface="Calibri Light"/>
                <a:cs typeface="Calibri"/>
              </a:rPr>
              <a:t>Who can you go to in your organization for technical support?</a:t>
            </a:r>
          </a:p>
        </p:txBody>
      </p:sp>
      <p:sp>
        <p:nvSpPr>
          <p:cNvPr id="3" name="Content Placeholder 2">
            <a:extLst>
              <a:ext uri="{FF2B5EF4-FFF2-40B4-BE49-F238E27FC236}">
                <a16:creationId xmlns:a16="http://schemas.microsoft.com/office/drawing/2014/main" id="{79786F1F-9BA8-A1D6-EB2E-F0E51205C9E5}"/>
              </a:ext>
            </a:extLst>
          </p:cNvPr>
          <p:cNvSpPr>
            <a:spLocks noGrp="1"/>
          </p:cNvSpPr>
          <p:nvPr>
            <p:ph idx="1"/>
          </p:nvPr>
        </p:nvSpPr>
        <p:spPr/>
        <p:txBody>
          <a:bodyPr/>
          <a:lstStyle/>
          <a:p>
            <a:r>
              <a:rPr lang="en-US" sz="2400"/>
              <a:t>Look at organization charts</a:t>
            </a:r>
          </a:p>
          <a:p>
            <a:r>
              <a:rPr lang="en-US" sz="2400"/>
              <a:t>Find those responsible for the monitors and submitting data to AQS</a:t>
            </a:r>
          </a:p>
          <a:p>
            <a:r>
              <a:rPr lang="en-US" sz="2400"/>
              <a:t>Find those responsible for issuing permits to the major sources that will be impacted</a:t>
            </a:r>
          </a:p>
          <a:p>
            <a:r>
              <a:rPr lang="en-US" sz="2400"/>
              <a:t>Find out if you have on-staff modelers, and what models they know.</a:t>
            </a:r>
          </a:p>
          <a:p>
            <a:r>
              <a:rPr lang="en-US" sz="2400"/>
              <a:t>No staff?</a:t>
            </a:r>
          </a:p>
          <a:p>
            <a:r>
              <a:rPr lang="en-US" sz="2400"/>
              <a:t>Find those who are responsible for contracting support!</a:t>
            </a:r>
          </a:p>
          <a:p>
            <a:endParaRPr lang="en-US" sz="2400"/>
          </a:p>
          <a:p>
            <a:r>
              <a:rPr lang="en-US" sz="2400" b="1"/>
              <a:t>COMMUNICATE TIMELINES EARLY</a:t>
            </a:r>
          </a:p>
          <a:p>
            <a:pPr marL="0" indent="0">
              <a:buNone/>
            </a:pPr>
            <a:endParaRPr lang="en-US"/>
          </a:p>
        </p:txBody>
      </p:sp>
      <p:sp>
        <p:nvSpPr>
          <p:cNvPr id="5" name="Slide Number Placeholder 4">
            <a:extLst>
              <a:ext uri="{FF2B5EF4-FFF2-40B4-BE49-F238E27FC236}">
                <a16:creationId xmlns:a16="http://schemas.microsoft.com/office/drawing/2014/main" id="{C8239028-FEAF-5702-2D2C-BC0DE7845C6D}"/>
              </a:ext>
            </a:extLst>
          </p:cNvPr>
          <p:cNvSpPr>
            <a:spLocks noGrp="1"/>
          </p:cNvSpPr>
          <p:nvPr>
            <p:ph type="sldNum" sz="quarter" idx="12"/>
          </p:nvPr>
        </p:nvSpPr>
        <p:spPr/>
        <p:txBody>
          <a:bodyPr/>
          <a:lstStyle/>
          <a:p>
            <a:fld id="{1F1CB0F1-E3A5-4057-A475-0B8AC78582B4}" type="slidenum">
              <a:rPr lang="en-US" smtClean="0"/>
              <a:t>163</a:t>
            </a:fld>
            <a:endParaRPr lang="en-US"/>
          </a:p>
        </p:txBody>
      </p:sp>
      <p:sp>
        <p:nvSpPr>
          <p:cNvPr id="7" name="Rectangle 6">
            <a:extLst>
              <a:ext uri="{FF2B5EF4-FFF2-40B4-BE49-F238E27FC236}">
                <a16:creationId xmlns:a16="http://schemas.microsoft.com/office/drawing/2014/main" id="{41D691DB-F9AC-04F4-534E-168662956F1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C124AA09-1EC9-E596-1159-144D16074C07}"/>
              </a:ext>
            </a:extLst>
          </p:cNvPr>
          <p:cNvSpPr/>
          <p:nvPr/>
        </p:nvSpPr>
        <p:spPr>
          <a:xfrm>
            <a:off x="11422524" y="1402079"/>
            <a:ext cx="560716" cy="4270075"/>
          </a:xfrm>
          <a:prstGeom prst="rect">
            <a:avLst/>
          </a:prstGeom>
          <a:solidFill>
            <a:srgbClr val="FC0E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H</a:t>
            </a:r>
          </a:p>
          <a:p>
            <a:pPr algn="ctr"/>
            <a:r>
              <a:rPr lang="en-US" sz="1200">
                <a:cs typeface="Calibri"/>
              </a:rPr>
              <a:t>O</a:t>
            </a:r>
          </a:p>
          <a:p>
            <a:pPr algn="ctr"/>
            <a:r>
              <a:rPr lang="en-US" sz="1200">
                <a:cs typeface="Calibri"/>
              </a:rPr>
              <a:t>M</a:t>
            </a:r>
          </a:p>
          <a:p>
            <a:pPr algn="ctr"/>
            <a:r>
              <a:rPr lang="en-US" sz="1200">
                <a:cs typeface="Calibri"/>
              </a:rPr>
              <a:t>E</a:t>
            </a:r>
          </a:p>
          <a:p>
            <a:pPr algn="ctr"/>
            <a:endParaRPr lang="en-US" sz="1200">
              <a:cs typeface="Calibri"/>
            </a:endParaRPr>
          </a:p>
          <a:p>
            <a:pPr algn="ctr"/>
            <a:r>
              <a:rPr lang="en-US" sz="1200">
                <a:cs typeface="Calibri"/>
              </a:rPr>
              <a:t>W</a:t>
            </a:r>
          </a:p>
          <a:p>
            <a:pPr algn="ctr"/>
            <a:r>
              <a:rPr lang="en-US" sz="1200">
                <a:cs typeface="Calibri"/>
              </a:rPr>
              <a:t>O</a:t>
            </a:r>
          </a:p>
          <a:p>
            <a:pPr algn="ctr"/>
            <a:r>
              <a:rPr lang="en-US" sz="1200">
                <a:cs typeface="Calibri"/>
              </a:rPr>
              <a:t>R</a:t>
            </a:r>
          </a:p>
          <a:p>
            <a:pPr algn="ctr"/>
            <a:r>
              <a:rPr lang="en-US" sz="1200">
                <a:cs typeface="Calibri"/>
              </a:rPr>
              <a:t>K</a:t>
            </a:r>
          </a:p>
          <a:p>
            <a:pPr algn="ctr"/>
            <a:endParaRPr lang="en-US" sz="1200">
              <a:cs typeface="Calibri"/>
            </a:endParaRPr>
          </a:p>
          <a:p>
            <a:pPr algn="ctr"/>
            <a:endParaRPr lang="en-US" sz="1200">
              <a:cs typeface="Calibri"/>
            </a:endParaRP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6549410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5330-FD7F-8B6E-BD52-B35B9EBA6381}"/>
              </a:ext>
            </a:extLst>
          </p:cNvPr>
          <p:cNvSpPr>
            <a:spLocks noGrp="1"/>
          </p:cNvSpPr>
          <p:nvPr>
            <p:ph type="title"/>
          </p:nvPr>
        </p:nvSpPr>
        <p:spPr/>
        <p:txBody>
          <a:bodyPr/>
          <a:lstStyle/>
          <a:p>
            <a:r>
              <a:rPr lang="en-US">
                <a:cs typeface="Calibri Light"/>
              </a:rPr>
              <a:t>SIP Preparation</a:t>
            </a:r>
            <a:endParaRPr lang="en-US"/>
          </a:p>
        </p:txBody>
      </p:sp>
      <p:sp>
        <p:nvSpPr>
          <p:cNvPr id="5" name="Slide Number Placeholder 4">
            <a:extLst>
              <a:ext uri="{FF2B5EF4-FFF2-40B4-BE49-F238E27FC236}">
                <a16:creationId xmlns:a16="http://schemas.microsoft.com/office/drawing/2014/main" id="{E8F69352-901F-75CF-497E-D0FAC7004CE4}"/>
              </a:ext>
            </a:extLst>
          </p:cNvPr>
          <p:cNvSpPr>
            <a:spLocks noGrp="1"/>
          </p:cNvSpPr>
          <p:nvPr>
            <p:ph type="sldNum" sz="quarter" idx="12"/>
          </p:nvPr>
        </p:nvSpPr>
        <p:spPr/>
        <p:txBody>
          <a:bodyPr/>
          <a:lstStyle/>
          <a:p>
            <a:fld id="{1F1CB0F1-E3A5-4057-A475-0B8AC78582B4}" type="slidenum">
              <a:rPr lang="en-US" smtClean="0"/>
              <a:t>164</a:t>
            </a:fld>
            <a:endParaRPr lang="en-US"/>
          </a:p>
        </p:txBody>
      </p:sp>
      <p:sp>
        <p:nvSpPr>
          <p:cNvPr id="7" name="Rectangle 6">
            <a:extLst>
              <a:ext uri="{FF2B5EF4-FFF2-40B4-BE49-F238E27FC236}">
                <a16:creationId xmlns:a16="http://schemas.microsoft.com/office/drawing/2014/main" id="{22A6223E-9029-E46D-9EA9-D0CEA240C219}"/>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33845499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Preparations for Starting a SIP</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vert="horz" lIns="0" tIns="45720" rIns="0" bIns="45720" rtlCol="0" anchor="t">
            <a:normAutofit/>
          </a:bodyPr>
          <a:lstStyle/>
          <a:p>
            <a:r>
              <a:rPr lang="en-US" sz="2800" b="1"/>
              <a:t>Do you have answers to the following questions?</a:t>
            </a:r>
            <a:endParaRPr lang="en-US" sz="2800" b="1">
              <a:cs typeface="Calibri"/>
            </a:endParaRPr>
          </a:p>
          <a:p>
            <a:pPr marL="486410" lvl="1"/>
            <a:r>
              <a:rPr lang="en-US" sz="2800"/>
              <a:t>Can you define the problem, and know the source(s)?</a:t>
            </a:r>
            <a:endParaRPr lang="en-US" sz="2800">
              <a:cs typeface="Calibri"/>
            </a:endParaRPr>
          </a:p>
          <a:p>
            <a:pPr marL="486410" lvl="1"/>
            <a:r>
              <a:rPr lang="en-US" sz="2800"/>
              <a:t>Do you have data readily available or do you need to gather data?</a:t>
            </a:r>
            <a:endParaRPr lang="en-US" sz="2800">
              <a:cs typeface="Calibri"/>
            </a:endParaRPr>
          </a:p>
          <a:p>
            <a:pPr marL="486410" lvl="1"/>
            <a:r>
              <a:rPr lang="en-US" sz="2800"/>
              <a:t>What resources do you have to develop the SIP, in-house staff, funding?</a:t>
            </a:r>
            <a:endParaRPr lang="en-US" sz="2800">
              <a:cs typeface="Calibri"/>
            </a:endParaRPr>
          </a:p>
          <a:p>
            <a:pPr marL="486410" lvl="1"/>
            <a:r>
              <a:rPr lang="en-US" sz="2800"/>
              <a:t>Do you currently have the authority to issues regulations to address the problem or must you get the regulatory authority?</a:t>
            </a:r>
            <a:endParaRPr lang="en-US" sz="2800">
              <a:cs typeface="Calibri"/>
            </a:endParaRPr>
          </a:p>
          <a:p>
            <a:pPr marL="486410" lvl="1"/>
            <a:r>
              <a:rPr lang="en-US" sz="2800"/>
              <a:t>How well does your administration or the local administration understand the problem?</a:t>
            </a:r>
            <a:endParaRPr lang="en-US" sz="2800">
              <a:cs typeface="Calibri"/>
            </a:endParaRP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165</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16133018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Drafting and Finalizing a SIP</a:t>
            </a:r>
            <a:br>
              <a:rPr lang="en-US"/>
            </a:br>
            <a:r>
              <a:rPr lang="en-US"/>
              <a:t>Local/State Processes</a:t>
            </a: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166</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pic>
        <p:nvPicPr>
          <p:cNvPr id="4" name="Picture 3">
            <a:extLst>
              <a:ext uri="{FF2B5EF4-FFF2-40B4-BE49-F238E27FC236}">
                <a16:creationId xmlns:a16="http://schemas.microsoft.com/office/drawing/2014/main" id="{9F8132EA-C149-0E31-02A6-FBE49026E65C}"/>
              </a:ext>
            </a:extLst>
          </p:cNvPr>
          <p:cNvPicPr>
            <a:picLocks noChangeAspect="1"/>
          </p:cNvPicPr>
          <p:nvPr/>
        </p:nvPicPr>
        <p:blipFill>
          <a:blip r:embed="rId2"/>
          <a:stretch>
            <a:fillRect/>
          </a:stretch>
        </p:blipFill>
        <p:spPr>
          <a:xfrm>
            <a:off x="2630658" y="1902043"/>
            <a:ext cx="6063175" cy="4384024"/>
          </a:xfrm>
          <a:prstGeom prst="rect">
            <a:avLst/>
          </a:prstGeom>
        </p:spPr>
      </p:pic>
    </p:spTree>
    <p:extLst>
      <p:ext uri="{BB962C8B-B14F-4D97-AF65-F5344CB8AC3E}">
        <p14:creationId xmlns:p14="http://schemas.microsoft.com/office/powerpoint/2010/main" val="7307802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Communications with EPA</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vert="horz" lIns="0" tIns="45720" rIns="0" bIns="45720" rtlCol="0" anchor="t">
            <a:normAutofit/>
          </a:bodyPr>
          <a:lstStyle/>
          <a:p>
            <a:r>
              <a:rPr lang="en-US" sz="2800"/>
              <a:t>Working with Regional EPA Staff  very important</a:t>
            </a:r>
            <a:endParaRPr lang="en-US" sz="2800">
              <a:cs typeface="Calibri"/>
            </a:endParaRPr>
          </a:p>
          <a:p>
            <a:r>
              <a:rPr lang="en-US" sz="2800"/>
              <a:t>Start discussions early </a:t>
            </a:r>
            <a:endParaRPr lang="en-US" sz="2800">
              <a:cs typeface="Calibri"/>
            </a:endParaRPr>
          </a:p>
          <a:p>
            <a:r>
              <a:rPr lang="en-US" sz="2800"/>
              <a:t>Get agreement on the following documents to avoid issues in the future</a:t>
            </a:r>
            <a:endParaRPr lang="en-US" sz="2800">
              <a:cs typeface="Calibri"/>
            </a:endParaRPr>
          </a:p>
          <a:p>
            <a:pPr marL="440690" lvl="1" indent="-342900"/>
            <a:r>
              <a:rPr lang="en-US" sz="2400"/>
              <a:t>SIP Development Plan</a:t>
            </a:r>
            <a:endParaRPr lang="en-US" sz="2400">
              <a:cs typeface="Calibri"/>
            </a:endParaRPr>
          </a:p>
          <a:p>
            <a:pPr marL="440690" lvl="1" indent="-342900"/>
            <a:r>
              <a:rPr lang="en-US" sz="2400"/>
              <a:t>TAP – Technical Analysis Protocol</a:t>
            </a:r>
            <a:endParaRPr lang="en-US" sz="2400">
              <a:cs typeface="Calibri"/>
            </a:endParaRPr>
          </a:p>
          <a:p>
            <a:pPr marL="440690" lvl="1" indent="-342900"/>
            <a:r>
              <a:rPr lang="en-US" sz="2400"/>
              <a:t>IPP - Inventory Preparedness Plan</a:t>
            </a:r>
            <a:endParaRPr lang="en-US" sz="2400">
              <a:cs typeface="Calibri"/>
            </a:endParaRPr>
          </a:p>
          <a:p>
            <a:pPr marL="440690" lvl="1" indent="-342900"/>
            <a:r>
              <a:rPr lang="en-US" sz="2400"/>
              <a:t>EPA Checklist</a:t>
            </a:r>
          </a:p>
          <a:p>
            <a:pPr marL="97790" lvl="1" indent="0">
              <a:buNone/>
            </a:pPr>
            <a:endParaRPr lang="en-US" sz="2400">
              <a:cs typeface="Calibri"/>
            </a:endParaRPr>
          </a:p>
          <a:p>
            <a:pPr marL="0" indent="0">
              <a:buNone/>
            </a:pPr>
            <a:r>
              <a:rPr lang="en-US" sz="2400" b="1"/>
              <a:t>DOCUMENT, DOCUMENT, DOCUMENT</a:t>
            </a: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167</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8397133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Communications with EPA</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a:normAutofit/>
          </a:bodyPr>
          <a:lstStyle/>
          <a:p>
            <a:r>
              <a:rPr lang="en-US" sz="3600" b="1"/>
              <a:t>SIP Development Plan</a:t>
            </a:r>
          </a:p>
          <a:p>
            <a:pPr marL="749808" lvl="1" indent="-457200"/>
            <a:r>
              <a:rPr lang="en-US" sz="3600"/>
              <a:t>Basic schedule overview for EPA to assist with their planning and help get everyone on the same page</a:t>
            </a:r>
          </a:p>
          <a:p>
            <a:pPr marL="749808" lvl="1" indent="-457200"/>
            <a:r>
              <a:rPr lang="en-US" sz="3600"/>
              <a:t>Identifies potential controversial issues</a:t>
            </a:r>
          </a:p>
          <a:p>
            <a:pPr marL="749808" lvl="1" indent="-457200"/>
            <a:r>
              <a:rPr lang="en-US" sz="3600"/>
              <a:t>Identifies responsible parties – state, local, contractor, EPA</a:t>
            </a: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168</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35156166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Communications with EPA, cont.</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vert="horz" lIns="0" tIns="45720" rIns="0" bIns="45720" rtlCol="0" anchor="t">
            <a:normAutofit fontScale="92500" lnSpcReduction="10000"/>
          </a:bodyPr>
          <a:lstStyle/>
          <a:p>
            <a:r>
              <a:rPr lang="en-US" sz="2800" b="1" dirty="0"/>
              <a:t>TAP – Technical Analysis Protocol</a:t>
            </a:r>
          </a:p>
          <a:p>
            <a:pPr marL="749300" lvl="1" indent="-457200"/>
            <a:r>
              <a:rPr lang="en-US" sz="2800" dirty="0"/>
              <a:t>Documents what models will be used (year and version)</a:t>
            </a:r>
            <a:endParaRPr lang="en-US" sz="2800" dirty="0">
              <a:cs typeface="Calibri"/>
            </a:endParaRPr>
          </a:p>
          <a:p>
            <a:pPr marL="749300" lvl="1" indent="-457200"/>
            <a:r>
              <a:rPr lang="en-US" sz="2800" dirty="0"/>
              <a:t>Documents and provides rationale for model choices and versions </a:t>
            </a:r>
          </a:p>
          <a:p>
            <a:pPr marL="749808" lvl="1" indent="-457200"/>
            <a:r>
              <a:rPr lang="en-US" sz="2800" dirty="0"/>
              <a:t>Documents any model adjustments made for unique issues or circumstances.</a:t>
            </a:r>
            <a:endParaRPr lang="en-US" sz="2800" dirty="0">
              <a:cs typeface="Calibri"/>
            </a:endParaRPr>
          </a:p>
          <a:p>
            <a:pPr marL="749300" lvl="1" indent="-457200"/>
            <a:r>
              <a:rPr lang="en-US" sz="2800" dirty="0"/>
              <a:t>Living document that grows and is modified over time</a:t>
            </a:r>
            <a:endParaRPr lang="en-US" sz="2800" dirty="0">
              <a:cs typeface="Calibri"/>
            </a:endParaRPr>
          </a:p>
          <a:p>
            <a:pPr marL="749300" lvl="1" indent="-457200"/>
            <a:r>
              <a:rPr lang="en-US" sz="2800" dirty="0"/>
              <a:t>Provides historical information in case of EPA staff turnover </a:t>
            </a:r>
            <a:endParaRPr lang="en-US" sz="2800" dirty="0">
              <a:cs typeface="Calibri"/>
            </a:endParaRPr>
          </a:p>
          <a:p>
            <a:pPr marL="749300" lvl="1" indent="-457200"/>
            <a:r>
              <a:rPr lang="en-US" sz="2800" dirty="0"/>
              <a:t>Can include agreements to minimize adverse pressure for changes</a:t>
            </a:r>
            <a:endParaRPr lang="en-US" sz="2800" dirty="0">
              <a:cs typeface="Calibri"/>
            </a:endParaRPr>
          </a:p>
          <a:p>
            <a:pPr marL="749300" lvl="1" indent="-457200"/>
            <a:r>
              <a:rPr lang="en-US" sz="2800" dirty="0"/>
              <a:t>Can be incorporated in the SIP appendix to give background information</a:t>
            </a:r>
            <a:endParaRPr lang="en-US" sz="2800" dirty="0">
              <a:cs typeface="Calibri"/>
            </a:endParaRP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169</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18150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DEE5-2AF4-2BD0-D04E-B4776AEB4AC9}"/>
              </a:ext>
            </a:extLst>
          </p:cNvPr>
          <p:cNvSpPr>
            <a:spLocks noGrp="1"/>
          </p:cNvSpPr>
          <p:nvPr>
            <p:ph type="title"/>
          </p:nvPr>
        </p:nvSpPr>
        <p:spPr/>
        <p:txBody>
          <a:bodyPr/>
          <a:lstStyle/>
          <a:p>
            <a:r>
              <a:rPr lang="en-US"/>
              <a:t>Misc. or on-going issues with SIPs in general</a:t>
            </a:r>
          </a:p>
        </p:txBody>
      </p:sp>
      <p:sp>
        <p:nvSpPr>
          <p:cNvPr id="3" name="Content Placeholder 2">
            <a:extLst>
              <a:ext uri="{FF2B5EF4-FFF2-40B4-BE49-F238E27FC236}">
                <a16:creationId xmlns:a16="http://schemas.microsoft.com/office/drawing/2014/main" id="{C6375E27-646E-5C95-DEFC-322C524921DA}"/>
              </a:ext>
            </a:extLst>
          </p:cNvPr>
          <p:cNvSpPr>
            <a:spLocks noGrp="1"/>
          </p:cNvSpPr>
          <p:nvPr>
            <p:ph idx="1"/>
          </p:nvPr>
        </p:nvSpPr>
        <p:spPr/>
        <p:txBody>
          <a:bodyPr vert="horz" lIns="0" tIns="45720" rIns="0" bIns="45720" rtlCol="0" anchor="t">
            <a:normAutofit lnSpcReduction="10000"/>
          </a:bodyPr>
          <a:lstStyle/>
          <a:p>
            <a:pPr marL="285750" indent="-285750">
              <a:buFont typeface="Arial" panose="020F0502020204030204" pitchFamily="34" charset="0"/>
              <a:buChar char="•"/>
            </a:pPr>
            <a:r>
              <a:rPr lang="en-US" sz="2400">
                <a:solidFill>
                  <a:srgbClr val="000000"/>
                </a:solidFill>
                <a:latin typeface="Arial"/>
                <a:cs typeface="Arial"/>
              </a:rPr>
              <a:t>Exceptional events demonstrations can waive data from designation/attainment (can’t meet attainment) </a:t>
            </a:r>
            <a:endParaRPr lang="en-US" sz="2400">
              <a:cs typeface="Calibri"/>
            </a:endParaRPr>
          </a:p>
          <a:p>
            <a:pPr marL="440690" lvl="1" indent="-342900"/>
            <a:r>
              <a:rPr lang="en-US" sz="2200">
                <a:ea typeface="+mn-lt"/>
                <a:cs typeface="+mn-lt"/>
                <a:hlinkClick r:id="rId2"/>
              </a:rPr>
              <a:t>https://www.epa.gov/air-quality-analysis/final-2016-exceptional-events-rule-supporting-guidance-documents-updated-faqs</a:t>
            </a:r>
            <a:r>
              <a:rPr lang="en-US" sz="2200">
                <a:ea typeface="+mn-lt"/>
                <a:cs typeface="+mn-lt"/>
              </a:rPr>
              <a:t> </a:t>
            </a:r>
            <a:endParaRPr lang="en-US" sz="2200">
              <a:solidFill>
                <a:srgbClr val="000000"/>
              </a:solidFill>
              <a:latin typeface="Arial"/>
              <a:ea typeface="+mn-lt"/>
              <a:cs typeface="Arial"/>
            </a:endParaRPr>
          </a:p>
          <a:p>
            <a:pPr marL="285750" indent="-285750">
              <a:buFont typeface="Arial" panose="020F0502020204030204" pitchFamily="34" charset="0"/>
              <a:buChar char="•"/>
            </a:pPr>
            <a:r>
              <a:rPr lang="en-US" sz="2400">
                <a:solidFill>
                  <a:srgbClr val="000000"/>
                </a:solidFill>
                <a:latin typeface="Arial"/>
                <a:cs typeface="Arial"/>
              </a:rPr>
              <a:t>Exceptional Event Demonstration and Mitigation Plan </a:t>
            </a:r>
          </a:p>
          <a:p>
            <a:pPr marL="383540" lvl="1"/>
            <a:r>
              <a:rPr lang="en-US" b="0" i="0" u="none" strike="noStrike">
                <a:solidFill>
                  <a:srgbClr val="000000"/>
                </a:solidFill>
                <a:effectLst/>
                <a:latin typeface="Calibri"/>
                <a:cs typeface="Calibri"/>
              </a:rPr>
              <a:t>C</a:t>
            </a:r>
            <a:r>
              <a:rPr lang="en-US" sz="2000">
                <a:solidFill>
                  <a:srgbClr val="000000"/>
                </a:solidFill>
                <a:latin typeface="Calibri"/>
                <a:cs typeface="Calibri"/>
              </a:rPr>
              <a:t>urrently applicable to Ozone and PM.</a:t>
            </a:r>
          </a:p>
          <a:p>
            <a:pPr marL="440690" lvl="1" indent="-342900" fontAlgn="base">
              <a:spcBef>
                <a:spcPts val="592"/>
              </a:spcBef>
              <a:spcAft>
                <a:spcPts val="0"/>
              </a:spcAft>
            </a:pPr>
            <a:r>
              <a:rPr lang="en-US" sz="2000">
                <a:solidFill>
                  <a:srgbClr val="000000"/>
                </a:solidFill>
                <a:latin typeface="Calibri"/>
                <a:cs typeface="Calibri"/>
              </a:rPr>
              <a:t>Provides that states can demonstrate that monitoring values that contributed to a violation of the NAAQS could not have been avoided.</a:t>
            </a:r>
          </a:p>
          <a:p>
            <a:pPr marL="440690" lvl="1" indent="-342900" fontAlgn="base">
              <a:spcBef>
                <a:spcPts val="592"/>
              </a:spcBef>
              <a:spcAft>
                <a:spcPts val="0"/>
              </a:spcAft>
            </a:pPr>
            <a:r>
              <a:rPr lang="en-US" sz="2000">
                <a:solidFill>
                  <a:srgbClr val="000000"/>
                </a:solidFill>
                <a:latin typeface="Calibri"/>
                <a:cs typeface="Calibri"/>
              </a:rPr>
              <a:t>Result from unusual or naturally occurring events that cannot be reasonably controlled.</a:t>
            </a:r>
          </a:p>
          <a:p>
            <a:pPr marL="669290" lvl="2" indent="-285750" fontAlgn="base">
              <a:spcBef>
                <a:spcPts val="592"/>
              </a:spcBef>
              <a:spcAft>
                <a:spcPts val="0"/>
              </a:spcAft>
            </a:pPr>
            <a:r>
              <a:rPr lang="en-US" sz="1800">
                <a:solidFill>
                  <a:srgbClr val="000000"/>
                </a:solidFill>
                <a:latin typeface="Calibri"/>
                <a:cs typeface="Calibri"/>
              </a:rPr>
              <a:t>Ex: fireworks, volcanic eruptions, wildfires, natural dust</a:t>
            </a:r>
          </a:p>
          <a:p>
            <a:pPr marL="440690" lvl="1" indent="-342900" fontAlgn="base">
              <a:spcBef>
                <a:spcPts val="592"/>
              </a:spcBef>
              <a:spcAft>
                <a:spcPts val="0"/>
              </a:spcAft>
            </a:pPr>
            <a:r>
              <a:rPr lang="en-US" sz="2000">
                <a:solidFill>
                  <a:srgbClr val="000000"/>
                </a:solidFill>
                <a:latin typeface="Calibri"/>
                <a:cs typeface="Calibri"/>
              </a:rPr>
              <a:t>If EPA concurs with the state’s argument/demonstration, the monitoring values are removed from the calculation to determine attainment</a:t>
            </a:r>
            <a:r>
              <a:rPr lang="en-US" b="0" i="0" u="none" strike="noStrike">
                <a:solidFill>
                  <a:srgbClr val="000000"/>
                </a:solidFill>
                <a:effectLst/>
                <a:latin typeface="Calibri"/>
                <a:cs typeface="Calibri"/>
              </a:rPr>
              <a:t>.</a:t>
            </a:r>
          </a:p>
          <a:p>
            <a:pPr marL="342900" indent="-342900">
              <a:buFont typeface="Arial" panose="020F0502020204030204" pitchFamily="34" charset="0"/>
              <a:buChar char="•"/>
            </a:pPr>
            <a:endParaRPr lang="en-US" sz="2800">
              <a:cs typeface="Calibri" panose="020F0502020204030204"/>
            </a:endParaRPr>
          </a:p>
        </p:txBody>
      </p:sp>
      <p:sp>
        <p:nvSpPr>
          <p:cNvPr id="5" name="Slide Number Placeholder 4">
            <a:extLst>
              <a:ext uri="{FF2B5EF4-FFF2-40B4-BE49-F238E27FC236}">
                <a16:creationId xmlns:a16="http://schemas.microsoft.com/office/drawing/2014/main" id="{A9465592-A91E-CE89-D342-27D8528580CD}"/>
              </a:ext>
            </a:extLst>
          </p:cNvPr>
          <p:cNvSpPr>
            <a:spLocks noGrp="1"/>
          </p:cNvSpPr>
          <p:nvPr>
            <p:ph type="sldNum" sz="quarter" idx="12"/>
          </p:nvPr>
        </p:nvSpPr>
        <p:spPr/>
        <p:txBody>
          <a:bodyPr/>
          <a:lstStyle/>
          <a:p>
            <a:fld id="{1F1CB0F1-E3A5-4057-A475-0B8AC78582B4}" type="slidenum">
              <a:rPr lang="en-US" dirty="0" smtClean="0"/>
              <a:t>17</a:t>
            </a:fld>
            <a:endParaRPr lang="en-US"/>
          </a:p>
        </p:txBody>
      </p:sp>
      <p:sp>
        <p:nvSpPr>
          <p:cNvPr id="7" name="Rectangle 6">
            <a:extLst>
              <a:ext uri="{FF2B5EF4-FFF2-40B4-BE49-F238E27FC236}">
                <a16:creationId xmlns:a16="http://schemas.microsoft.com/office/drawing/2014/main" id="{CA53B1A7-A2A7-D26E-17DB-D6F5C5E63DA3}"/>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1833426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Communications with EPA, cont.</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a:normAutofit fontScale="92500" lnSpcReduction="20000"/>
          </a:bodyPr>
          <a:lstStyle/>
          <a:p>
            <a:r>
              <a:rPr lang="en-US" sz="3200" b="1"/>
              <a:t>IPP - Inventory Preparedness Plan</a:t>
            </a:r>
          </a:p>
          <a:p>
            <a:pPr marL="749808" lvl="1" indent="-457200"/>
            <a:r>
              <a:rPr lang="en-US" sz="3200"/>
              <a:t>Document that lays out the plan for developing the inventories.</a:t>
            </a:r>
          </a:p>
          <a:p>
            <a:pPr marL="749808" lvl="1" indent="-457200"/>
            <a:r>
              <a:rPr lang="en-US" sz="3200"/>
              <a:t>Where data will come from – Source tests, surveys, NEI, etc. </a:t>
            </a:r>
          </a:p>
          <a:p>
            <a:pPr marL="749808" lvl="1" indent="-457200"/>
            <a:r>
              <a:rPr lang="en-US" sz="3200"/>
              <a:t>What years will be used </a:t>
            </a:r>
          </a:p>
          <a:p>
            <a:pPr marL="749808" lvl="1" indent="-457200"/>
            <a:r>
              <a:rPr lang="en-US" sz="3200"/>
              <a:t>How the data will be QA/</a:t>
            </a:r>
            <a:r>
              <a:rPr lang="en-US" sz="3200" err="1"/>
              <a:t>QCd</a:t>
            </a:r>
            <a:r>
              <a:rPr lang="en-US" sz="3200"/>
              <a:t>.</a:t>
            </a:r>
          </a:p>
          <a:p>
            <a:pPr marL="749808" lvl="1" indent="-457200"/>
            <a:r>
              <a:rPr lang="en-US" sz="3200"/>
              <a:t>Can assist in the development of ‘weight of evidence’ – identifying information or data that doesn’t ‘fit’ into specific requirements for emission inventories or modeling but is important to the area</a:t>
            </a: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170</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8704670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t>Communications with EPA, cont.</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vert="horz" lIns="0" tIns="45720" rIns="0" bIns="45720" rtlCol="0" anchor="t">
            <a:normAutofit/>
          </a:bodyPr>
          <a:lstStyle/>
          <a:p>
            <a:r>
              <a:rPr lang="en-US" sz="3600" b="1"/>
              <a:t>EPA Checklist</a:t>
            </a:r>
          </a:p>
          <a:p>
            <a:pPr marL="486410" lvl="1"/>
            <a:r>
              <a:rPr lang="en-US" sz="3400"/>
              <a:t>Typically regional office develops checklists they will use to evaluate SIPs for the completeness check</a:t>
            </a:r>
            <a:endParaRPr lang="en-US" sz="3400">
              <a:cs typeface="Calibri"/>
            </a:endParaRPr>
          </a:p>
          <a:p>
            <a:pPr marL="486410" lvl="1"/>
            <a:r>
              <a:rPr lang="en-US" sz="3400"/>
              <a:t>Ask if you can get a copy of the checklist to assist in ensuring that nothing is missed</a:t>
            </a:r>
            <a:endParaRPr lang="en-US" sz="3400">
              <a:cs typeface="Calibri"/>
            </a:endParaRPr>
          </a:p>
          <a:p>
            <a:endParaRPr lang="en-US" sz="3600"/>
          </a:p>
          <a:p>
            <a:endParaRPr lang="en-US"/>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171</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6126056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0803-7F83-58BA-E5A8-473DEEC9F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04BB8-C66D-0937-5221-43FA3E76B2E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EPA’s SIP LEAN Process </a:t>
            </a:r>
          </a:p>
        </p:txBody>
      </p:sp>
      <p:pic>
        <p:nvPicPr>
          <p:cNvPr id="14" name="Content Placeholder 13" descr="Circles with arrows with solid fill">
            <a:extLst>
              <a:ext uri="{FF2B5EF4-FFF2-40B4-BE49-F238E27FC236}">
                <a16:creationId xmlns:a16="http://schemas.microsoft.com/office/drawing/2014/main" id="{507FF45E-5ECE-5887-840B-5EFA9E1B64F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63029" y="640081"/>
            <a:ext cx="5054156" cy="5054156"/>
          </a:xfrm>
          <a:prstGeom prst="rect">
            <a:avLst/>
          </a:prstGeom>
        </p:spPr>
      </p:pic>
      <p:sp>
        <p:nvSpPr>
          <p:cNvPr id="4" name="Slide Number Placeholder 3">
            <a:extLst>
              <a:ext uri="{FF2B5EF4-FFF2-40B4-BE49-F238E27FC236}">
                <a16:creationId xmlns:a16="http://schemas.microsoft.com/office/drawing/2014/main" id="{E3B4A1E0-771B-093D-0597-8AA1195EDB3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1F1CB0F1-E3A5-4057-A475-0B8AC78582B4}" type="slidenum">
              <a:rPr lang="en-US" smtClean="0"/>
              <a:pPr defTabSz="914400">
                <a:spcAft>
                  <a:spcPts val="600"/>
                </a:spcAft>
              </a:pPr>
              <a:t>172</a:t>
            </a:fld>
            <a:endParaRPr lang="en-US"/>
          </a:p>
        </p:txBody>
      </p:sp>
      <p:sp>
        <p:nvSpPr>
          <p:cNvPr id="3" name="Rectangle 2">
            <a:extLst>
              <a:ext uri="{FF2B5EF4-FFF2-40B4-BE49-F238E27FC236}">
                <a16:creationId xmlns:a16="http://schemas.microsoft.com/office/drawing/2014/main" id="{96677D38-6601-2B39-1831-51C7D5493353}"/>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0364330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7C1B-8846-10B4-3823-12C7F4ED7E65}"/>
              </a:ext>
            </a:extLst>
          </p:cNvPr>
          <p:cNvSpPr>
            <a:spLocks noGrp="1"/>
          </p:cNvSpPr>
          <p:nvPr>
            <p:ph type="title"/>
          </p:nvPr>
        </p:nvSpPr>
        <p:spPr/>
        <p:txBody>
          <a:bodyPr/>
          <a:lstStyle/>
          <a:p>
            <a:r>
              <a:rPr lang="en-US"/>
              <a:t>EPA LEAN Process – 2 Toolkits</a:t>
            </a:r>
          </a:p>
        </p:txBody>
      </p:sp>
      <p:sp>
        <p:nvSpPr>
          <p:cNvPr id="3" name="Content Placeholder 2">
            <a:extLst>
              <a:ext uri="{FF2B5EF4-FFF2-40B4-BE49-F238E27FC236}">
                <a16:creationId xmlns:a16="http://schemas.microsoft.com/office/drawing/2014/main" id="{42B17950-C38E-691C-5994-E9F65B4ED931}"/>
              </a:ext>
            </a:extLst>
          </p:cNvPr>
          <p:cNvSpPr>
            <a:spLocks noGrp="1"/>
          </p:cNvSpPr>
          <p:nvPr>
            <p:ph idx="1"/>
          </p:nvPr>
        </p:nvSpPr>
        <p:spPr/>
        <p:txBody>
          <a:bodyPr vert="horz" lIns="0" tIns="45720" rIns="0" bIns="45720" rtlCol="0" anchor="t">
            <a:normAutofit/>
          </a:bodyPr>
          <a:lstStyle/>
          <a:p>
            <a:r>
              <a:rPr lang="en-US" sz="2400">
                <a:hlinkClick r:id="rId2"/>
              </a:rPr>
              <a:t>https://www.epa.gov/sites/default/files/2013-10/documents/leanenvirotoolkit.pdf</a:t>
            </a:r>
            <a:r>
              <a:rPr lang="en-US" sz="2400"/>
              <a:t> </a:t>
            </a:r>
          </a:p>
          <a:p>
            <a:pPr marL="486410" lvl="1"/>
            <a:r>
              <a:rPr lang="en-US" sz="2200"/>
              <a:t>General Toolkit for efficiencies and reduction of environmental waste</a:t>
            </a:r>
            <a:endParaRPr lang="en-US" sz="2200">
              <a:ea typeface="Calibri"/>
              <a:cs typeface="Calibri"/>
            </a:endParaRPr>
          </a:p>
          <a:p>
            <a:r>
              <a:rPr lang="en-US" sz="1800" b="0" i="0" u="none" strike="noStrike" baseline="0">
                <a:solidFill>
                  <a:srgbClr val="000000"/>
                </a:solidFill>
                <a:latin typeface="Times New Roman"/>
                <a:cs typeface="Times New Roman"/>
              </a:rPr>
              <a:t> </a:t>
            </a:r>
            <a:r>
              <a:rPr lang="en-US" sz="2400" b="1" i="1" u="none" strike="noStrike" baseline="0">
                <a:solidFill>
                  <a:srgbClr val="000000"/>
                </a:solidFill>
                <a:latin typeface="Times New Roman"/>
                <a:cs typeface="Times New Roman"/>
              </a:rPr>
              <a:t>State Implementation Plan (SIP) Lean Toolkit for Collaboration Between EPA and Air Agencies </a:t>
            </a:r>
            <a:r>
              <a:rPr lang="en-US" sz="1800" b="1" u="none" strike="noStrike" baseline="0">
                <a:solidFill>
                  <a:srgbClr val="000000"/>
                </a:solidFill>
                <a:latin typeface="Times New Roman"/>
                <a:cs typeface="Times New Roman"/>
              </a:rPr>
              <a:t>(copy will be emailed around)</a:t>
            </a:r>
            <a:endParaRPr lang="en-US" sz="1800">
              <a:latin typeface="Times New Roman"/>
              <a:cs typeface="Times New Roman"/>
            </a:endParaRPr>
          </a:p>
          <a:p>
            <a:pPr marL="486410" lvl="1"/>
            <a:r>
              <a:rPr lang="en-US" sz="2200"/>
              <a:t>Focus on SIPS, lays out recommendations and process with example templates</a:t>
            </a:r>
            <a:endParaRPr lang="en-US" sz="2200">
              <a:ea typeface="Calibri"/>
              <a:cs typeface="Calibri"/>
            </a:endParaRPr>
          </a:p>
          <a:p>
            <a:pPr marL="486410" lvl="1"/>
            <a:r>
              <a:rPr lang="en-US" sz="2200"/>
              <a:t>Two main goals – early engagement and ensuring EPA has opportunity to review full SIP/SIP amendment prior to official public comment period.</a:t>
            </a:r>
            <a:endParaRPr lang="en-US" sz="2200">
              <a:ea typeface="Calibri"/>
              <a:cs typeface="Calibri"/>
            </a:endParaRPr>
          </a:p>
          <a:p>
            <a:pPr marL="486410" lvl="1"/>
            <a:r>
              <a:rPr lang="en-US" sz="2200"/>
              <a:t>In SIP 101 course, templates were built from the EPA SIP LEAN Toolkit</a:t>
            </a:r>
            <a:endParaRPr lang="en-US" sz="2200">
              <a:ea typeface="Calibri"/>
              <a:cs typeface="Calibri"/>
            </a:endParaRPr>
          </a:p>
          <a:p>
            <a:pPr marL="486410" lvl="1"/>
            <a:r>
              <a:rPr lang="en-US" sz="2200">
                <a:ea typeface="+mn-lt"/>
                <a:cs typeface="+mn-lt"/>
                <a:hlinkClick r:id="rId3"/>
              </a:rPr>
              <a:t>https://www.epa.gov/air-quality-implementation-plans/state-implementation-plan-sip-lean-toolkit-collaboration-between</a:t>
            </a:r>
            <a:r>
              <a:rPr lang="en-US" sz="2200">
                <a:ea typeface="+mn-lt"/>
                <a:cs typeface="+mn-lt"/>
              </a:rPr>
              <a:t> </a:t>
            </a:r>
          </a:p>
          <a:p>
            <a:endParaRPr lang="en-US" sz="240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06DE715-92BB-2380-E05C-FBDD29D32134}"/>
              </a:ext>
            </a:extLst>
          </p:cNvPr>
          <p:cNvSpPr>
            <a:spLocks noGrp="1"/>
          </p:cNvSpPr>
          <p:nvPr>
            <p:ph type="sldNum" sz="quarter" idx="12"/>
          </p:nvPr>
        </p:nvSpPr>
        <p:spPr/>
        <p:txBody>
          <a:bodyPr/>
          <a:lstStyle/>
          <a:p>
            <a:fld id="{1F1CB0F1-E3A5-4057-A475-0B8AC78582B4}" type="slidenum">
              <a:rPr lang="en-US" smtClean="0"/>
              <a:t>173</a:t>
            </a:fld>
            <a:endParaRPr lang="en-US"/>
          </a:p>
        </p:txBody>
      </p:sp>
      <p:sp>
        <p:nvSpPr>
          <p:cNvPr id="5" name="Rectangle 4">
            <a:extLst>
              <a:ext uri="{FF2B5EF4-FFF2-40B4-BE49-F238E27FC236}">
                <a16:creationId xmlns:a16="http://schemas.microsoft.com/office/drawing/2014/main" id="{BBEBAA7A-2B66-445E-9E08-267FBF419128}"/>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32994167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AC75-A54B-2AC2-6E51-7F8792EB09BD}"/>
              </a:ext>
            </a:extLst>
          </p:cNvPr>
          <p:cNvSpPr>
            <a:spLocks noGrp="1"/>
          </p:cNvSpPr>
          <p:nvPr>
            <p:ph type="title"/>
          </p:nvPr>
        </p:nvSpPr>
        <p:spPr/>
        <p:txBody>
          <a:bodyPr/>
          <a:lstStyle/>
          <a:p>
            <a:r>
              <a:rPr lang="en-US"/>
              <a:t>SIP LEAN – Early engagement		</a:t>
            </a:r>
          </a:p>
        </p:txBody>
      </p:sp>
      <p:sp>
        <p:nvSpPr>
          <p:cNvPr id="3" name="Content Placeholder 2">
            <a:extLst>
              <a:ext uri="{FF2B5EF4-FFF2-40B4-BE49-F238E27FC236}">
                <a16:creationId xmlns:a16="http://schemas.microsoft.com/office/drawing/2014/main" id="{8F3AFA1B-083E-CBEF-94BF-7FB328152C46}"/>
              </a:ext>
            </a:extLst>
          </p:cNvPr>
          <p:cNvSpPr>
            <a:spLocks noGrp="1"/>
          </p:cNvSpPr>
          <p:nvPr>
            <p:ph idx="1"/>
          </p:nvPr>
        </p:nvSpPr>
        <p:spPr>
          <a:xfrm>
            <a:off x="575353" y="1773848"/>
            <a:ext cx="11297991" cy="4584076"/>
          </a:xfrm>
        </p:spPr>
        <p:txBody>
          <a:bodyPr vert="horz" lIns="0" tIns="45720" rIns="0" bIns="45720" rtlCol="0" anchor="t">
            <a:noAutofit/>
          </a:bodyPr>
          <a:lstStyle/>
          <a:p>
            <a:r>
              <a:rPr lang="en-US" sz="2400" dirty="0"/>
              <a:t>Key to any SIP work is identifying schedule, roles and responsibilities, and issues and concerns.</a:t>
            </a:r>
          </a:p>
          <a:p>
            <a:r>
              <a:rPr lang="en-US" sz="2400" dirty="0"/>
              <a:t>Filling out a:</a:t>
            </a:r>
            <a:endParaRPr lang="en-US" sz="2400" dirty="0">
              <a:ea typeface="Calibri"/>
              <a:cs typeface="Calibri"/>
            </a:endParaRPr>
          </a:p>
          <a:p>
            <a:pPr marL="486410" lvl="1"/>
            <a:r>
              <a:rPr lang="en-US" sz="2400" dirty="0"/>
              <a:t> SIP Development Plan (timeline, responsibilities, questions and issues document) – aligns with LEAN approach </a:t>
            </a:r>
            <a:endParaRPr lang="en-US" sz="2400" dirty="0">
              <a:ea typeface="Calibri"/>
              <a:cs typeface="Calibri"/>
            </a:endParaRPr>
          </a:p>
          <a:p>
            <a:pPr marL="486410" lvl="1"/>
            <a:r>
              <a:rPr lang="en-US" sz="2400" dirty="0"/>
              <a:t>Technical Analysis Protocol – TAP - (how modelling will be conducted (if needed), what models will be used, </a:t>
            </a:r>
            <a:r>
              <a:rPr lang="en-US" sz="2400" dirty="0" err="1"/>
              <a:t>etc</a:t>
            </a:r>
            <a:r>
              <a:rPr lang="en-US" sz="2400" dirty="0"/>
              <a:t>) – not identified specially in LEAN, but will help with technical issues</a:t>
            </a:r>
            <a:endParaRPr lang="en-US" sz="2400" dirty="0">
              <a:ea typeface="Calibri"/>
              <a:cs typeface="Calibri"/>
            </a:endParaRPr>
          </a:p>
          <a:p>
            <a:pPr marL="486410" lvl="1"/>
            <a:r>
              <a:rPr lang="en-US" sz="2400" dirty="0"/>
              <a:t>Inventory Preparedness Plan (IPP) – (what data will be used in the SIP and how it will be collected) – could be important to determining SIP development timelines as some data may take longer to collect – not identified specially in LEAN, but will help with technical issues</a:t>
            </a:r>
            <a:endParaRPr lang="en-US" sz="2400" dirty="0">
              <a:ea typeface="Calibri"/>
              <a:cs typeface="Calibri"/>
            </a:endParaRPr>
          </a:p>
        </p:txBody>
      </p:sp>
      <p:sp>
        <p:nvSpPr>
          <p:cNvPr id="4" name="Slide Number Placeholder 3">
            <a:extLst>
              <a:ext uri="{FF2B5EF4-FFF2-40B4-BE49-F238E27FC236}">
                <a16:creationId xmlns:a16="http://schemas.microsoft.com/office/drawing/2014/main" id="{3F2CDABF-DCD4-489E-28B5-3D917777BDF8}"/>
              </a:ext>
            </a:extLst>
          </p:cNvPr>
          <p:cNvSpPr>
            <a:spLocks noGrp="1"/>
          </p:cNvSpPr>
          <p:nvPr>
            <p:ph type="sldNum" sz="quarter" idx="12"/>
          </p:nvPr>
        </p:nvSpPr>
        <p:spPr/>
        <p:txBody>
          <a:bodyPr/>
          <a:lstStyle/>
          <a:p>
            <a:fld id="{1F1CB0F1-E3A5-4057-A475-0B8AC78582B4}" type="slidenum">
              <a:rPr lang="en-US" smtClean="0"/>
              <a:t>174</a:t>
            </a:fld>
            <a:endParaRPr lang="en-US"/>
          </a:p>
        </p:txBody>
      </p:sp>
      <p:sp>
        <p:nvSpPr>
          <p:cNvPr id="5" name="Rectangle 4">
            <a:extLst>
              <a:ext uri="{FF2B5EF4-FFF2-40B4-BE49-F238E27FC236}">
                <a16:creationId xmlns:a16="http://schemas.microsoft.com/office/drawing/2014/main" id="{9D7D59C5-CCEB-9241-D3F4-3CBB6AB3A778}"/>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42714800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F87B-DEF3-88F4-D80A-0D05EB2C7F75}"/>
              </a:ext>
            </a:extLst>
          </p:cNvPr>
          <p:cNvSpPr>
            <a:spLocks noGrp="1"/>
          </p:cNvSpPr>
          <p:nvPr>
            <p:ph type="title"/>
          </p:nvPr>
        </p:nvSpPr>
        <p:spPr/>
        <p:txBody>
          <a:bodyPr/>
          <a:lstStyle/>
          <a:p>
            <a:r>
              <a:rPr lang="en-US"/>
              <a:t>SIP LEAN  - communications/process	</a:t>
            </a:r>
          </a:p>
        </p:txBody>
      </p:sp>
      <p:sp>
        <p:nvSpPr>
          <p:cNvPr id="3" name="Content Placeholder 2">
            <a:extLst>
              <a:ext uri="{FF2B5EF4-FFF2-40B4-BE49-F238E27FC236}">
                <a16:creationId xmlns:a16="http://schemas.microsoft.com/office/drawing/2014/main" id="{430D5272-F7FF-64D5-906C-816E99D1E5B8}"/>
              </a:ext>
            </a:extLst>
          </p:cNvPr>
          <p:cNvSpPr>
            <a:spLocks noGrp="1"/>
          </p:cNvSpPr>
          <p:nvPr>
            <p:ph idx="1"/>
          </p:nvPr>
        </p:nvSpPr>
        <p:spPr>
          <a:xfrm>
            <a:off x="1097280" y="1773848"/>
            <a:ext cx="10058400" cy="4253396"/>
          </a:xfrm>
        </p:spPr>
        <p:txBody>
          <a:bodyPr vert="horz" lIns="0" tIns="45720" rIns="0" bIns="45720" rtlCol="0" anchor="t">
            <a:normAutofit lnSpcReduction="10000"/>
          </a:bodyPr>
          <a:lstStyle/>
          <a:p>
            <a:r>
              <a:rPr lang="en-US" sz="2400"/>
              <a:t>EPA wants a number of commitments for the Early Engagement Draft (</a:t>
            </a:r>
            <a:r>
              <a:rPr lang="en-US" sz="2400" err="1"/>
              <a:t>ie</a:t>
            </a:r>
            <a:r>
              <a:rPr lang="en-US" sz="2400"/>
              <a:t>. pre–Public Notice Draft of SIP/SIP Amendments):</a:t>
            </a:r>
          </a:p>
          <a:p>
            <a:pPr marL="486410" lvl="1"/>
            <a:r>
              <a:rPr lang="en-US" sz="2400"/>
              <a:t>Notification of when an agency will have an early draft submission ready </a:t>
            </a:r>
            <a:endParaRPr lang="en-US" sz="2400">
              <a:ea typeface="Calibri"/>
              <a:cs typeface="Calibri"/>
            </a:endParaRPr>
          </a:p>
          <a:p>
            <a:pPr marL="486410" lvl="1"/>
            <a:r>
              <a:rPr lang="en-US" sz="2400"/>
              <a:t>An agency will submit an early engagement draft of the full SIP/SIP amendment</a:t>
            </a:r>
            <a:endParaRPr lang="en-US" sz="2400">
              <a:ea typeface="Calibri"/>
              <a:cs typeface="Calibri"/>
            </a:endParaRPr>
          </a:p>
          <a:p>
            <a:pPr marL="486410" lvl="1"/>
            <a:r>
              <a:rPr lang="en-US" sz="2400"/>
              <a:t>EPA wants time to review the full draft and provide comments – they will provide comments within an agreed-upon timeframe in a manner an agency prefers, but typically in writing. </a:t>
            </a:r>
            <a:endParaRPr lang="en-US" sz="2400">
              <a:ea typeface="Calibri"/>
              <a:cs typeface="Calibri"/>
            </a:endParaRPr>
          </a:p>
          <a:p>
            <a:pPr marL="486410" lvl="1"/>
            <a:r>
              <a:rPr lang="en-US" sz="2400"/>
              <a:t>Agency addresses EPA’s comments through edits within the early engagement draft </a:t>
            </a:r>
            <a:endParaRPr lang="en-US" sz="2400">
              <a:ea typeface="Calibri"/>
              <a:cs typeface="Calibri"/>
            </a:endParaRPr>
          </a:p>
          <a:p>
            <a:r>
              <a:rPr lang="en-US" sz="2600"/>
              <a:t>Agency is ready to release for public comment (EPA will likely also comment formally during this period as well) </a:t>
            </a:r>
            <a:endParaRPr lang="en-US" sz="2600">
              <a:ea typeface="Calibri"/>
              <a:cs typeface="Calibri"/>
            </a:endParaRPr>
          </a:p>
        </p:txBody>
      </p:sp>
      <p:sp>
        <p:nvSpPr>
          <p:cNvPr id="4" name="Slide Number Placeholder 3">
            <a:extLst>
              <a:ext uri="{FF2B5EF4-FFF2-40B4-BE49-F238E27FC236}">
                <a16:creationId xmlns:a16="http://schemas.microsoft.com/office/drawing/2014/main" id="{FD22AD71-E853-CD75-B660-A187D2349430}"/>
              </a:ext>
            </a:extLst>
          </p:cNvPr>
          <p:cNvSpPr>
            <a:spLocks noGrp="1"/>
          </p:cNvSpPr>
          <p:nvPr>
            <p:ph type="sldNum" sz="quarter" idx="12"/>
          </p:nvPr>
        </p:nvSpPr>
        <p:spPr/>
        <p:txBody>
          <a:bodyPr/>
          <a:lstStyle/>
          <a:p>
            <a:fld id="{1F1CB0F1-E3A5-4057-A475-0B8AC78582B4}" type="slidenum">
              <a:rPr lang="en-US" smtClean="0"/>
              <a:t>175</a:t>
            </a:fld>
            <a:endParaRPr lang="en-US"/>
          </a:p>
        </p:txBody>
      </p:sp>
      <p:sp>
        <p:nvSpPr>
          <p:cNvPr id="5" name="Rectangle 4">
            <a:extLst>
              <a:ext uri="{FF2B5EF4-FFF2-40B4-BE49-F238E27FC236}">
                <a16:creationId xmlns:a16="http://schemas.microsoft.com/office/drawing/2014/main" id="{A9712580-2108-9CF5-5588-8788BF08877D}"/>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4956950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a:xfrm>
            <a:off x="1097280" y="286603"/>
            <a:ext cx="10058400" cy="1425773"/>
          </a:xfrm>
        </p:spPr>
        <p:txBody>
          <a:bodyPr>
            <a:normAutofit/>
          </a:bodyPr>
          <a:lstStyle/>
          <a:p>
            <a:r>
              <a:rPr lang="en-US" sz="4000">
                <a:cs typeface="Calibri Light"/>
              </a:rPr>
              <a:t>Drafting and Finalizing a SIP State/Local Processes</a:t>
            </a:r>
          </a:p>
        </p:txBody>
      </p:sp>
      <p:sp>
        <p:nvSpPr>
          <p:cNvPr id="3" name="Content Placeholder 2">
            <a:extLst>
              <a:ext uri="{FF2B5EF4-FFF2-40B4-BE49-F238E27FC236}">
                <a16:creationId xmlns:a16="http://schemas.microsoft.com/office/drawing/2014/main" id="{23A823DA-19DE-6EFF-409F-FBBAE8BDF507}"/>
              </a:ext>
            </a:extLst>
          </p:cNvPr>
          <p:cNvSpPr>
            <a:spLocks noGrp="1"/>
          </p:cNvSpPr>
          <p:nvPr>
            <p:ph idx="1"/>
          </p:nvPr>
        </p:nvSpPr>
        <p:spPr/>
        <p:txBody>
          <a:bodyPr vert="horz" lIns="0" tIns="45720" rIns="0" bIns="45720" rtlCol="0" anchor="t">
            <a:normAutofit fontScale="92500"/>
          </a:bodyPr>
          <a:lstStyle/>
          <a:p>
            <a:r>
              <a:rPr lang="en-US" sz="2400">
                <a:solidFill>
                  <a:srgbClr val="000000"/>
                </a:solidFill>
                <a:latin typeface="Calibri"/>
                <a:cs typeface="Arial"/>
              </a:rPr>
              <a:t>Develop/Track/Fine Tune Timelines</a:t>
            </a:r>
            <a:endParaRPr lang="en-US" sz="2400">
              <a:latin typeface="Calibri"/>
              <a:cs typeface="Calibri" panose="020F0502020204030204"/>
            </a:endParaRPr>
          </a:p>
          <a:p>
            <a:pPr marL="383540" lvl="1"/>
            <a:r>
              <a:rPr lang="en-US" sz="2400">
                <a:solidFill>
                  <a:srgbClr val="000000"/>
                </a:solidFill>
                <a:latin typeface="Calibri"/>
                <a:cs typeface="Arial"/>
              </a:rPr>
              <a:t>Expand initial timeline development</a:t>
            </a:r>
            <a:r>
              <a:rPr lang="en-US" sz="2400">
                <a:solidFill>
                  <a:srgbClr val="000000"/>
                </a:solidFill>
                <a:latin typeface="Calibri"/>
                <a:ea typeface="Calibri"/>
                <a:cs typeface="Arial"/>
              </a:rPr>
              <a:t> </a:t>
            </a:r>
            <a:r>
              <a:rPr lang="en-US" sz="2200">
                <a:solidFill>
                  <a:srgbClr val="38761D"/>
                </a:solidFill>
                <a:latin typeface="Arial"/>
                <a:ea typeface="Calibri"/>
                <a:cs typeface="Arial"/>
              </a:rPr>
              <a:t>(demonstration - example</a:t>
            </a:r>
            <a:r>
              <a:rPr lang="en-US" sz="2200">
                <a:solidFill>
                  <a:srgbClr val="38761D"/>
                </a:solidFill>
                <a:latin typeface="Arial"/>
                <a:cs typeface="Arial"/>
              </a:rPr>
              <a:t> tool)</a:t>
            </a:r>
            <a:endParaRPr lang="en-US" sz="2400">
              <a:solidFill>
                <a:srgbClr val="404040"/>
              </a:solidFill>
              <a:latin typeface="Calibri"/>
              <a:cs typeface="Calibri"/>
            </a:endParaRPr>
          </a:p>
          <a:p>
            <a:pPr marL="383540" lvl="1"/>
            <a:r>
              <a:rPr lang="en-US" sz="2400">
                <a:solidFill>
                  <a:srgbClr val="000000"/>
                </a:solidFill>
                <a:latin typeface="Calibri"/>
                <a:cs typeface="Arial"/>
              </a:rPr>
              <a:t>Data requests and data gathering</a:t>
            </a:r>
            <a:endParaRPr lang="en-US" sz="2400">
              <a:latin typeface="Calibri"/>
              <a:ea typeface="Calibri"/>
              <a:cs typeface="Calibri"/>
            </a:endParaRPr>
          </a:p>
          <a:p>
            <a:pPr marL="383540" lvl="1"/>
            <a:r>
              <a:rPr lang="en-US" sz="2400">
                <a:solidFill>
                  <a:srgbClr val="000000"/>
                </a:solidFill>
                <a:latin typeface="Calibri"/>
                <a:cs typeface="Arial"/>
              </a:rPr>
              <a:t>Prep development work (SIP Dev Plan, IPP, TAP)</a:t>
            </a:r>
            <a:endParaRPr lang="en-US" sz="2400">
              <a:latin typeface="Calibri"/>
              <a:cs typeface="Calibri"/>
            </a:endParaRPr>
          </a:p>
          <a:p>
            <a:r>
              <a:rPr lang="en-US" sz="2400">
                <a:solidFill>
                  <a:srgbClr val="000000"/>
                </a:solidFill>
                <a:latin typeface="Calibri"/>
                <a:cs typeface="Arial"/>
              </a:rPr>
              <a:t>Developing policy recommendations based on technical info and local situation</a:t>
            </a:r>
            <a:endParaRPr lang="en-US" sz="2400">
              <a:latin typeface="Calibri"/>
              <a:cs typeface="Calibri"/>
            </a:endParaRPr>
          </a:p>
          <a:p>
            <a:pPr marL="383540" lvl="1"/>
            <a:r>
              <a:rPr lang="en-US" sz="2400">
                <a:solidFill>
                  <a:srgbClr val="000000"/>
                </a:solidFill>
                <a:latin typeface="Calibri"/>
                <a:cs typeface="Arial"/>
              </a:rPr>
              <a:t>To assist policy - knowing EPA’s stance is very helpful (see Preparations for Starting A SIP)</a:t>
            </a:r>
            <a:endParaRPr lang="en-US" sz="2400">
              <a:latin typeface="Calibri"/>
              <a:cs typeface="Calibri"/>
            </a:endParaRPr>
          </a:p>
          <a:p>
            <a:r>
              <a:rPr lang="en-US" sz="2400">
                <a:solidFill>
                  <a:srgbClr val="000000"/>
                </a:solidFill>
                <a:latin typeface="Calibri"/>
                <a:cs typeface="Arial"/>
              </a:rPr>
              <a:t>Engaging local jurisdictions, stakeholders, FLMs (if required/appropriate), public and incorporating feedback [</a:t>
            </a:r>
            <a:r>
              <a:rPr lang="en-US" sz="2400" b="1">
                <a:solidFill>
                  <a:srgbClr val="000000"/>
                </a:solidFill>
                <a:latin typeface="Calibri"/>
                <a:cs typeface="Arial"/>
              </a:rPr>
              <a:t>don't wait until public comment period for feedback and input]</a:t>
            </a:r>
            <a:endParaRPr lang="en-US" sz="2400" b="1">
              <a:latin typeface="Calibri"/>
              <a:cs typeface="Calibri"/>
            </a:endParaRPr>
          </a:p>
          <a:p>
            <a:r>
              <a:rPr lang="en-US" sz="2400">
                <a:solidFill>
                  <a:srgbClr val="000000"/>
                </a:solidFill>
                <a:latin typeface="Calibri"/>
                <a:cs typeface="Arial"/>
              </a:rPr>
              <a:t>Local/State/Tribal processes for adopting rules, plans</a:t>
            </a:r>
            <a:endParaRPr lang="en-US" sz="2400">
              <a:latin typeface="Calibri"/>
            </a:endParaRPr>
          </a:p>
          <a:p>
            <a:endParaRPr lang="en-US">
              <a:cs typeface="Calibri"/>
            </a:endParaRPr>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dirty="0" smtClean="0"/>
              <a:t>176</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rgbClr val="1597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SIP Preparation</a:t>
            </a:r>
            <a:endParaRPr lang="en-US"/>
          </a:p>
        </p:txBody>
      </p:sp>
    </p:spTree>
    <p:extLst>
      <p:ext uri="{BB962C8B-B14F-4D97-AF65-F5344CB8AC3E}">
        <p14:creationId xmlns:p14="http://schemas.microsoft.com/office/powerpoint/2010/main" val="21081840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lstStyle/>
          <a:p>
            <a:r>
              <a:rPr lang="en-US">
                <a:cs typeface="Calibri Light"/>
              </a:rPr>
              <a:t>SIP Submittal</a:t>
            </a:r>
            <a:endParaRPr lang="en-US" err="1"/>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177</a:t>
            </a:fld>
            <a:endParaRPr lang="en-US"/>
          </a:p>
        </p:txBody>
      </p:sp>
      <p:sp>
        <p:nvSpPr>
          <p:cNvPr id="8" name="Rectangle 7">
            <a:extLst>
              <a:ext uri="{FF2B5EF4-FFF2-40B4-BE49-F238E27FC236}">
                <a16:creationId xmlns:a16="http://schemas.microsoft.com/office/drawing/2014/main" id="{67B413BE-CDDA-74AA-BA2D-281BA4740DD9}"/>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318814096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1281-4871-B216-09E2-70103B70B17B}"/>
              </a:ext>
            </a:extLst>
          </p:cNvPr>
          <p:cNvSpPr>
            <a:spLocks noGrp="1"/>
          </p:cNvSpPr>
          <p:nvPr>
            <p:ph type="title"/>
          </p:nvPr>
        </p:nvSpPr>
        <p:spPr/>
        <p:txBody>
          <a:bodyPr>
            <a:normAutofit/>
          </a:bodyPr>
          <a:lstStyle/>
          <a:p>
            <a:r>
              <a:rPr lang="en-US" sz="4000">
                <a:cs typeface="Calibri Light"/>
              </a:rPr>
              <a:t>What happens after you have the SIP complete at the state/local/Tribal level?</a:t>
            </a:r>
            <a:endParaRPr lang="en-US" sz="4000"/>
          </a:p>
        </p:txBody>
      </p:sp>
      <p:sp>
        <p:nvSpPr>
          <p:cNvPr id="5" name="Slide Number Placeholder 4">
            <a:extLst>
              <a:ext uri="{FF2B5EF4-FFF2-40B4-BE49-F238E27FC236}">
                <a16:creationId xmlns:a16="http://schemas.microsoft.com/office/drawing/2014/main" id="{480530C1-CA02-0AA6-8699-DA782F60B716}"/>
              </a:ext>
            </a:extLst>
          </p:cNvPr>
          <p:cNvSpPr>
            <a:spLocks noGrp="1"/>
          </p:cNvSpPr>
          <p:nvPr>
            <p:ph type="sldNum" sz="quarter" idx="12"/>
          </p:nvPr>
        </p:nvSpPr>
        <p:spPr/>
        <p:txBody>
          <a:bodyPr/>
          <a:lstStyle/>
          <a:p>
            <a:fld id="{1F1CB0F1-E3A5-4057-A475-0B8AC78582B4}" type="slidenum">
              <a:rPr lang="en-US" smtClean="0"/>
              <a:t>178</a:t>
            </a:fld>
            <a:endParaRPr lang="en-US"/>
          </a:p>
        </p:txBody>
      </p:sp>
      <p:sp>
        <p:nvSpPr>
          <p:cNvPr id="6" name="Rectangle 5">
            <a:extLst>
              <a:ext uri="{FF2B5EF4-FFF2-40B4-BE49-F238E27FC236}">
                <a16:creationId xmlns:a16="http://schemas.microsoft.com/office/drawing/2014/main" id="{DB13232F-C8A7-05DF-26EA-7892B6B71072}"/>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pic>
        <p:nvPicPr>
          <p:cNvPr id="4" name="Picture 3">
            <a:extLst>
              <a:ext uri="{FF2B5EF4-FFF2-40B4-BE49-F238E27FC236}">
                <a16:creationId xmlns:a16="http://schemas.microsoft.com/office/drawing/2014/main" id="{E3D0D7CD-6593-A49B-CD79-4DFDC5A8534D}"/>
              </a:ext>
            </a:extLst>
          </p:cNvPr>
          <p:cNvPicPr>
            <a:picLocks noChangeAspect="1"/>
          </p:cNvPicPr>
          <p:nvPr/>
        </p:nvPicPr>
        <p:blipFill>
          <a:blip r:embed="rId2"/>
          <a:stretch>
            <a:fillRect/>
          </a:stretch>
        </p:blipFill>
        <p:spPr>
          <a:xfrm>
            <a:off x="2533884" y="1780904"/>
            <a:ext cx="6155670" cy="4468292"/>
          </a:xfrm>
          <a:prstGeom prst="rect">
            <a:avLst/>
          </a:prstGeom>
        </p:spPr>
      </p:pic>
    </p:spTree>
    <p:extLst>
      <p:ext uri="{BB962C8B-B14F-4D97-AF65-F5344CB8AC3E}">
        <p14:creationId xmlns:p14="http://schemas.microsoft.com/office/powerpoint/2010/main" val="28211437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C3E3-F87C-BD90-A47E-B36975300BEF}"/>
              </a:ext>
            </a:extLst>
          </p:cNvPr>
          <p:cNvSpPr>
            <a:spLocks noGrp="1"/>
          </p:cNvSpPr>
          <p:nvPr>
            <p:ph type="title"/>
          </p:nvPr>
        </p:nvSpPr>
        <p:spPr/>
        <p:txBody>
          <a:bodyPr/>
          <a:lstStyle/>
          <a:p>
            <a:r>
              <a:rPr lang="en-US" sz="3200">
                <a:solidFill>
                  <a:srgbClr val="000000"/>
                </a:solidFill>
                <a:latin typeface="Calibri Light"/>
                <a:cs typeface="Calibri"/>
              </a:rPr>
              <a:t>EPA Electronic SIP Submission System (</a:t>
            </a:r>
            <a:r>
              <a:rPr lang="en-US" sz="3200" err="1">
                <a:solidFill>
                  <a:srgbClr val="000000"/>
                </a:solidFill>
                <a:latin typeface="Calibri Light"/>
                <a:cs typeface="Calibri"/>
              </a:rPr>
              <a:t>eSIP</a:t>
            </a:r>
            <a:r>
              <a:rPr lang="en-US" sz="3200">
                <a:solidFill>
                  <a:srgbClr val="000000"/>
                </a:solidFill>
                <a:latin typeface="Calibri Light"/>
                <a:cs typeface="Calibri"/>
              </a:rPr>
              <a:t>)/State </a:t>
            </a:r>
            <a:br>
              <a:rPr lang="en-US" sz="3200">
                <a:latin typeface="Calibri Light"/>
                <a:cs typeface="Calibri"/>
              </a:rPr>
            </a:br>
            <a:r>
              <a:rPr lang="en-US" sz="3200">
                <a:solidFill>
                  <a:srgbClr val="000000"/>
                </a:solidFill>
                <a:latin typeface="Calibri Light"/>
                <a:cs typeface="Calibri"/>
              </a:rPr>
              <a:t>Planning Electronic Collaboration System (</a:t>
            </a:r>
            <a:r>
              <a:rPr lang="en-US" sz="3200" err="1">
                <a:solidFill>
                  <a:srgbClr val="000000"/>
                </a:solidFill>
                <a:latin typeface="Calibri Light"/>
                <a:cs typeface="Calibri"/>
              </a:rPr>
              <a:t>SPeCS</a:t>
            </a:r>
            <a:r>
              <a:rPr lang="en-US" sz="3200">
                <a:solidFill>
                  <a:srgbClr val="000000"/>
                </a:solidFill>
                <a:latin typeface="Calibri Light"/>
                <a:cs typeface="Calibri"/>
              </a:rPr>
              <a:t>)</a:t>
            </a:r>
            <a:endParaRPr lang="en-US" sz="3200">
              <a:latin typeface="Calibri Light"/>
            </a:endParaRPr>
          </a:p>
        </p:txBody>
      </p:sp>
      <p:sp>
        <p:nvSpPr>
          <p:cNvPr id="3" name="Content Placeholder 2">
            <a:extLst>
              <a:ext uri="{FF2B5EF4-FFF2-40B4-BE49-F238E27FC236}">
                <a16:creationId xmlns:a16="http://schemas.microsoft.com/office/drawing/2014/main" id="{031F6D38-DF07-019F-E2CF-3870F10809C8}"/>
              </a:ext>
            </a:extLst>
          </p:cNvPr>
          <p:cNvSpPr>
            <a:spLocks noGrp="1"/>
          </p:cNvSpPr>
          <p:nvPr>
            <p:ph idx="1"/>
          </p:nvPr>
        </p:nvSpPr>
        <p:spPr/>
        <p:txBody>
          <a:bodyPr vert="horz" lIns="0" tIns="45720" rIns="0" bIns="45720" rtlCol="0" anchor="t">
            <a:normAutofit/>
          </a:bodyPr>
          <a:lstStyle/>
          <a:p>
            <a:r>
              <a:rPr lang="en-US" sz="2800">
                <a:solidFill>
                  <a:srgbClr val="000000"/>
                </a:solidFill>
                <a:cs typeface="Calibri"/>
              </a:rPr>
              <a:t>Allows State to upload draft and submissions, supplemental information and withdraw SIPs.</a:t>
            </a:r>
            <a:endParaRPr lang="en-US">
              <a:cs typeface="Calibri" panose="020F0502020204030204"/>
            </a:endParaRPr>
          </a:p>
          <a:p>
            <a:pPr lvl="1"/>
            <a:r>
              <a:rPr lang="en-US" sz="2200">
                <a:solidFill>
                  <a:srgbClr val="000000"/>
                </a:solidFill>
                <a:cs typeface="Calibri"/>
              </a:rPr>
              <a:t>State and EPA staff can track the SIP submittal process.</a:t>
            </a:r>
            <a:endParaRPr lang="en-US"/>
          </a:p>
          <a:p>
            <a:r>
              <a:rPr lang="en-US" sz="2800">
                <a:solidFill>
                  <a:srgbClr val="000000"/>
                </a:solidFill>
                <a:cs typeface="Calibri"/>
              </a:rPr>
              <a:t>A state can alternatively submit paper version</a:t>
            </a:r>
            <a:endParaRPr lang="en-US"/>
          </a:p>
          <a:p>
            <a:pPr lvl="1"/>
            <a:r>
              <a:rPr lang="en-US" sz="2200">
                <a:solidFill>
                  <a:srgbClr val="000000"/>
                </a:solidFill>
                <a:cs typeface="Calibri"/>
              </a:rPr>
              <a:t>Must be accompanied by an electronic duplicate.</a:t>
            </a:r>
            <a:endParaRPr lang="en-US"/>
          </a:p>
          <a:p>
            <a:r>
              <a:rPr lang="en-US" sz="2800">
                <a:solidFill>
                  <a:srgbClr val="000000"/>
                </a:solidFill>
                <a:cs typeface="Calibri"/>
                <a:hlinkClick r:id="rId2"/>
              </a:rPr>
              <a:t>https://www.epa.gov/air-quality-implementation-plans/submit-sips-online</a:t>
            </a:r>
            <a:r>
              <a:rPr lang="en-US" sz="2800">
                <a:solidFill>
                  <a:srgbClr val="000000"/>
                </a:solidFill>
                <a:cs typeface="Calibri"/>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1F9D4BFE-BCF8-F14D-B66F-EAF32FDBB78C}"/>
              </a:ext>
            </a:extLst>
          </p:cNvPr>
          <p:cNvSpPr>
            <a:spLocks noGrp="1"/>
          </p:cNvSpPr>
          <p:nvPr>
            <p:ph type="sldNum" sz="quarter" idx="12"/>
          </p:nvPr>
        </p:nvSpPr>
        <p:spPr/>
        <p:txBody>
          <a:bodyPr/>
          <a:lstStyle/>
          <a:p>
            <a:fld id="{1F1CB0F1-E3A5-4057-A475-0B8AC78582B4}" type="slidenum">
              <a:rPr lang="en-US" smtClean="0"/>
              <a:t>179</a:t>
            </a:fld>
            <a:endParaRPr lang="en-US"/>
          </a:p>
        </p:txBody>
      </p:sp>
      <p:sp>
        <p:nvSpPr>
          <p:cNvPr id="7" name="Rectangle 6">
            <a:extLst>
              <a:ext uri="{FF2B5EF4-FFF2-40B4-BE49-F238E27FC236}">
                <a16:creationId xmlns:a16="http://schemas.microsoft.com/office/drawing/2014/main" id="{FC147041-8E95-4ED8-8A10-42EFA65B166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344520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3C37-FBD3-D297-A29E-D07DA99C713B}"/>
              </a:ext>
            </a:extLst>
          </p:cNvPr>
          <p:cNvSpPr>
            <a:spLocks noGrp="1"/>
          </p:cNvSpPr>
          <p:nvPr>
            <p:ph type="title"/>
          </p:nvPr>
        </p:nvSpPr>
        <p:spPr/>
        <p:txBody>
          <a:bodyPr/>
          <a:lstStyle/>
          <a:p>
            <a:r>
              <a:rPr lang="en-US" dirty="0"/>
              <a:t>Relief from Nonattainment SIPs</a:t>
            </a:r>
          </a:p>
        </p:txBody>
      </p:sp>
      <p:sp>
        <p:nvSpPr>
          <p:cNvPr id="3" name="Content Placeholder 2">
            <a:extLst>
              <a:ext uri="{FF2B5EF4-FFF2-40B4-BE49-F238E27FC236}">
                <a16:creationId xmlns:a16="http://schemas.microsoft.com/office/drawing/2014/main" id="{A170E0DA-F4A4-EBE3-7829-17A0742FA572}"/>
              </a:ext>
            </a:extLst>
          </p:cNvPr>
          <p:cNvSpPr>
            <a:spLocks noGrp="1"/>
          </p:cNvSpPr>
          <p:nvPr>
            <p:ph idx="1"/>
          </p:nvPr>
        </p:nvSpPr>
        <p:spPr>
          <a:xfrm>
            <a:off x="784985" y="1845734"/>
            <a:ext cx="5486400" cy="4023360"/>
          </a:xfrm>
        </p:spPr>
        <p:txBody>
          <a:bodyPr vert="horz" lIns="0" tIns="45720" rIns="0" bIns="45720" rtlCol="0" anchor="t">
            <a:normAutofit lnSpcReduction="10000"/>
          </a:bodyPr>
          <a:lstStyle/>
          <a:p>
            <a:r>
              <a:rPr lang="en-US" sz="3200" b="1" dirty="0"/>
              <a:t>Advance Program</a:t>
            </a:r>
          </a:p>
          <a:p>
            <a:pPr marL="554990" lvl="1" indent="-457200" fontAlgn="base">
              <a:spcBef>
                <a:spcPts val="0"/>
              </a:spcBef>
              <a:spcAft>
                <a:spcPts val="0"/>
              </a:spcAft>
            </a:pPr>
            <a:r>
              <a:rPr lang="en-US" sz="3000" dirty="0">
                <a:solidFill>
                  <a:srgbClr val="000000"/>
                </a:solidFill>
                <a:latin typeface="Calibri"/>
                <a:cs typeface="Calibri"/>
              </a:rPr>
              <a:t>Applies in Ozone and PM2.5 Attainment Areas</a:t>
            </a:r>
            <a:endParaRPr lang="en-US" sz="3000" dirty="0">
              <a:solidFill>
                <a:srgbClr val="000000"/>
              </a:solidFill>
              <a:latin typeface="Calibri"/>
              <a:ea typeface="Calibri"/>
              <a:cs typeface="Calibri"/>
            </a:endParaRPr>
          </a:p>
          <a:p>
            <a:pPr marL="554990" lvl="1" indent="-457200" fontAlgn="base">
              <a:spcBef>
                <a:spcPts val="592"/>
              </a:spcBef>
              <a:spcAft>
                <a:spcPts val="0"/>
              </a:spcAft>
            </a:pPr>
            <a:r>
              <a:rPr lang="en-US" sz="3000" dirty="0">
                <a:solidFill>
                  <a:srgbClr val="000000"/>
                </a:solidFill>
                <a:latin typeface="Calibri"/>
                <a:cs typeface="Calibri"/>
              </a:rPr>
              <a:t>Provides a tool for working with communities to put into place actions/programs that can help avoid a nonattainment designation</a:t>
            </a:r>
            <a:endParaRPr lang="en-US" sz="3000" dirty="0">
              <a:solidFill>
                <a:srgbClr val="000000"/>
              </a:solidFill>
              <a:latin typeface="Calibri"/>
              <a:ea typeface="Calibri"/>
              <a:cs typeface="Calibri"/>
            </a:endParaRPr>
          </a:p>
          <a:p>
            <a:pPr marL="554990" lvl="1" indent="-457200" fontAlgn="base">
              <a:spcBef>
                <a:spcPts val="592"/>
              </a:spcBef>
              <a:spcAft>
                <a:spcPts val="0"/>
              </a:spcAft>
            </a:pPr>
            <a:r>
              <a:rPr lang="en-US" sz="3000" strike="sngStrike" dirty="0">
                <a:solidFill>
                  <a:srgbClr val="000000"/>
                </a:solidFill>
                <a:latin typeface="Calibri"/>
                <a:cs typeface="Calibri"/>
                <a:hlinkClick r:id="rId2"/>
              </a:rPr>
              <a:t>www.epa.gov/advance</a:t>
            </a:r>
            <a:r>
              <a:rPr lang="en-US" sz="3000" strike="sngStrike" dirty="0">
                <a:solidFill>
                  <a:srgbClr val="000000"/>
                </a:solidFill>
                <a:latin typeface="Calibri"/>
                <a:cs typeface="Calibri"/>
              </a:rPr>
              <a:t> </a:t>
            </a:r>
            <a:endParaRPr lang="en-US" sz="3000" strike="sngStrike" dirty="0">
              <a:solidFill>
                <a:srgbClr val="000000"/>
              </a:solidFill>
              <a:latin typeface="Calibri"/>
              <a:ea typeface="Calibri"/>
              <a:cs typeface="Calibri"/>
            </a:endParaRPr>
          </a:p>
          <a:p>
            <a:endParaRPr lang="en-US" dirty="0"/>
          </a:p>
        </p:txBody>
      </p:sp>
      <p:sp>
        <p:nvSpPr>
          <p:cNvPr id="5" name="Slide Number Placeholder 4">
            <a:extLst>
              <a:ext uri="{FF2B5EF4-FFF2-40B4-BE49-F238E27FC236}">
                <a16:creationId xmlns:a16="http://schemas.microsoft.com/office/drawing/2014/main" id="{A848A6BA-0668-9112-CB27-6BE7B48DB2A3}"/>
              </a:ext>
            </a:extLst>
          </p:cNvPr>
          <p:cNvSpPr>
            <a:spLocks noGrp="1"/>
          </p:cNvSpPr>
          <p:nvPr>
            <p:ph type="sldNum" sz="quarter" idx="12"/>
          </p:nvPr>
        </p:nvSpPr>
        <p:spPr/>
        <p:txBody>
          <a:bodyPr/>
          <a:lstStyle/>
          <a:p>
            <a:fld id="{1F1CB0F1-E3A5-4057-A475-0B8AC78582B4}" type="slidenum">
              <a:rPr lang="en-US" dirty="0" smtClean="0"/>
              <a:t>18</a:t>
            </a:fld>
            <a:endParaRPr lang="en-US"/>
          </a:p>
        </p:txBody>
      </p:sp>
      <p:sp>
        <p:nvSpPr>
          <p:cNvPr id="8" name="Rectangle 7">
            <a:extLst>
              <a:ext uri="{FF2B5EF4-FFF2-40B4-BE49-F238E27FC236}">
                <a16:creationId xmlns:a16="http://schemas.microsoft.com/office/drawing/2014/main" id="{85731C9E-56F3-13D6-060C-2B8C19059B22}"/>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pic>
        <p:nvPicPr>
          <p:cNvPr id="4" name="Picture 3" descr="map of areas">
            <a:extLst>
              <a:ext uri="{FF2B5EF4-FFF2-40B4-BE49-F238E27FC236}">
                <a16:creationId xmlns:a16="http://schemas.microsoft.com/office/drawing/2014/main" id="{44F5CAA9-CB40-3A0B-6B28-745E3CB57E5E}"/>
              </a:ext>
            </a:extLst>
          </p:cNvPr>
          <p:cNvPicPr>
            <a:picLocks noChangeAspect="1"/>
          </p:cNvPicPr>
          <p:nvPr/>
        </p:nvPicPr>
        <p:blipFill>
          <a:blip r:embed="rId3"/>
          <a:stretch>
            <a:fillRect/>
          </a:stretch>
        </p:blipFill>
        <p:spPr>
          <a:xfrm>
            <a:off x="6412303" y="1735526"/>
            <a:ext cx="5190227" cy="4033929"/>
          </a:xfrm>
          <a:prstGeom prst="rect">
            <a:avLst/>
          </a:prstGeom>
        </p:spPr>
      </p:pic>
    </p:spTree>
    <p:extLst>
      <p:ext uri="{BB962C8B-B14F-4D97-AF65-F5344CB8AC3E}">
        <p14:creationId xmlns:p14="http://schemas.microsoft.com/office/powerpoint/2010/main" val="4975181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C3E3-F87C-BD90-A47E-B36975300BEF}"/>
              </a:ext>
            </a:extLst>
          </p:cNvPr>
          <p:cNvSpPr>
            <a:spLocks noGrp="1"/>
          </p:cNvSpPr>
          <p:nvPr>
            <p:ph type="title"/>
          </p:nvPr>
        </p:nvSpPr>
        <p:spPr/>
        <p:txBody>
          <a:bodyPr/>
          <a:lstStyle/>
          <a:p>
            <a:r>
              <a:rPr lang="en-US" sz="4400">
                <a:solidFill>
                  <a:srgbClr val="000000"/>
                </a:solidFill>
                <a:latin typeface="Calibri"/>
                <a:cs typeface="Calibri"/>
              </a:rPr>
              <a:t>40 CFR 51 Appendix </a:t>
            </a:r>
            <a:r>
              <a:rPr lang="en-US" sz="4400" i="1">
                <a:solidFill>
                  <a:srgbClr val="000000"/>
                </a:solidFill>
                <a:latin typeface="Calibri"/>
                <a:cs typeface="Calibri"/>
              </a:rPr>
              <a:t>v</a:t>
            </a:r>
            <a:endParaRPr lang="en-US"/>
          </a:p>
        </p:txBody>
      </p:sp>
      <p:sp>
        <p:nvSpPr>
          <p:cNvPr id="3" name="Content Placeholder 2">
            <a:extLst>
              <a:ext uri="{FF2B5EF4-FFF2-40B4-BE49-F238E27FC236}">
                <a16:creationId xmlns:a16="http://schemas.microsoft.com/office/drawing/2014/main" id="{031F6D38-DF07-019F-E2CF-3870F10809C8}"/>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Criteria for Determining the Completeness of Plan Submission</a:t>
            </a:r>
            <a:endParaRPr lang="en-US">
              <a:cs typeface="Calibri" panose="020F0502020204030204"/>
            </a:endParaRPr>
          </a:p>
          <a:p>
            <a:pPr lvl="1"/>
            <a:r>
              <a:rPr lang="en-US" sz="2600">
                <a:solidFill>
                  <a:srgbClr val="000000"/>
                </a:solidFill>
                <a:cs typeface="Calibri"/>
              </a:rPr>
              <a:t>“The EPA shall return to the submitting official any plan or revision thereof which fails to meet the criteria set forth in Appendix v, and request corrective action, identifying the components absent or insufficient to perform a review of the submitted plan.”</a:t>
            </a:r>
            <a:endParaRPr lang="en-US"/>
          </a:p>
          <a:p>
            <a:endParaRPr lang="en-US">
              <a:cs typeface="Calibri"/>
            </a:endParaRPr>
          </a:p>
        </p:txBody>
      </p:sp>
      <p:sp>
        <p:nvSpPr>
          <p:cNvPr id="5" name="Slide Number Placeholder 4">
            <a:extLst>
              <a:ext uri="{FF2B5EF4-FFF2-40B4-BE49-F238E27FC236}">
                <a16:creationId xmlns:a16="http://schemas.microsoft.com/office/drawing/2014/main" id="{1F9D4BFE-BCF8-F14D-B66F-EAF32FDBB78C}"/>
              </a:ext>
            </a:extLst>
          </p:cNvPr>
          <p:cNvSpPr>
            <a:spLocks noGrp="1"/>
          </p:cNvSpPr>
          <p:nvPr>
            <p:ph type="sldNum" sz="quarter" idx="12"/>
          </p:nvPr>
        </p:nvSpPr>
        <p:spPr/>
        <p:txBody>
          <a:bodyPr/>
          <a:lstStyle/>
          <a:p>
            <a:fld id="{1F1CB0F1-E3A5-4057-A475-0B8AC78582B4}" type="slidenum">
              <a:rPr lang="en-US" smtClean="0"/>
              <a:t>180</a:t>
            </a:fld>
            <a:endParaRPr lang="en-US"/>
          </a:p>
        </p:txBody>
      </p:sp>
      <p:sp>
        <p:nvSpPr>
          <p:cNvPr id="7" name="Rectangle 6">
            <a:extLst>
              <a:ext uri="{FF2B5EF4-FFF2-40B4-BE49-F238E27FC236}">
                <a16:creationId xmlns:a16="http://schemas.microsoft.com/office/drawing/2014/main" id="{FC147041-8E95-4ED8-8A10-42EFA65B166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6034940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C3E3-F87C-BD90-A47E-B36975300BEF}"/>
              </a:ext>
            </a:extLst>
          </p:cNvPr>
          <p:cNvSpPr>
            <a:spLocks noGrp="1"/>
          </p:cNvSpPr>
          <p:nvPr>
            <p:ph type="title"/>
          </p:nvPr>
        </p:nvSpPr>
        <p:spPr/>
        <p:txBody>
          <a:bodyPr/>
          <a:lstStyle/>
          <a:p>
            <a:r>
              <a:rPr lang="en-US" sz="4400">
                <a:solidFill>
                  <a:srgbClr val="000000"/>
                </a:solidFill>
                <a:latin typeface="Calibri"/>
                <a:cs typeface="Calibri"/>
              </a:rPr>
              <a:t>40 CFR 51 Appendix </a:t>
            </a:r>
            <a:r>
              <a:rPr lang="en-US" sz="4400" i="1">
                <a:solidFill>
                  <a:srgbClr val="000000"/>
                </a:solidFill>
                <a:latin typeface="Calibri"/>
                <a:cs typeface="Calibri"/>
              </a:rPr>
              <a:t>v, cont.</a:t>
            </a:r>
            <a:endParaRPr lang="en-US"/>
          </a:p>
        </p:txBody>
      </p:sp>
      <p:sp>
        <p:nvSpPr>
          <p:cNvPr id="3" name="Content Placeholder 2">
            <a:extLst>
              <a:ext uri="{FF2B5EF4-FFF2-40B4-BE49-F238E27FC236}">
                <a16:creationId xmlns:a16="http://schemas.microsoft.com/office/drawing/2014/main" id="{031F6D38-DF07-019F-E2CF-3870F10809C8}"/>
              </a:ext>
            </a:extLst>
          </p:cNvPr>
          <p:cNvSpPr>
            <a:spLocks noGrp="1"/>
          </p:cNvSpPr>
          <p:nvPr>
            <p:ph idx="1"/>
          </p:nvPr>
        </p:nvSpPr>
        <p:spPr/>
        <p:txBody>
          <a:bodyPr vert="horz" lIns="0" tIns="45720" rIns="0" bIns="45720" rtlCol="0" anchor="t">
            <a:normAutofit/>
          </a:bodyPr>
          <a:lstStyle/>
          <a:p>
            <a:r>
              <a:rPr lang="en-US" sz="3200">
                <a:solidFill>
                  <a:srgbClr val="000000"/>
                </a:solidFill>
                <a:latin typeface="Calibri"/>
                <a:cs typeface="Calibri"/>
              </a:rPr>
              <a:t>Allows for parallel processing of a SIP</a:t>
            </a:r>
            <a:endParaRPr lang="en-US" sz="3000">
              <a:solidFill>
                <a:srgbClr val="000000"/>
              </a:solidFill>
              <a:latin typeface="Calibri" panose="020F0502020204030204"/>
              <a:cs typeface="Calibri"/>
            </a:endParaRPr>
          </a:p>
          <a:p>
            <a:pPr lvl="1"/>
            <a:r>
              <a:rPr lang="en-US" sz="2600">
                <a:solidFill>
                  <a:srgbClr val="000000"/>
                </a:solidFill>
                <a:latin typeface="Calibri"/>
                <a:cs typeface="Calibri"/>
              </a:rPr>
              <a:t>SIP submission before a state officially adopts it.</a:t>
            </a:r>
            <a:endParaRPr lang="en-US"/>
          </a:p>
          <a:p>
            <a:pPr lvl="1"/>
            <a:r>
              <a:rPr lang="en-US" sz="2600">
                <a:solidFill>
                  <a:srgbClr val="000000"/>
                </a:solidFill>
                <a:latin typeface="Calibri"/>
                <a:cs typeface="Calibri"/>
              </a:rPr>
              <a:t>State must specifically request.</a:t>
            </a:r>
            <a:endParaRPr lang="en-US"/>
          </a:p>
          <a:p>
            <a:pPr lvl="1"/>
            <a:r>
              <a:rPr lang="en-US" sz="2600">
                <a:solidFill>
                  <a:srgbClr val="000000"/>
                </a:solidFill>
                <a:latin typeface="Calibri"/>
                <a:cs typeface="Calibri"/>
              </a:rPr>
              <a:t>State must include the related draft/proposed regulation.</a:t>
            </a:r>
            <a:endParaRPr lang="en-US"/>
          </a:p>
          <a:p>
            <a:r>
              <a:rPr lang="en-US" sz="3200">
                <a:solidFill>
                  <a:srgbClr val="000000"/>
                </a:solidFill>
                <a:latin typeface="Calibri"/>
                <a:cs typeface="Calibri"/>
              </a:rPr>
              <a:t>Details submission requirements</a:t>
            </a:r>
            <a:endParaRPr lang="en-US"/>
          </a:p>
          <a:p>
            <a:pPr lvl="1"/>
            <a:r>
              <a:rPr lang="en-US" sz="2600">
                <a:solidFill>
                  <a:srgbClr val="000000"/>
                </a:solidFill>
                <a:latin typeface="Calibri"/>
                <a:cs typeface="Calibri"/>
              </a:rPr>
              <a:t>No confidential business information should be included, and identification of copyrighted materials is necessary.</a:t>
            </a:r>
            <a:endParaRPr lang="en-US"/>
          </a:p>
          <a:p>
            <a:endParaRPr lang="en-US" sz="3000">
              <a:solidFill>
                <a:srgbClr val="404040"/>
              </a:solidFill>
              <a:latin typeface="Arial"/>
              <a:cs typeface="Arial"/>
            </a:endParaRPr>
          </a:p>
          <a:p>
            <a:endParaRPr lang="en-US" sz="4400" i="1">
              <a:solidFill>
                <a:srgbClr val="000000"/>
              </a:solidFill>
              <a:cs typeface="Calibri"/>
            </a:endParaRPr>
          </a:p>
        </p:txBody>
      </p:sp>
      <p:sp>
        <p:nvSpPr>
          <p:cNvPr id="5" name="Slide Number Placeholder 4">
            <a:extLst>
              <a:ext uri="{FF2B5EF4-FFF2-40B4-BE49-F238E27FC236}">
                <a16:creationId xmlns:a16="http://schemas.microsoft.com/office/drawing/2014/main" id="{1F9D4BFE-BCF8-F14D-B66F-EAF32FDBB78C}"/>
              </a:ext>
            </a:extLst>
          </p:cNvPr>
          <p:cNvSpPr>
            <a:spLocks noGrp="1"/>
          </p:cNvSpPr>
          <p:nvPr>
            <p:ph type="sldNum" sz="quarter" idx="12"/>
          </p:nvPr>
        </p:nvSpPr>
        <p:spPr/>
        <p:txBody>
          <a:bodyPr/>
          <a:lstStyle/>
          <a:p>
            <a:fld id="{1F1CB0F1-E3A5-4057-A475-0B8AC78582B4}" type="slidenum">
              <a:rPr lang="en-US" smtClean="0"/>
              <a:t>181</a:t>
            </a:fld>
            <a:endParaRPr lang="en-US"/>
          </a:p>
        </p:txBody>
      </p:sp>
      <p:sp>
        <p:nvSpPr>
          <p:cNvPr id="7" name="Rectangle 6">
            <a:extLst>
              <a:ext uri="{FF2B5EF4-FFF2-40B4-BE49-F238E27FC236}">
                <a16:creationId xmlns:a16="http://schemas.microsoft.com/office/drawing/2014/main" id="{FC147041-8E95-4ED8-8A10-42EFA65B166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32680997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C3E3-F87C-BD90-A47E-B36975300BEF}"/>
              </a:ext>
            </a:extLst>
          </p:cNvPr>
          <p:cNvSpPr>
            <a:spLocks noGrp="1"/>
          </p:cNvSpPr>
          <p:nvPr>
            <p:ph type="title"/>
          </p:nvPr>
        </p:nvSpPr>
        <p:spPr/>
        <p:txBody>
          <a:bodyPr/>
          <a:lstStyle/>
          <a:p>
            <a:r>
              <a:rPr lang="en-US" sz="4400">
                <a:solidFill>
                  <a:srgbClr val="000000"/>
                </a:solidFill>
                <a:latin typeface="Calibri"/>
                <a:cs typeface="Calibri"/>
              </a:rPr>
              <a:t>40 CFR 51 Appendix </a:t>
            </a:r>
            <a:r>
              <a:rPr lang="en-US" sz="4400" i="1">
                <a:solidFill>
                  <a:srgbClr val="000000"/>
                </a:solidFill>
                <a:latin typeface="Calibri"/>
                <a:cs typeface="Calibri"/>
              </a:rPr>
              <a:t>v, cont.</a:t>
            </a:r>
            <a:endParaRPr lang="en-US"/>
          </a:p>
        </p:txBody>
      </p:sp>
      <p:sp>
        <p:nvSpPr>
          <p:cNvPr id="3" name="Content Placeholder 2">
            <a:extLst>
              <a:ext uri="{FF2B5EF4-FFF2-40B4-BE49-F238E27FC236}">
                <a16:creationId xmlns:a16="http://schemas.microsoft.com/office/drawing/2014/main" id="{031F6D38-DF07-019F-E2CF-3870F10809C8}"/>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SIP must include administrative materials:</a:t>
            </a:r>
            <a:endParaRPr lang="en-US" sz="4400" i="1">
              <a:solidFill>
                <a:srgbClr val="000000"/>
              </a:solidFill>
              <a:cs typeface="Calibri"/>
            </a:endParaRPr>
          </a:p>
          <a:p>
            <a:pPr lvl="1"/>
            <a:r>
              <a:rPr lang="en-US" sz="2400">
                <a:solidFill>
                  <a:srgbClr val="000000"/>
                </a:solidFill>
                <a:cs typeface="Calibri"/>
              </a:rPr>
              <a:t>The State’s formal request for EPA to approve the SIP.</a:t>
            </a:r>
            <a:endParaRPr lang="en-US"/>
          </a:p>
          <a:p>
            <a:pPr lvl="1"/>
            <a:r>
              <a:rPr lang="en-US" sz="2400">
                <a:solidFill>
                  <a:srgbClr val="000000"/>
                </a:solidFill>
                <a:cs typeface="Calibri"/>
              </a:rPr>
              <a:t>Proof of adoption of the SIP and regulations or other form of control measures.</a:t>
            </a:r>
            <a:endParaRPr lang="en-US"/>
          </a:p>
          <a:p>
            <a:pPr lvl="1"/>
            <a:r>
              <a:rPr lang="en-US" sz="2400">
                <a:solidFill>
                  <a:srgbClr val="000000"/>
                </a:solidFill>
                <a:cs typeface="Calibri"/>
              </a:rPr>
              <a:t>Proof of public hearing(s) and response to comments.</a:t>
            </a:r>
            <a:endParaRPr lang="en-US"/>
          </a:p>
          <a:p>
            <a:r>
              <a:rPr lang="en-US" sz="3000">
                <a:solidFill>
                  <a:srgbClr val="000000"/>
                </a:solidFill>
                <a:cs typeface="Calibri"/>
              </a:rPr>
              <a:t>SIP must include technical support documents:</a:t>
            </a:r>
            <a:endParaRPr lang="en-US"/>
          </a:p>
          <a:p>
            <a:pPr lvl="1"/>
            <a:r>
              <a:rPr lang="en-US" sz="2400">
                <a:solidFill>
                  <a:srgbClr val="000000"/>
                </a:solidFill>
                <a:cs typeface="Calibri"/>
              </a:rPr>
              <a:t>Modeling platform, including documentation of software and data used in modeling.</a:t>
            </a:r>
            <a:endParaRPr lang="en-US"/>
          </a:p>
          <a:p>
            <a:pPr lvl="1"/>
            <a:r>
              <a:rPr lang="en-US" sz="2400">
                <a:solidFill>
                  <a:srgbClr val="000000"/>
                </a:solidFill>
                <a:cs typeface="Calibri"/>
              </a:rPr>
              <a:t>Evidence that RACT/RACM are met.</a:t>
            </a:r>
            <a:endParaRPr lang="en-US"/>
          </a:p>
          <a:p>
            <a:pPr lvl="1"/>
            <a:r>
              <a:rPr lang="en-US" sz="2400">
                <a:solidFill>
                  <a:srgbClr val="000000"/>
                </a:solidFill>
                <a:cs typeface="Calibri"/>
              </a:rPr>
              <a:t>Evidence that emissions limits will be met.</a:t>
            </a:r>
            <a:endParaRPr lang="en-US"/>
          </a:p>
          <a:p>
            <a:endParaRPr lang="en-US" sz="4400" i="1">
              <a:solidFill>
                <a:srgbClr val="000000"/>
              </a:solidFill>
              <a:cs typeface="Calibri"/>
            </a:endParaRPr>
          </a:p>
        </p:txBody>
      </p:sp>
      <p:sp>
        <p:nvSpPr>
          <p:cNvPr id="5" name="Slide Number Placeholder 4">
            <a:extLst>
              <a:ext uri="{FF2B5EF4-FFF2-40B4-BE49-F238E27FC236}">
                <a16:creationId xmlns:a16="http://schemas.microsoft.com/office/drawing/2014/main" id="{1F9D4BFE-BCF8-F14D-B66F-EAF32FDBB78C}"/>
              </a:ext>
            </a:extLst>
          </p:cNvPr>
          <p:cNvSpPr>
            <a:spLocks noGrp="1"/>
          </p:cNvSpPr>
          <p:nvPr>
            <p:ph type="sldNum" sz="quarter" idx="12"/>
          </p:nvPr>
        </p:nvSpPr>
        <p:spPr/>
        <p:txBody>
          <a:bodyPr/>
          <a:lstStyle/>
          <a:p>
            <a:fld id="{1F1CB0F1-E3A5-4057-A475-0B8AC78582B4}" type="slidenum">
              <a:rPr lang="en-US" smtClean="0"/>
              <a:t>182</a:t>
            </a:fld>
            <a:endParaRPr lang="en-US"/>
          </a:p>
        </p:txBody>
      </p:sp>
      <p:sp>
        <p:nvSpPr>
          <p:cNvPr id="7" name="Rectangle 6">
            <a:extLst>
              <a:ext uri="{FF2B5EF4-FFF2-40B4-BE49-F238E27FC236}">
                <a16:creationId xmlns:a16="http://schemas.microsoft.com/office/drawing/2014/main" id="{FC147041-8E95-4ED8-8A10-42EFA65B166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80004004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400">
                <a:solidFill>
                  <a:srgbClr val="000000"/>
                </a:solidFill>
                <a:latin typeface="Calibri"/>
                <a:cs typeface="Calibri"/>
              </a:rPr>
              <a:t>EPA staff involved in SIP reviews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800">
                <a:solidFill>
                  <a:srgbClr val="000000"/>
                </a:solidFill>
                <a:cs typeface="Calibri"/>
              </a:rPr>
              <a:t>EPA Regional Administrators (RA) are delegated the authority to receive, return, approve, or disapprove SIPs.</a:t>
            </a:r>
            <a:endParaRPr lang="en-US" sz="2800">
              <a:cs typeface="Calibri" panose="020F0502020204030204"/>
            </a:endParaRPr>
          </a:p>
          <a:p>
            <a:pPr lvl="1"/>
            <a:r>
              <a:rPr lang="en-US" sz="2800">
                <a:solidFill>
                  <a:srgbClr val="000000"/>
                </a:solidFill>
                <a:cs typeface="Calibri"/>
              </a:rPr>
              <a:t>Review, evaluation, rulemaking are done at the regional level.</a:t>
            </a:r>
            <a:endParaRPr lang="en-US" sz="2800"/>
          </a:p>
          <a:p>
            <a:pPr lvl="1"/>
            <a:r>
              <a:rPr lang="en-US" sz="2800">
                <a:solidFill>
                  <a:srgbClr val="000000"/>
                </a:solidFill>
                <a:cs typeface="Calibri"/>
              </a:rPr>
              <a:t>Caveats</a:t>
            </a:r>
            <a:endParaRPr lang="en-US" sz="2800"/>
          </a:p>
          <a:p>
            <a:pPr lvl="2"/>
            <a:r>
              <a:rPr lang="en-US" sz="2000">
                <a:solidFill>
                  <a:srgbClr val="000000"/>
                </a:solidFill>
                <a:cs typeface="Calibri"/>
              </a:rPr>
              <a:t>EPA Offices of General Counsel and Regional Council must review </a:t>
            </a:r>
            <a:r>
              <a:rPr lang="en-US" sz="2000" i="1">
                <a:solidFill>
                  <a:srgbClr val="000000"/>
                </a:solidFill>
                <a:cs typeface="Calibri"/>
              </a:rPr>
              <a:t>Federal Register </a:t>
            </a:r>
            <a:r>
              <a:rPr lang="en-US" sz="2000">
                <a:solidFill>
                  <a:srgbClr val="000000"/>
                </a:solidFill>
                <a:cs typeface="Calibri"/>
              </a:rPr>
              <a:t>Notice responses to comments received during NPR public comment period.</a:t>
            </a:r>
            <a:endParaRPr lang="en-US" sz="2000"/>
          </a:p>
          <a:p>
            <a:pPr lvl="2"/>
            <a:r>
              <a:rPr lang="en-US" sz="2000" u="sng">
                <a:solidFill>
                  <a:srgbClr val="000000"/>
                </a:solidFill>
                <a:cs typeface="Calibri"/>
              </a:rPr>
              <a:t>SIP Consistency Process</a:t>
            </a:r>
            <a:r>
              <a:rPr lang="en-US" sz="2000">
                <a:solidFill>
                  <a:srgbClr val="000000"/>
                </a:solidFill>
                <a:cs typeface="Calibri"/>
              </a:rPr>
              <a:t> </a:t>
            </a:r>
            <a:r>
              <a:rPr lang="en-US" sz="2000" i="1">
                <a:solidFill>
                  <a:srgbClr val="000000"/>
                </a:solidFill>
                <a:cs typeface="Calibri"/>
              </a:rPr>
              <a:t>may </a:t>
            </a:r>
            <a:r>
              <a:rPr lang="en-US" sz="2000">
                <a:solidFill>
                  <a:srgbClr val="000000"/>
                </a:solidFill>
                <a:cs typeface="Calibri"/>
              </a:rPr>
              <a:t>be required if the action is breaking new ground or departs from previous EPA decisions; a pre-decisional, internal EPA deliberative process.</a:t>
            </a:r>
            <a:endParaRPr lang="en-US" sz="2000"/>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183</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8408194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i="1">
                <a:solidFill>
                  <a:srgbClr val="000000"/>
                </a:solidFill>
                <a:latin typeface="Calibri"/>
                <a:cs typeface="Calibri"/>
              </a:rPr>
              <a:t>Federal Register – the daily journal of</a:t>
            </a:r>
            <a:br>
              <a:rPr lang="en-US" sz="4000" i="1">
                <a:solidFill>
                  <a:srgbClr val="000000"/>
                </a:solidFill>
                <a:latin typeface="Calibri"/>
                <a:cs typeface="Calibri"/>
              </a:rPr>
            </a:br>
            <a:r>
              <a:rPr lang="en-US" sz="4000" i="1">
                <a:solidFill>
                  <a:srgbClr val="000000"/>
                </a:solidFill>
                <a:latin typeface="Calibri"/>
                <a:cs typeface="Calibri"/>
              </a:rPr>
              <a:t> the U.S. Government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hlinkClick r:id="rId2"/>
              </a:rPr>
              <a:t>https://www.federalregister.gov/</a:t>
            </a:r>
            <a:r>
              <a:rPr lang="en-US" sz="3200">
                <a:solidFill>
                  <a:srgbClr val="000000"/>
                </a:solidFill>
                <a:cs typeface="Calibri"/>
              </a:rPr>
              <a:t> </a:t>
            </a:r>
            <a:endParaRPr lang="en-US">
              <a:cs typeface="Calibri" panose="020F0502020204030204"/>
            </a:endParaRPr>
          </a:p>
          <a:p>
            <a:pPr lvl="1"/>
            <a:r>
              <a:rPr lang="en-US" sz="2600">
                <a:solidFill>
                  <a:srgbClr val="000000"/>
                </a:solidFill>
                <a:cs typeface="Calibri"/>
              </a:rPr>
              <a:t>No subscription fee – includes all federal agencies’ regulatory actions.</a:t>
            </a:r>
            <a:endParaRPr lang="en-US"/>
          </a:p>
          <a:p>
            <a:pPr lvl="1"/>
            <a:r>
              <a:rPr lang="en-US" sz="2600">
                <a:solidFill>
                  <a:srgbClr val="000000"/>
                </a:solidFill>
                <a:cs typeface="Calibri"/>
              </a:rPr>
              <a:t>Can search 1994 to present.</a:t>
            </a:r>
            <a:endParaRPr lang="en-US"/>
          </a:p>
          <a:p>
            <a:pPr lvl="1"/>
            <a:r>
              <a:rPr lang="en-US" sz="2600">
                <a:solidFill>
                  <a:srgbClr val="000000"/>
                </a:solidFill>
                <a:cs typeface="Calibri"/>
              </a:rPr>
              <a:t>Final rules are categorized in the Code of Federal Rules (CFR).</a:t>
            </a:r>
            <a:endParaRPr lang="en-US"/>
          </a:p>
          <a:p>
            <a:r>
              <a:rPr lang="en-US" sz="3200">
                <a:solidFill>
                  <a:srgbClr val="000000"/>
                </a:solidFill>
                <a:cs typeface="Calibri"/>
              </a:rPr>
              <a:t>Most states have something similar for state regulatory actions.</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184</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41549671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a:cs typeface="Calibri Light"/>
              </a:rPr>
              <a:t>Federal Register</a:t>
            </a:r>
            <a:endParaRPr lang="en-US"/>
          </a:p>
        </p:txBody>
      </p:sp>
      <p:pic>
        <p:nvPicPr>
          <p:cNvPr id="6" name="Picture 7">
            <a:extLst>
              <a:ext uri="{FF2B5EF4-FFF2-40B4-BE49-F238E27FC236}">
                <a16:creationId xmlns:a16="http://schemas.microsoft.com/office/drawing/2014/main" id="{949447C3-7FA8-C6FA-CD13-ABA73E9B94B5}"/>
              </a:ext>
            </a:extLst>
          </p:cNvPr>
          <p:cNvPicPr>
            <a:picLocks noGrp="1" noChangeAspect="1"/>
          </p:cNvPicPr>
          <p:nvPr>
            <p:ph idx="1"/>
          </p:nvPr>
        </p:nvPicPr>
        <p:blipFill>
          <a:blip r:embed="rId2"/>
          <a:stretch>
            <a:fillRect/>
          </a:stretch>
        </p:blipFill>
        <p:spPr>
          <a:xfrm>
            <a:off x="4572085" y="1845734"/>
            <a:ext cx="3108789" cy="4023360"/>
          </a:xfrm>
        </p:spPr>
      </p:pic>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185</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pic>
        <p:nvPicPr>
          <p:cNvPr id="4" name="Picture 3">
            <a:extLst>
              <a:ext uri="{FF2B5EF4-FFF2-40B4-BE49-F238E27FC236}">
                <a16:creationId xmlns:a16="http://schemas.microsoft.com/office/drawing/2014/main" id="{E83156E5-F1A2-7480-E806-EC75A091EAAC}"/>
              </a:ext>
            </a:extLst>
          </p:cNvPr>
          <p:cNvPicPr>
            <a:picLocks noChangeAspect="1"/>
          </p:cNvPicPr>
          <p:nvPr/>
        </p:nvPicPr>
        <p:blipFill>
          <a:blip r:embed="rId3"/>
          <a:stretch>
            <a:fillRect/>
          </a:stretch>
        </p:blipFill>
        <p:spPr>
          <a:xfrm>
            <a:off x="3566759" y="1760553"/>
            <a:ext cx="4114115" cy="4331055"/>
          </a:xfrm>
          <a:prstGeom prst="rect">
            <a:avLst/>
          </a:prstGeom>
        </p:spPr>
      </p:pic>
    </p:spTree>
    <p:extLst>
      <p:ext uri="{BB962C8B-B14F-4D97-AF65-F5344CB8AC3E}">
        <p14:creationId xmlns:p14="http://schemas.microsoft.com/office/powerpoint/2010/main" val="4641761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400">
                <a:solidFill>
                  <a:srgbClr val="000000"/>
                </a:solidFill>
                <a:latin typeface="Calibri"/>
                <a:cs typeface="Calibri"/>
              </a:rPr>
              <a:t>Public Comments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700">
                <a:solidFill>
                  <a:srgbClr val="000000"/>
                </a:solidFill>
                <a:cs typeface="Calibri"/>
              </a:rPr>
              <a:t>All official correspondence received by EPA in accordance with a notice of proposed rulemaking (NPR) in the </a:t>
            </a:r>
            <a:r>
              <a:rPr lang="en-US" sz="2700" i="1">
                <a:solidFill>
                  <a:srgbClr val="000000"/>
                </a:solidFill>
                <a:cs typeface="Calibri"/>
              </a:rPr>
              <a:t>FR </a:t>
            </a:r>
            <a:r>
              <a:rPr lang="en-US" sz="2700">
                <a:solidFill>
                  <a:srgbClr val="000000"/>
                </a:solidFill>
                <a:cs typeface="Calibri"/>
              </a:rPr>
              <a:t>become part of the EPA rulemaking docket.</a:t>
            </a:r>
            <a:endParaRPr lang="en-US">
              <a:cs typeface="Calibri" panose="020F0502020204030204"/>
            </a:endParaRPr>
          </a:p>
          <a:p>
            <a:r>
              <a:rPr lang="en-US" sz="2700" b="1">
                <a:solidFill>
                  <a:srgbClr val="000000"/>
                </a:solidFill>
                <a:cs typeface="Calibri"/>
              </a:rPr>
              <a:t>Comments received before the submissions of a SIP revision are not considered in the EPA rulemaking.</a:t>
            </a:r>
            <a:endParaRPr lang="en-US" b="1"/>
          </a:p>
          <a:p>
            <a:r>
              <a:rPr lang="en-US" sz="2700">
                <a:solidFill>
                  <a:srgbClr val="000000"/>
                </a:solidFill>
                <a:cs typeface="Calibri"/>
              </a:rPr>
              <a:t>EPA rulemaking is only based on the formal SIP submission and comments received during the comment period.</a:t>
            </a:r>
            <a:endParaRPr lang="en-US"/>
          </a:p>
          <a:p>
            <a:r>
              <a:rPr lang="en-US" sz="2700">
                <a:solidFill>
                  <a:srgbClr val="000000"/>
                </a:solidFill>
                <a:cs typeface="Calibri"/>
              </a:rPr>
              <a:t>Exceptions for late comments are at EPA’s discretion.</a:t>
            </a:r>
            <a:endParaRPr lang="en-US"/>
          </a:p>
          <a:p>
            <a:pPr marL="486410" lvl="1"/>
            <a:r>
              <a:rPr lang="en-US" sz="2200">
                <a:solidFill>
                  <a:srgbClr val="000000"/>
                </a:solidFill>
                <a:cs typeface="Calibri"/>
              </a:rPr>
              <a:t>The NPR can state that late comments will not be accepted.</a:t>
            </a:r>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dirty="0" smtClean="0"/>
              <a:t>186</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37346740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400">
                <a:solidFill>
                  <a:srgbClr val="000000"/>
                </a:solidFill>
                <a:latin typeface="Calibri"/>
                <a:cs typeface="Calibri"/>
              </a:rPr>
              <a:t>Final Rulemaking Notice</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EPA Regional Office prepares the final rulemaking notice (FRN).</a:t>
            </a:r>
            <a:endParaRPr lang="en-US">
              <a:cs typeface="Calibri" panose="020F0502020204030204"/>
            </a:endParaRPr>
          </a:p>
          <a:p>
            <a:r>
              <a:rPr lang="en-US" sz="3000">
                <a:solidFill>
                  <a:srgbClr val="000000"/>
                </a:solidFill>
                <a:cs typeface="Calibri"/>
              </a:rPr>
              <a:t>Considers all relevant comments received after the NPR.</a:t>
            </a:r>
            <a:endParaRPr lang="en-US"/>
          </a:p>
          <a:p>
            <a:pPr lvl="1"/>
            <a:r>
              <a:rPr lang="en-US" sz="2400">
                <a:solidFill>
                  <a:srgbClr val="000000"/>
                </a:solidFill>
                <a:cs typeface="Calibri"/>
              </a:rPr>
              <a:t>Preamble in the FRN includes a response-to-comment section.</a:t>
            </a:r>
            <a:endParaRPr lang="en-US"/>
          </a:p>
          <a:p>
            <a:r>
              <a:rPr lang="en-US" sz="3000">
                <a:solidFill>
                  <a:srgbClr val="000000"/>
                </a:solidFill>
                <a:cs typeface="Calibri"/>
              </a:rPr>
              <a:t>The plan is promulgated 30-days after the FRN.</a:t>
            </a:r>
            <a:endParaRPr lang="en-US"/>
          </a:p>
          <a:p>
            <a:pPr lvl="1"/>
            <a:r>
              <a:rPr lang="en-US" sz="2400">
                <a:solidFill>
                  <a:srgbClr val="000000"/>
                </a:solidFill>
                <a:cs typeface="Calibri"/>
              </a:rPr>
              <a:t>Can be exceptions for good cause offering a shorter effective date.</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187</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36798761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400">
                <a:solidFill>
                  <a:srgbClr val="000000"/>
                </a:solidFill>
                <a:latin typeface="Calibri"/>
                <a:cs typeface="Calibri"/>
              </a:rPr>
              <a:t>EPA Action Options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200">
                <a:solidFill>
                  <a:srgbClr val="000000"/>
                </a:solidFill>
                <a:cs typeface="Calibri"/>
              </a:rPr>
              <a:t>Disapproval</a:t>
            </a:r>
            <a:endParaRPr lang="en-US">
              <a:cs typeface="Calibri" panose="020F0502020204030204"/>
            </a:endParaRPr>
          </a:p>
          <a:p>
            <a:pPr lvl="1"/>
            <a:r>
              <a:rPr lang="en-US">
                <a:solidFill>
                  <a:srgbClr val="000000"/>
                </a:solidFill>
                <a:cs typeface="Calibri"/>
              </a:rPr>
              <a:t>Sanctions clock starts for the state to correct the deficient SIP.</a:t>
            </a:r>
            <a:endParaRPr lang="en-US"/>
          </a:p>
          <a:p>
            <a:r>
              <a:rPr lang="en-US" sz="2200">
                <a:solidFill>
                  <a:srgbClr val="000000"/>
                </a:solidFill>
                <a:cs typeface="Calibri"/>
              </a:rPr>
              <a:t>Limited Approval</a:t>
            </a:r>
            <a:endParaRPr lang="en-US"/>
          </a:p>
          <a:p>
            <a:pPr lvl="1"/>
            <a:r>
              <a:rPr lang="en-US">
                <a:solidFill>
                  <a:srgbClr val="000000"/>
                </a:solidFill>
                <a:cs typeface="Calibri"/>
              </a:rPr>
              <a:t>SIP revision satisfies some requirements but is not fully approvable and may result in start of FIP and/or sanction clocks.</a:t>
            </a:r>
            <a:endParaRPr lang="en-US"/>
          </a:p>
          <a:p>
            <a:r>
              <a:rPr lang="en-US" sz="2200">
                <a:solidFill>
                  <a:srgbClr val="000000"/>
                </a:solidFill>
                <a:cs typeface="Calibri"/>
              </a:rPr>
              <a:t>Conditional Approval</a:t>
            </a:r>
            <a:endParaRPr lang="en-US"/>
          </a:p>
          <a:p>
            <a:pPr lvl="1"/>
            <a:r>
              <a:rPr lang="en-US">
                <a:solidFill>
                  <a:srgbClr val="000000"/>
                </a:solidFill>
                <a:cs typeface="Calibri"/>
              </a:rPr>
              <a:t>SIP may be approved if the state commits to adopt control measures within 1 year. Avoids sanctions, but if state doesn’t follow through, disapproval is likely and sanctions clock starts.</a:t>
            </a:r>
            <a:endParaRPr lang="en-US"/>
          </a:p>
          <a:p>
            <a:r>
              <a:rPr lang="en-US" sz="2200">
                <a:solidFill>
                  <a:srgbClr val="000000"/>
                </a:solidFill>
                <a:cs typeface="Calibri"/>
              </a:rPr>
              <a:t>Full Approval</a:t>
            </a:r>
            <a:endParaRPr lang="en-US"/>
          </a:p>
          <a:p>
            <a:pPr lvl="1"/>
            <a:r>
              <a:rPr lang="en-US">
                <a:solidFill>
                  <a:srgbClr val="000000"/>
                </a:solidFill>
                <a:cs typeface="Calibri"/>
              </a:rPr>
              <a:t>Submitted SIP meets all requirements and EPA approves with no clocks for future action.</a:t>
            </a:r>
            <a:endParaRPr lang="en-US"/>
          </a:p>
          <a:p>
            <a:r>
              <a:rPr lang="en-US" sz="2200">
                <a:solidFill>
                  <a:srgbClr val="000000"/>
                </a:solidFill>
                <a:cs typeface="Calibri"/>
              </a:rPr>
              <a:t>Approved SIP contents become federal law and can only be changed through additional SIP revision(s).</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dirty="0" smtClean="0"/>
              <a:t>188</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3131163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3200">
                <a:solidFill>
                  <a:srgbClr val="000000"/>
                </a:solidFill>
                <a:latin typeface="Calibri"/>
                <a:cs typeface="Calibri"/>
              </a:rPr>
              <a:t>Code of Federal Regulations Title 40 (Part 52)</a:t>
            </a:r>
            <a:br>
              <a:rPr lang="en-US" sz="3200">
                <a:solidFill>
                  <a:srgbClr val="000000"/>
                </a:solidFill>
                <a:latin typeface="Calibri"/>
                <a:cs typeface="Calibri"/>
              </a:rPr>
            </a:br>
            <a:r>
              <a:rPr lang="en-US" sz="3200">
                <a:solidFill>
                  <a:srgbClr val="000000"/>
                </a:solidFill>
                <a:latin typeface="Calibri"/>
                <a:cs typeface="Calibri"/>
              </a:rPr>
              <a:t> Approval and Promulgation of SIPs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a:xfrm>
            <a:off x="1097280" y="1845734"/>
            <a:ext cx="4431324" cy="4363329"/>
          </a:xfrm>
        </p:spPr>
        <p:txBody>
          <a:bodyPr vert="horz" lIns="0" tIns="45720" rIns="0" bIns="45720" rtlCol="0" anchor="t">
            <a:normAutofit/>
          </a:bodyPr>
          <a:lstStyle/>
          <a:p>
            <a:r>
              <a:rPr lang="en-US">
                <a:solidFill>
                  <a:srgbClr val="000000"/>
                </a:solidFill>
                <a:cs typeface="Calibri"/>
              </a:rPr>
              <a:t>Record of the EPA Administrator’s approval, disapproval, and promulgation of State SIPs.</a:t>
            </a:r>
            <a:endParaRPr lang="en-US">
              <a:cs typeface="Calibri" panose="020F0502020204030204"/>
            </a:endParaRPr>
          </a:p>
          <a:p>
            <a:r>
              <a:rPr lang="en-US">
                <a:solidFill>
                  <a:srgbClr val="000000"/>
                </a:solidFill>
                <a:cs typeface="Calibri"/>
              </a:rPr>
              <a:t>Every State/Tribe/Territory has its own subpart under Part 52.</a:t>
            </a:r>
            <a:endParaRPr lang="en-US"/>
          </a:p>
          <a:p>
            <a:r>
              <a:rPr lang="en-US" b="1">
                <a:solidFill>
                  <a:srgbClr val="000000"/>
                </a:solidFill>
                <a:cs typeface="Calibri"/>
              </a:rPr>
              <a:t>Promulgation </a:t>
            </a:r>
            <a:r>
              <a:rPr lang="en-US">
                <a:solidFill>
                  <a:srgbClr val="000000"/>
                </a:solidFill>
                <a:cs typeface="Calibri"/>
              </a:rPr>
              <a:t>- the act of formally proclaiming or declaring a new law after its enactment.</a:t>
            </a:r>
            <a:endParaRPr lang="en-US"/>
          </a:p>
          <a:p>
            <a:r>
              <a:rPr lang="en-US">
                <a:solidFill>
                  <a:srgbClr val="000000"/>
                </a:solidFill>
                <a:cs typeface="Calibri"/>
              </a:rPr>
              <a:t>For U.S. environmental regulations formal promulgation occurs after EPA considers all public comments received on the proposal and follows publication of the final rule in the Federal Register (Part 52).</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189</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pic>
        <p:nvPicPr>
          <p:cNvPr id="6" name="Picture 7" descr="Graphical user interface, text, application&#10;&#10;Description automatically generated">
            <a:extLst>
              <a:ext uri="{FF2B5EF4-FFF2-40B4-BE49-F238E27FC236}">
                <a16:creationId xmlns:a16="http://schemas.microsoft.com/office/drawing/2014/main" id="{FF4D945F-0808-94E3-B2AA-4055DBA713BE}"/>
              </a:ext>
            </a:extLst>
          </p:cNvPr>
          <p:cNvPicPr>
            <a:picLocks noChangeAspect="1"/>
          </p:cNvPicPr>
          <p:nvPr/>
        </p:nvPicPr>
        <p:blipFill>
          <a:blip r:embed="rId2"/>
          <a:stretch>
            <a:fillRect/>
          </a:stretch>
        </p:blipFill>
        <p:spPr>
          <a:xfrm>
            <a:off x="6729046" y="1842063"/>
            <a:ext cx="4431323" cy="3349718"/>
          </a:xfrm>
          <a:prstGeom prst="rect">
            <a:avLst/>
          </a:prstGeom>
        </p:spPr>
      </p:pic>
      <p:pic>
        <p:nvPicPr>
          <p:cNvPr id="8" name="Picture 8" descr="Logo&#10;&#10;Description automatically generated">
            <a:extLst>
              <a:ext uri="{FF2B5EF4-FFF2-40B4-BE49-F238E27FC236}">
                <a16:creationId xmlns:a16="http://schemas.microsoft.com/office/drawing/2014/main" id="{76648E97-9D47-141B-9145-31AFD2F32DC0}"/>
              </a:ext>
            </a:extLst>
          </p:cNvPr>
          <p:cNvPicPr>
            <a:picLocks noChangeAspect="1"/>
          </p:cNvPicPr>
          <p:nvPr/>
        </p:nvPicPr>
        <p:blipFill>
          <a:blip r:embed="rId3"/>
          <a:stretch>
            <a:fillRect/>
          </a:stretch>
        </p:blipFill>
        <p:spPr>
          <a:xfrm>
            <a:off x="7427668" y="5294068"/>
            <a:ext cx="2447925" cy="771525"/>
          </a:xfrm>
          <a:prstGeom prst="rect">
            <a:avLst/>
          </a:prstGeom>
        </p:spPr>
      </p:pic>
    </p:spTree>
    <p:extLst>
      <p:ext uri="{BB962C8B-B14F-4D97-AF65-F5344CB8AC3E}">
        <p14:creationId xmlns:p14="http://schemas.microsoft.com/office/powerpoint/2010/main" val="189433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3C37-FBD3-D297-A29E-D07DA99C713B}"/>
              </a:ext>
            </a:extLst>
          </p:cNvPr>
          <p:cNvSpPr>
            <a:spLocks noGrp="1"/>
          </p:cNvSpPr>
          <p:nvPr>
            <p:ph type="title"/>
          </p:nvPr>
        </p:nvSpPr>
        <p:spPr/>
        <p:txBody>
          <a:bodyPr/>
          <a:lstStyle/>
          <a:p>
            <a:r>
              <a:rPr lang="en-US"/>
              <a:t>Relief from Nonattainment SIPs</a:t>
            </a:r>
          </a:p>
        </p:txBody>
      </p:sp>
      <p:sp>
        <p:nvSpPr>
          <p:cNvPr id="3" name="Content Placeholder 2">
            <a:extLst>
              <a:ext uri="{FF2B5EF4-FFF2-40B4-BE49-F238E27FC236}">
                <a16:creationId xmlns:a16="http://schemas.microsoft.com/office/drawing/2014/main" id="{A170E0DA-F4A4-EBE3-7829-17A0742FA572}"/>
              </a:ext>
            </a:extLst>
          </p:cNvPr>
          <p:cNvSpPr>
            <a:spLocks noGrp="1"/>
          </p:cNvSpPr>
          <p:nvPr>
            <p:ph idx="1"/>
          </p:nvPr>
        </p:nvSpPr>
        <p:spPr/>
        <p:txBody>
          <a:bodyPr vert="horz" lIns="0" tIns="45720" rIns="0" bIns="45720" rtlCol="0" anchor="t">
            <a:normAutofit fontScale="85000" lnSpcReduction="10000"/>
          </a:bodyPr>
          <a:lstStyle/>
          <a:p>
            <a:r>
              <a:rPr lang="en-US" sz="3200" b="1"/>
              <a:t>Clean Data Finding</a:t>
            </a:r>
            <a:endParaRPr lang="en-US" sz="3200" b="1">
              <a:cs typeface="Calibri"/>
            </a:endParaRPr>
          </a:p>
          <a:p>
            <a:pPr marL="486410" lvl="1" fontAlgn="base">
              <a:spcBef>
                <a:spcPts val="0"/>
              </a:spcBef>
              <a:spcAft>
                <a:spcPts val="0"/>
              </a:spcAft>
            </a:pPr>
            <a:r>
              <a:rPr lang="en-US" sz="3000">
                <a:solidFill>
                  <a:srgbClr val="000000"/>
                </a:solidFill>
                <a:latin typeface="Calibri"/>
                <a:cs typeface="Calibri"/>
              </a:rPr>
              <a:t>When a nonattainment area monitors attainment prior to the SIP submittal deadline or the CAA deadline.</a:t>
            </a:r>
            <a:endParaRPr lang="en-US" sz="3000">
              <a:solidFill>
                <a:srgbClr val="000000"/>
              </a:solidFill>
              <a:latin typeface="Calibri"/>
              <a:ea typeface="Calibri"/>
              <a:cs typeface="Calibri"/>
            </a:endParaRPr>
          </a:p>
          <a:p>
            <a:pPr marL="566420" lvl="2" fontAlgn="base">
              <a:spcBef>
                <a:spcPts val="518"/>
              </a:spcBef>
              <a:spcAft>
                <a:spcPts val="0"/>
              </a:spcAft>
            </a:pPr>
            <a:r>
              <a:rPr lang="en-US" sz="2400">
                <a:solidFill>
                  <a:srgbClr val="000000"/>
                </a:solidFill>
                <a:latin typeface="Calibri"/>
                <a:cs typeface="Calibri"/>
              </a:rPr>
              <a:t>Three years of violation-free monitored data required.</a:t>
            </a:r>
            <a:endParaRPr lang="en-US" sz="2400">
              <a:solidFill>
                <a:srgbClr val="000000"/>
              </a:solidFill>
              <a:latin typeface="Calibri"/>
              <a:ea typeface="Calibri"/>
              <a:cs typeface="Calibri"/>
            </a:endParaRPr>
          </a:p>
          <a:p>
            <a:pPr marL="486410" lvl="1" fontAlgn="base">
              <a:spcBef>
                <a:spcPts val="592"/>
              </a:spcBef>
              <a:spcAft>
                <a:spcPts val="0"/>
              </a:spcAft>
            </a:pPr>
            <a:r>
              <a:rPr lang="en-US" sz="3000">
                <a:solidFill>
                  <a:srgbClr val="000000"/>
                </a:solidFill>
                <a:latin typeface="Calibri"/>
                <a:cs typeface="Calibri"/>
              </a:rPr>
              <a:t>Finding may be initiated via state request or EPA initiation.</a:t>
            </a:r>
            <a:endParaRPr lang="en-US" sz="3000">
              <a:solidFill>
                <a:srgbClr val="000000"/>
              </a:solidFill>
              <a:latin typeface="Calibri"/>
              <a:ea typeface="Calibri"/>
              <a:cs typeface="Calibri"/>
            </a:endParaRPr>
          </a:p>
          <a:p>
            <a:pPr marL="486410" lvl="1" fontAlgn="base">
              <a:spcBef>
                <a:spcPts val="592"/>
              </a:spcBef>
            </a:pPr>
            <a:r>
              <a:rPr lang="en-US" sz="3000">
                <a:solidFill>
                  <a:srgbClr val="000000"/>
                </a:solidFill>
                <a:latin typeface="Calibri"/>
                <a:cs typeface="Calibri"/>
              </a:rPr>
              <a:t>Relieves the state from some SIP requirements, such as Reasonable Further Progress (RFP) and Attainment Demonstration.</a:t>
            </a:r>
          </a:p>
          <a:p>
            <a:pPr marL="486410" lvl="1" fontAlgn="base">
              <a:spcBef>
                <a:spcPts val="592"/>
              </a:spcBef>
              <a:spcAft>
                <a:spcPts val="0"/>
              </a:spcAft>
            </a:pPr>
            <a:r>
              <a:rPr lang="en-US" sz="3000">
                <a:solidFill>
                  <a:srgbClr val="000000"/>
                </a:solidFill>
                <a:latin typeface="Calibri"/>
                <a:cs typeface="Calibri"/>
              </a:rPr>
              <a:t>Area retains a nonattainment designation status.</a:t>
            </a:r>
            <a:endParaRPr lang="en-US" sz="3000">
              <a:solidFill>
                <a:srgbClr val="000000"/>
              </a:solidFill>
              <a:latin typeface="Calibri"/>
              <a:ea typeface="Calibri"/>
              <a:cs typeface="Calibri"/>
            </a:endParaRPr>
          </a:p>
          <a:p>
            <a:pPr marL="486410" lvl="1">
              <a:spcBef>
                <a:spcPts val="592"/>
              </a:spcBef>
            </a:pPr>
            <a:r>
              <a:rPr lang="en-US" sz="3000">
                <a:ea typeface="+mn-lt"/>
                <a:cs typeface="+mn-lt"/>
                <a:hlinkClick r:id="rId2"/>
              </a:rPr>
              <a:t>https://www.epa.gov/ground-level-ozone-pollution/redesignation-and-clean-data-policy-cdp</a:t>
            </a:r>
            <a:r>
              <a:rPr lang="en-US" sz="3000">
                <a:ea typeface="+mn-lt"/>
                <a:cs typeface="+mn-lt"/>
              </a:rPr>
              <a:t> </a:t>
            </a:r>
            <a:endParaRPr lang="en-US" sz="3000">
              <a:solidFill>
                <a:srgbClr val="000000"/>
              </a:solidFill>
              <a:ea typeface="Calibri"/>
              <a:cs typeface="Calibri"/>
            </a:endParaRPr>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A848A6BA-0668-9112-CB27-6BE7B48DB2A3}"/>
              </a:ext>
            </a:extLst>
          </p:cNvPr>
          <p:cNvSpPr>
            <a:spLocks noGrp="1"/>
          </p:cNvSpPr>
          <p:nvPr>
            <p:ph type="sldNum" sz="quarter" idx="12"/>
          </p:nvPr>
        </p:nvSpPr>
        <p:spPr/>
        <p:txBody>
          <a:bodyPr/>
          <a:lstStyle/>
          <a:p>
            <a:fld id="{1F1CB0F1-E3A5-4057-A475-0B8AC78582B4}" type="slidenum">
              <a:rPr lang="en-US" dirty="0" smtClean="0"/>
              <a:t>19</a:t>
            </a:fld>
            <a:endParaRPr lang="en-US"/>
          </a:p>
        </p:txBody>
      </p:sp>
      <p:sp>
        <p:nvSpPr>
          <p:cNvPr id="7" name="Rectangle 6">
            <a:extLst>
              <a:ext uri="{FF2B5EF4-FFF2-40B4-BE49-F238E27FC236}">
                <a16:creationId xmlns:a16="http://schemas.microsoft.com/office/drawing/2014/main" id="{F56D8EB3-537E-E579-92EE-58C7708623E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98728069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400">
                <a:solidFill>
                  <a:srgbClr val="000000"/>
                </a:solidFill>
                <a:latin typeface="Calibri"/>
                <a:cs typeface="Calibri"/>
              </a:rPr>
              <a:t>Federal Implementation Plan (FIP)</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24 months after EPA disapproves or makes a finding of failure to submit a required plan, it has nondiscretionary duty to promulgate a FIP.</a:t>
            </a:r>
            <a:endParaRPr lang="en-US">
              <a:cs typeface="Calibri" panose="020F0502020204030204"/>
            </a:endParaRPr>
          </a:p>
          <a:p>
            <a:r>
              <a:rPr lang="en-US" sz="3200">
                <a:solidFill>
                  <a:srgbClr val="000000"/>
                </a:solidFill>
                <a:cs typeface="Calibri"/>
              </a:rPr>
              <a:t>The FIP should correct the deficiency in the SIP; no more, no less.</a:t>
            </a:r>
            <a:endParaRPr lang="en-US"/>
          </a:p>
          <a:p>
            <a:pPr lvl="1"/>
            <a:r>
              <a:rPr lang="en-US" sz="2600">
                <a:solidFill>
                  <a:srgbClr val="000000"/>
                </a:solidFill>
                <a:cs typeface="Calibri"/>
              </a:rPr>
              <a:t>Partial FIP is a possibility.</a:t>
            </a:r>
            <a:endParaRPr lang="en-US"/>
          </a:p>
          <a:p>
            <a:r>
              <a:rPr lang="en-US" sz="3200">
                <a:solidFill>
                  <a:srgbClr val="000000"/>
                </a:solidFill>
                <a:cs typeface="Calibri"/>
              </a:rPr>
              <a:t>Sanctions clock is turned off only after EPA approves a SIP revision that corrects the deficiency.</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190</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12998678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What else can happen if a State misses</a:t>
            </a:r>
            <a:br>
              <a:rPr lang="en-US" sz="4000">
                <a:solidFill>
                  <a:srgbClr val="000000"/>
                </a:solidFill>
                <a:latin typeface="Calibri"/>
                <a:cs typeface="Calibri"/>
              </a:rPr>
            </a:br>
            <a:r>
              <a:rPr lang="en-US" sz="4000">
                <a:solidFill>
                  <a:srgbClr val="000000"/>
                </a:solidFill>
                <a:latin typeface="Calibri"/>
                <a:cs typeface="Calibri"/>
              </a:rPr>
              <a:t> a SIP deadline?</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700">
                <a:solidFill>
                  <a:srgbClr val="000000"/>
                </a:solidFill>
                <a:cs typeface="Calibri"/>
              </a:rPr>
              <a:t>Sanctions kick in:</a:t>
            </a:r>
            <a:endParaRPr lang="en-US">
              <a:cs typeface="Calibri" panose="020F0502020204030204"/>
            </a:endParaRPr>
          </a:p>
          <a:p>
            <a:pPr lvl="1"/>
            <a:r>
              <a:rPr lang="en-US" sz="2200">
                <a:solidFill>
                  <a:srgbClr val="000000"/>
                </a:solidFill>
                <a:cs typeface="Calibri"/>
              </a:rPr>
              <a:t>EPA Administrator may apply discretionary sanctions (CAA 110(m)).</a:t>
            </a:r>
            <a:endParaRPr lang="en-US"/>
          </a:p>
          <a:p>
            <a:pPr lvl="1"/>
            <a:r>
              <a:rPr lang="en-US" sz="2200">
                <a:solidFill>
                  <a:srgbClr val="000000"/>
                </a:solidFill>
                <a:cs typeface="Calibri"/>
              </a:rPr>
              <a:t>Mandatory sanctions (CAA 179) may also apply -</a:t>
            </a:r>
            <a:endParaRPr lang="en-US"/>
          </a:p>
          <a:p>
            <a:pPr lvl="2"/>
            <a:r>
              <a:rPr lang="en-US">
                <a:solidFill>
                  <a:srgbClr val="000000"/>
                </a:solidFill>
                <a:cs typeface="Calibri"/>
              </a:rPr>
              <a:t>Increased emissions offsets for new or modified sources</a:t>
            </a:r>
            <a:endParaRPr lang="en-US"/>
          </a:p>
          <a:p>
            <a:pPr lvl="2"/>
            <a:r>
              <a:rPr lang="en-US">
                <a:solidFill>
                  <a:srgbClr val="000000"/>
                </a:solidFill>
                <a:cs typeface="Calibri"/>
              </a:rPr>
              <a:t>Transportation program restrictions</a:t>
            </a:r>
            <a:endParaRPr lang="en-US"/>
          </a:p>
          <a:p>
            <a:r>
              <a:rPr lang="en-US" sz="2700">
                <a:solidFill>
                  <a:srgbClr val="000000"/>
                </a:solidFill>
                <a:cs typeface="Calibri"/>
              </a:rPr>
              <a:t>Sanctions triggered by:</a:t>
            </a:r>
            <a:endParaRPr lang="en-US"/>
          </a:p>
          <a:p>
            <a:pPr lvl="1"/>
            <a:r>
              <a:rPr lang="en-US" sz="2200">
                <a:solidFill>
                  <a:srgbClr val="000000"/>
                </a:solidFill>
                <a:cs typeface="Calibri"/>
              </a:rPr>
              <a:t>Finding of failure to submit a complete SIP</a:t>
            </a:r>
            <a:endParaRPr lang="en-US"/>
          </a:p>
          <a:p>
            <a:pPr lvl="1"/>
            <a:r>
              <a:rPr lang="en-US" sz="2200">
                <a:solidFill>
                  <a:srgbClr val="000000"/>
                </a:solidFill>
                <a:cs typeface="Calibri"/>
              </a:rPr>
              <a:t>Finding of failure to implement any element of an approved SIP</a:t>
            </a:r>
            <a:endParaRPr lang="en-US"/>
          </a:p>
          <a:p>
            <a:pPr lvl="1"/>
            <a:r>
              <a:rPr lang="en-US" sz="2200">
                <a:solidFill>
                  <a:srgbClr val="000000"/>
                </a:solidFill>
                <a:cs typeface="Calibri"/>
              </a:rPr>
              <a:t>Disapproval of a SIP</a:t>
            </a:r>
            <a:endParaRPr lang="en-US"/>
          </a:p>
          <a:p>
            <a:pPr lvl="1"/>
            <a:r>
              <a:rPr lang="en-US" sz="2200">
                <a:solidFill>
                  <a:srgbClr val="000000"/>
                </a:solidFill>
                <a:cs typeface="Calibri"/>
              </a:rPr>
              <a:t>Failure to submit a SIP revision for which EPA has issued a SIP call or disapproval notice</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191</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8704754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F674A-9D7F-D17C-2D4A-E51799C34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E58EA-3690-4C3F-EB67-8F2C23A0EBCA}"/>
              </a:ext>
            </a:extLst>
          </p:cNvPr>
          <p:cNvSpPr>
            <a:spLocks noGrp="1"/>
          </p:cNvSpPr>
          <p:nvPr>
            <p:ph type="title"/>
          </p:nvPr>
        </p:nvSpPr>
        <p:spPr/>
        <p:txBody>
          <a:bodyPr/>
          <a:lstStyle/>
          <a:p>
            <a:r>
              <a:rPr lang="en-US"/>
              <a:t>What happens after the 20-year maintenance plan?</a:t>
            </a:r>
          </a:p>
        </p:txBody>
      </p:sp>
      <p:sp>
        <p:nvSpPr>
          <p:cNvPr id="4" name="Slide Number Placeholder 3">
            <a:extLst>
              <a:ext uri="{FF2B5EF4-FFF2-40B4-BE49-F238E27FC236}">
                <a16:creationId xmlns:a16="http://schemas.microsoft.com/office/drawing/2014/main" id="{9B2ECE94-DD38-D98B-5815-58F6A9681FE9}"/>
              </a:ext>
            </a:extLst>
          </p:cNvPr>
          <p:cNvSpPr>
            <a:spLocks noGrp="1"/>
          </p:cNvSpPr>
          <p:nvPr>
            <p:ph type="sldNum" sz="quarter" idx="12"/>
          </p:nvPr>
        </p:nvSpPr>
        <p:spPr/>
        <p:txBody>
          <a:bodyPr/>
          <a:lstStyle/>
          <a:p>
            <a:fld id="{1F1CB0F1-E3A5-4057-A475-0B8AC78582B4}" type="slidenum">
              <a:rPr lang="en-US" smtClean="0"/>
              <a:t>192</a:t>
            </a:fld>
            <a:endParaRPr lang="en-US"/>
          </a:p>
        </p:txBody>
      </p:sp>
      <p:pic>
        <p:nvPicPr>
          <p:cNvPr id="5" name="Content Placeholder 4">
            <a:extLst>
              <a:ext uri="{FF2B5EF4-FFF2-40B4-BE49-F238E27FC236}">
                <a16:creationId xmlns:a16="http://schemas.microsoft.com/office/drawing/2014/main" id="{4CFF864D-A481-7C1E-BDF0-7C900980CDD0}"/>
              </a:ext>
            </a:extLst>
          </p:cNvPr>
          <p:cNvPicPr>
            <a:picLocks noGrp="1" noChangeAspect="1"/>
          </p:cNvPicPr>
          <p:nvPr>
            <p:ph idx="1"/>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556256" y="1846263"/>
            <a:ext cx="5139814" cy="4022725"/>
          </a:xfrm>
        </p:spPr>
      </p:pic>
      <p:sp>
        <p:nvSpPr>
          <p:cNvPr id="3" name="Rectangle 2">
            <a:extLst>
              <a:ext uri="{FF2B5EF4-FFF2-40B4-BE49-F238E27FC236}">
                <a16:creationId xmlns:a16="http://schemas.microsoft.com/office/drawing/2014/main" id="{01643E06-67BF-CB22-894C-B0814E4A8FA9}"/>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7766835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119C-3D7A-10FF-DACF-F5E58FFFD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1DB7D-63BD-F9F3-6C55-82A3E4781F50}"/>
              </a:ext>
            </a:extLst>
          </p:cNvPr>
          <p:cNvSpPr>
            <a:spLocks noGrp="1"/>
          </p:cNvSpPr>
          <p:nvPr>
            <p:ph type="title"/>
          </p:nvPr>
        </p:nvSpPr>
        <p:spPr/>
        <p:txBody>
          <a:bodyPr/>
          <a:lstStyle/>
          <a:p>
            <a:r>
              <a:rPr lang="en-US"/>
              <a:t>Background – Redesignation To Attainment</a:t>
            </a:r>
          </a:p>
        </p:txBody>
      </p:sp>
      <p:sp>
        <p:nvSpPr>
          <p:cNvPr id="4" name="Slide Number Placeholder 3">
            <a:extLst>
              <a:ext uri="{FF2B5EF4-FFF2-40B4-BE49-F238E27FC236}">
                <a16:creationId xmlns:a16="http://schemas.microsoft.com/office/drawing/2014/main" id="{3218903E-0A47-E65A-80F2-6BF9F61F313B}"/>
              </a:ext>
            </a:extLst>
          </p:cNvPr>
          <p:cNvSpPr>
            <a:spLocks noGrp="1"/>
          </p:cNvSpPr>
          <p:nvPr>
            <p:ph type="sldNum" sz="quarter" idx="12"/>
          </p:nvPr>
        </p:nvSpPr>
        <p:spPr/>
        <p:txBody>
          <a:bodyPr/>
          <a:lstStyle/>
          <a:p>
            <a:fld id="{1F1CB0F1-E3A5-4057-A475-0B8AC78582B4}" type="slidenum">
              <a:rPr lang="en-US" smtClean="0"/>
              <a:t>193</a:t>
            </a:fld>
            <a:endParaRPr lang="en-US"/>
          </a:p>
        </p:txBody>
      </p:sp>
      <p:graphicFrame>
        <p:nvGraphicFramePr>
          <p:cNvPr id="7" name="Diagram 6">
            <a:extLst>
              <a:ext uri="{FF2B5EF4-FFF2-40B4-BE49-F238E27FC236}">
                <a16:creationId xmlns:a16="http://schemas.microsoft.com/office/drawing/2014/main" id="{B800D24B-684D-4832-5EB5-05FE6FB9BCB4}"/>
              </a:ext>
            </a:extLst>
          </p:cNvPr>
          <p:cNvGraphicFramePr/>
          <p:nvPr>
            <p:extLst>
              <p:ext uri="{D42A27DB-BD31-4B8C-83A1-F6EECF244321}">
                <p14:modId xmlns:p14="http://schemas.microsoft.com/office/powerpoint/2010/main" val="1331218898"/>
              </p:ext>
            </p:extLst>
          </p:nvPr>
        </p:nvGraphicFramePr>
        <p:xfrm>
          <a:off x="88231" y="1737360"/>
          <a:ext cx="12015537" cy="3194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35DED6E-E43D-7ED0-D3F3-C48A5B5B612F}"/>
              </a:ext>
            </a:extLst>
          </p:cNvPr>
          <p:cNvSpPr txBox="1"/>
          <p:nvPr/>
        </p:nvSpPr>
        <p:spPr>
          <a:xfrm>
            <a:off x="426339" y="4748102"/>
            <a:ext cx="1098884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Only after EPA fully approves Maintenance SIP does the first 10-year clock start</a:t>
            </a:r>
          </a:p>
          <a:p>
            <a:pPr marL="285750" indent="-285750">
              <a:buFont typeface="Arial" panose="020B0604020202020204" pitchFamily="34" charset="0"/>
              <a:buChar char="•"/>
            </a:pPr>
            <a:r>
              <a:rPr lang="en-US" sz="2400" dirty="0"/>
              <a:t>Only after the EPA fully approves the SIP Update does the second 10-year clock start</a:t>
            </a:r>
          </a:p>
        </p:txBody>
      </p:sp>
      <p:sp>
        <p:nvSpPr>
          <p:cNvPr id="3" name="Rectangle 2">
            <a:extLst>
              <a:ext uri="{FF2B5EF4-FFF2-40B4-BE49-F238E27FC236}">
                <a16:creationId xmlns:a16="http://schemas.microsoft.com/office/drawing/2014/main" id="{211023A0-711E-7BAA-B853-B1A550E8BF5D}"/>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0424803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032B-B71B-EA0B-2C27-5C368CB3361E}"/>
              </a:ext>
            </a:extLst>
          </p:cNvPr>
          <p:cNvSpPr>
            <a:spLocks noGrp="1"/>
          </p:cNvSpPr>
          <p:nvPr>
            <p:ph type="title"/>
          </p:nvPr>
        </p:nvSpPr>
        <p:spPr>
          <a:xfrm>
            <a:off x="267547" y="394977"/>
            <a:ext cx="10058400" cy="1450757"/>
          </a:xfrm>
        </p:spPr>
        <p:txBody>
          <a:bodyPr>
            <a:normAutofit/>
          </a:bodyPr>
          <a:lstStyle/>
          <a:p>
            <a:r>
              <a:rPr lang="en-US">
                <a:solidFill>
                  <a:srgbClr val="000000"/>
                </a:solidFill>
                <a:latin typeface="Calibri"/>
                <a:ea typeface="Calibri"/>
                <a:cs typeface="Calibri"/>
              </a:rPr>
              <a:t>Procedures for processing requests to Redesignate Areas to Attainment	</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C379DD49-3510-D801-D2D9-BE08ADA0D0BF}"/>
              </a:ext>
            </a:extLst>
          </p:cNvPr>
          <p:cNvSpPr>
            <a:spLocks noGrp="1"/>
          </p:cNvSpPr>
          <p:nvPr>
            <p:ph idx="1"/>
          </p:nvPr>
        </p:nvSpPr>
        <p:spPr>
          <a:xfrm>
            <a:off x="267547" y="1845734"/>
            <a:ext cx="11803647" cy="4453466"/>
          </a:xfrm>
        </p:spPr>
        <p:txBody>
          <a:bodyPr>
            <a:normAutofit/>
          </a:bodyPr>
          <a:lstStyle/>
          <a:p>
            <a:pPr fontAlgn="base">
              <a:lnSpc>
                <a:spcPct val="120000"/>
              </a:lnSpc>
              <a:spcBef>
                <a:spcPts val="0"/>
              </a:spcBef>
              <a:spcAft>
                <a:spcPts val="0"/>
              </a:spcAft>
            </a:pPr>
            <a:r>
              <a:rPr lang="en-US"/>
              <a:t>September 8, 1992 Memorandum from John Calcagni, entitled </a:t>
            </a:r>
            <a:r>
              <a:rPr lang="en-US" i="1">
                <a:solidFill>
                  <a:srgbClr val="000000"/>
                </a:solidFill>
                <a:latin typeface="Calibri" panose="020F0502020204030204" pitchFamily="34" charset="0"/>
              </a:rPr>
              <a:t>Procedures for processing requests for Redesignate </a:t>
            </a:r>
            <a:r>
              <a:rPr lang="en-US">
                <a:solidFill>
                  <a:srgbClr val="000000"/>
                </a:solidFill>
                <a:latin typeface="Calibri" panose="020F0502020204030204" pitchFamily="34" charset="0"/>
              </a:rPr>
              <a:t> </a:t>
            </a:r>
            <a:r>
              <a:rPr lang="en-US" i="1">
                <a:solidFill>
                  <a:srgbClr val="000000"/>
                </a:solidFill>
                <a:latin typeface="Calibri" panose="020F0502020204030204" pitchFamily="34" charset="0"/>
              </a:rPr>
              <a:t>Areas to Attainment</a:t>
            </a:r>
          </a:p>
          <a:p>
            <a:pPr fontAlgn="base">
              <a:lnSpc>
                <a:spcPct val="120000"/>
              </a:lnSpc>
              <a:spcBef>
                <a:spcPts val="0"/>
              </a:spcBef>
              <a:spcAft>
                <a:spcPts val="0"/>
              </a:spcAft>
            </a:pPr>
            <a:r>
              <a:rPr lang="en-US">
                <a:solidFill>
                  <a:srgbClr val="000000"/>
                </a:solidFill>
                <a:latin typeface="Calibri" panose="020F0502020204030204" pitchFamily="34" charset="0"/>
              </a:rPr>
              <a:t>Memo Lists 5 requirements:</a:t>
            </a:r>
          </a:p>
          <a:p>
            <a:pPr lvl="1" fontAlgn="base">
              <a:lnSpc>
                <a:spcPct val="120000"/>
              </a:lnSpc>
            </a:pPr>
            <a:r>
              <a:rPr lang="en-US" sz="2000">
                <a:solidFill>
                  <a:srgbClr val="000000"/>
                </a:solidFill>
                <a:latin typeface="Calibri" panose="020F0502020204030204" pitchFamily="34" charset="0"/>
              </a:rPr>
              <a:t>EPA has determined that the NAAQS standards have been attained</a:t>
            </a:r>
          </a:p>
          <a:p>
            <a:pPr lvl="1" fontAlgn="base">
              <a:lnSpc>
                <a:spcPct val="120000"/>
              </a:lnSpc>
            </a:pPr>
            <a:r>
              <a:rPr lang="en-US" sz="2000">
                <a:solidFill>
                  <a:srgbClr val="000000"/>
                </a:solidFill>
                <a:latin typeface="Calibri" panose="020F0502020204030204" pitchFamily="34" charset="0"/>
              </a:rPr>
              <a:t>The applicable implementation plan has been fully approved by EPA under section 110(k)</a:t>
            </a:r>
          </a:p>
          <a:p>
            <a:pPr lvl="1" fontAlgn="base">
              <a:lnSpc>
                <a:spcPct val="120000"/>
              </a:lnSpc>
            </a:pPr>
            <a:r>
              <a:rPr lang="en-US" sz="2000">
                <a:solidFill>
                  <a:srgbClr val="000000"/>
                </a:solidFill>
                <a:latin typeface="Calibri" panose="020F0502020204030204" pitchFamily="34" charset="0"/>
              </a:rPr>
              <a:t>EPA has determined that the improvement in air quality is due to permanent and enforceable reductions in emissions</a:t>
            </a:r>
          </a:p>
          <a:p>
            <a:pPr lvl="1" fontAlgn="base">
              <a:lnSpc>
                <a:spcPct val="120000"/>
              </a:lnSpc>
            </a:pPr>
            <a:r>
              <a:rPr lang="en-US" sz="2000">
                <a:solidFill>
                  <a:srgbClr val="000000"/>
                </a:solidFill>
                <a:latin typeface="Calibri" panose="020F0502020204030204" pitchFamily="34" charset="0"/>
              </a:rPr>
              <a:t>The state has met all applicable requirements for the area under section  110 and Part D</a:t>
            </a:r>
          </a:p>
          <a:p>
            <a:pPr lvl="1" fontAlgn="base">
              <a:lnSpc>
                <a:spcPct val="120000"/>
              </a:lnSpc>
            </a:pPr>
            <a:r>
              <a:rPr lang="en-US" sz="2000">
                <a:solidFill>
                  <a:srgbClr val="000000"/>
                </a:solidFill>
                <a:latin typeface="Calibri" panose="020F0502020204030204" pitchFamily="34" charset="0"/>
              </a:rPr>
              <a:t>EPA has fully approved a maintenance plan, including a </a:t>
            </a:r>
            <a:r>
              <a:rPr lang="en-US" sz="2000" u="sng">
                <a:solidFill>
                  <a:srgbClr val="000000"/>
                </a:solidFill>
                <a:latin typeface="Calibri" panose="020F0502020204030204" pitchFamily="34" charset="0"/>
              </a:rPr>
              <a:t>contingency plan </a:t>
            </a:r>
            <a:r>
              <a:rPr lang="en-US" sz="2000">
                <a:solidFill>
                  <a:srgbClr val="000000"/>
                </a:solidFill>
                <a:latin typeface="Calibri" panose="020F0502020204030204" pitchFamily="34" charset="0"/>
              </a:rPr>
              <a:t>for the area under section 175A</a:t>
            </a:r>
            <a:endParaRPr lang="en-US" sz="2000"/>
          </a:p>
        </p:txBody>
      </p:sp>
      <p:sp>
        <p:nvSpPr>
          <p:cNvPr id="5" name="Slide Number Placeholder 4">
            <a:extLst>
              <a:ext uri="{FF2B5EF4-FFF2-40B4-BE49-F238E27FC236}">
                <a16:creationId xmlns:a16="http://schemas.microsoft.com/office/drawing/2014/main" id="{364BBB17-1FFE-29E1-03E3-25420620B2FA}"/>
              </a:ext>
            </a:extLst>
          </p:cNvPr>
          <p:cNvSpPr>
            <a:spLocks noGrp="1"/>
          </p:cNvSpPr>
          <p:nvPr>
            <p:ph type="sldNum" sz="quarter" idx="12"/>
          </p:nvPr>
        </p:nvSpPr>
        <p:spPr/>
        <p:txBody>
          <a:bodyPr/>
          <a:lstStyle/>
          <a:p>
            <a:fld id="{1F1CB0F1-E3A5-4057-A475-0B8AC78582B4}" type="slidenum">
              <a:rPr lang="en-US" smtClean="0"/>
              <a:t>194</a:t>
            </a:fld>
            <a:endParaRPr lang="en-US"/>
          </a:p>
        </p:txBody>
      </p:sp>
      <p:sp>
        <p:nvSpPr>
          <p:cNvPr id="4" name="Rectangle 3">
            <a:extLst>
              <a:ext uri="{FF2B5EF4-FFF2-40B4-BE49-F238E27FC236}">
                <a16:creationId xmlns:a16="http://schemas.microsoft.com/office/drawing/2014/main" id="{1F7CA192-563A-22EA-2C3B-FB5D8EA3A77A}"/>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18685945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0BE6-4913-D71E-3F2C-20B5121D5842}"/>
              </a:ext>
            </a:extLst>
          </p:cNvPr>
          <p:cNvSpPr>
            <a:spLocks noGrp="1"/>
          </p:cNvSpPr>
          <p:nvPr>
            <p:ph type="title"/>
          </p:nvPr>
        </p:nvSpPr>
        <p:spPr/>
        <p:txBody>
          <a:bodyPr/>
          <a:lstStyle/>
          <a:p>
            <a:r>
              <a:rPr lang="en-US"/>
              <a:t>Successful conclusion of 20 years in maintenance</a:t>
            </a:r>
          </a:p>
        </p:txBody>
      </p:sp>
      <p:sp>
        <p:nvSpPr>
          <p:cNvPr id="3" name="Content Placeholder 2">
            <a:extLst>
              <a:ext uri="{FF2B5EF4-FFF2-40B4-BE49-F238E27FC236}">
                <a16:creationId xmlns:a16="http://schemas.microsoft.com/office/drawing/2014/main" id="{8562CA59-7713-D472-3F50-8CE512F5B66B}"/>
              </a:ext>
            </a:extLst>
          </p:cNvPr>
          <p:cNvSpPr>
            <a:spLocks noGrp="1"/>
          </p:cNvSpPr>
          <p:nvPr>
            <p:ph idx="1"/>
          </p:nvPr>
        </p:nvSpPr>
        <p:spPr>
          <a:xfrm>
            <a:off x="1097280" y="1845734"/>
            <a:ext cx="10058400" cy="4402666"/>
          </a:xfrm>
        </p:spPr>
        <p:txBody>
          <a:bodyPr>
            <a:normAutofit lnSpcReduction="10000"/>
          </a:bodyPr>
          <a:lstStyle/>
          <a:p>
            <a:r>
              <a:rPr lang="en-US" sz="2800" dirty="0"/>
              <a:t>Acknowledgement of completion from EPA (confirm with local EPA on format this will take)</a:t>
            </a:r>
          </a:p>
          <a:p>
            <a:r>
              <a:rPr lang="en-US" sz="2800" dirty="0"/>
              <a:t>Acknowledgement that Conformity is no longer required (confirm with local EPA on format)</a:t>
            </a:r>
          </a:p>
          <a:p>
            <a:r>
              <a:rPr lang="en-US" sz="2800" dirty="0"/>
              <a:t>Area may or may not be eligible for Federal Highway Administration (FHWA) Congestion Mitigation and Air Quality (CMAQ) funding (confirm specific project(s) w FHWA)</a:t>
            </a:r>
          </a:p>
          <a:p>
            <a:r>
              <a:rPr lang="en-US" sz="2800" dirty="0"/>
              <a:t>Approved Contingency measure plan – still in effect, so all control measures that were converted to contingency measures must still be available to be ‘turned on’ if there are violations of the NAAQS</a:t>
            </a:r>
          </a:p>
          <a:p>
            <a:pPr lvl="1"/>
            <a:r>
              <a:rPr lang="en-US" sz="2600" dirty="0"/>
              <a:t>Regulations and statutes must be maintained</a:t>
            </a:r>
          </a:p>
        </p:txBody>
      </p:sp>
      <p:sp>
        <p:nvSpPr>
          <p:cNvPr id="4" name="Slide Number Placeholder 3">
            <a:extLst>
              <a:ext uri="{FF2B5EF4-FFF2-40B4-BE49-F238E27FC236}">
                <a16:creationId xmlns:a16="http://schemas.microsoft.com/office/drawing/2014/main" id="{95A8C3EA-E8BB-6A21-D4F0-20FCE17026E4}"/>
              </a:ext>
            </a:extLst>
          </p:cNvPr>
          <p:cNvSpPr>
            <a:spLocks noGrp="1"/>
          </p:cNvSpPr>
          <p:nvPr>
            <p:ph type="sldNum" sz="quarter" idx="12"/>
          </p:nvPr>
        </p:nvSpPr>
        <p:spPr/>
        <p:txBody>
          <a:bodyPr/>
          <a:lstStyle/>
          <a:p>
            <a:fld id="{1F1CB0F1-E3A5-4057-A475-0B8AC78582B4}" type="slidenum">
              <a:rPr lang="en-US" smtClean="0"/>
              <a:t>195</a:t>
            </a:fld>
            <a:endParaRPr lang="en-US"/>
          </a:p>
        </p:txBody>
      </p:sp>
      <p:sp>
        <p:nvSpPr>
          <p:cNvPr id="5" name="Rectangle 4">
            <a:extLst>
              <a:ext uri="{FF2B5EF4-FFF2-40B4-BE49-F238E27FC236}">
                <a16:creationId xmlns:a16="http://schemas.microsoft.com/office/drawing/2014/main" id="{1077D5EB-371C-429F-D22E-A3605DDDABB6}"/>
              </a:ext>
            </a:extLst>
          </p:cNvPr>
          <p:cNvSpPr/>
          <p:nvPr/>
        </p:nvSpPr>
        <p:spPr>
          <a:xfrm>
            <a:off x="9006839" y="121920"/>
            <a:ext cx="2889849" cy="25879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SIP Submittal</a:t>
            </a:r>
          </a:p>
        </p:txBody>
      </p:sp>
    </p:spTree>
    <p:extLst>
      <p:ext uri="{BB962C8B-B14F-4D97-AF65-F5344CB8AC3E}">
        <p14:creationId xmlns:p14="http://schemas.microsoft.com/office/powerpoint/2010/main" val="24883129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a:cs typeface="Calibri Light"/>
              </a:rPr>
              <a:t>Compliance and Enforcement</a:t>
            </a:r>
            <a:endParaRPr lang="en-US"/>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196</a:t>
            </a:fld>
            <a:endParaRPr lang="en-US"/>
          </a:p>
        </p:txBody>
      </p:sp>
      <p:sp>
        <p:nvSpPr>
          <p:cNvPr id="10" name="Rectangle 9">
            <a:extLst>
              <a:ext uri="{FF2B5EF4-FFF2-40B4-BE49-F238E27FC236}">
                <a16:creationId xmlns:a16="http://schemas.microsoft.com/office/drawing/2014/main" id="{551B2E57-66EF-8FEA-634D-35F6073320E1}"/>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40493097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Compliance and</a:t>
            </a:r>
            <a:br>
              <a:rPr lang="en-US" sz="4000">
                <a:solidFill>
                  <a:srgbClr val="000000"/>
                </a:solidFill>
                <a:latin typeface="Calibri"/>
                <a:cs typeface="Calibri"/>
              </a:rPr>
            </a:br>
            <a:r>
              <a:rPr lang="en-US" sz="4000">
                <a:solidFill>
                  <a:srgbClr val="000000"/>
                </a:solidFill>
                <a:latin typeface="Calibri"/>
                <a:cs typeface="Calibri"/>
              </a:rPr>
              <a:t> Enforcement of SIPs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a:xfrm>
            <a:off x="1097280" y="1845734"/>
            <a:ext cx="4630616" cy="4023360"/>
          </a:xfrm>
        </p:spPr>
        <p:txBody>
          <a:bodyPr vert="horz" lIns="0" tIns="45720" rIns="0" bIns="45720" rtlCol="0" anchor="t">
            <a:normAutofit/>
          </a:bodyPr>
          <a:lstStyle/>
          <a:p>
            <a:r>
              <a:rPr lang="en-US" sz="2800">
                <a:solidFill>
                  <a:srgbClr val="000000"/>
                </a:solidFill>
                <a:cs typeface="Calibri"/>
              </a:rPr>
              <a:t>Reference(s):</a:t>
            </a:r>
            <a:endParaRPr lang="en-US">
              <a:cs typeface="Calibri" panose="020F0502020204030204"/>
            </a:endParaRPr>
          </a:p>
          <a:p>
            <a:pPr marL="486410" lvl="1"/>
            <a:r>
              <a:rPr lang="en-US" sz="2600">
                <a:solidFill>
                  <a:srgbClr val="000000"/>
                </a:solidFill>
                <a:cs typeface="Calibri"/>
              </a:rPr>
              <a:t>Training:</a:t>
            </a:r>
            <a:endParaRPr lang="en-US">
              <a:cs typeface="Calibri" panose="020F0502020204030204"/>
            </a:endParaRPr>
          </a:p>
          <a:p>
            <a:pPr marL="566420" lvl="2"/>
            <a:r>
              <a:rPr lang="en-US" sz="2200">
                <a:ea typeface="+mn-lt"/>
                <a:cs typeface="+mn-lt"/>
                <a:hlinkClick r:id="rId2"/>
              </a:rPr>
              <a:t>https://airknowledge.gov/index.html</a:t>
            </a:r>
            <a:r>
              <a:rPr lang="en-US" sz="2200">
                <a:ea typeface="+mn-lt"/>
                <a:cs typeface="+mn-lt"/>
              </a:rPr>
              <a:t> </a:t>
            </a:r>
            <a:endParaRPr lang="en-US">
              <a:solidFill>
                <a:srgbClr val="404040"/>
              </a:solidFill>
              <a:cs typeface="Calibri"/>
            </a:endParaRPr>
          </a:p>
          <a:p>
            <a:pPr marL="486410" lvl="1"/>
            <a:r>
              <a:rPr lang="en-US" sz="2600">
                <a:solidFill>
                  <a:srgbClr val="000000"/>
                </a:solidFill>
                <a:cs typeface="Calibri"/>
              </a:rPr>
              <a:t>Technical Work:</a:t>
            </a:r>
            <a:endParaRPr lang="en-US">
              <a:cs typeface="Calibri" panose="020F0502020204030204"/>
            </a:endParaRPr>
          </a:p>
          <a:p>
            <a:pPr marL="566420" lvl="2"/>
            <a:r>
              <a:rPr lang="en-US" sz="2200">
                <a:solidFill>
                  <a:srgbClr val="000000"/>
                </a:solidFill>
                <a:cs typeface="Calibri"/>
                <a:hlinkClick r:id="rId3"/>
              </a:rPr>
              <a:t>https://www.epa.gov/enforcement/air-enforcement</a:t>
            </a:r>
            <a:r>
              <a:rPr lang="en-US" sz="2200">
                <a:solidFill>
                  <a:srgbClr val="000000"/>
                </a:solidFill>
                <a:cs typeface="Calibri"/>
              </a:rPr>
              <a:t> </a:t>
            </a:r>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197</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pic>
        <p:nvPicPr>
          <p:cNvPr id="6" name="Picture 7" descr="A picture containing person, person, yellow, orange&#10;&#10;Description automatically generated">
            <a:extLst>
              <a:ext uri="{FF2B5EF4-FFF2-40B4-BE49-F238E27FC236}">
                <a16:creationId xmlns:a16="http://schemas.microsoft.com/office/drawing/2014/main" id="{2582710A-B828-A7E9-D4D1-744454DA7A3C}"/>
              </a:ext>
            </a:extLst>
          </p:cNvPr>
          <p:cNvPicPr>
            <a:picLocks noChangeAspect="1"/>
          </p:cNvPicPr>
          <p:nvPr/>
        </p:nvPicPr>
        <p:blipFill>
          <a:blip r:embed="rId4"/>
          <a:stretch>
            <a:fillRect/>
          </a:stretch>
        </p:blipFill>
        <p:spPr>
          <a:xfrm>
            <a:off x="6224954" y="1895490"/>
            <a:ext cx="5193323" cy="3078742"/>
          </a:xfrm>
          <a:prstGeom prst="rect">
            <a:avLst/>
          </a:prstGeom>
        </p:spPr>
      </p:pic>
    </p:spTree>
    <p:extLst>
      <p:ext uri="{BB962C8B-B14F-4D97-AF65-F5344CB8AC3E}">
        <p14:creationId xmlns:p14="http://schemas.microsoft.com/office/powerpoint/2010/main" val="19497431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State’s Compliance Role After a SIP is</a:t>
            </a:r>
            <a:br>
              <a:rPr lang="en-US" sz="4000">
                <a:solidFill>
                  <a:srgbClr val="000000"/>
                </a:solidFill>
                <a:latin typeface="Calibri"/>
                <a:cs typeface="Calibri"/>
              </a:rPr>
            </a:br>
            <a:r>
              <a:rPr lang="en-US" sz="4000">
                <a:solidFill>
                  <a:srgbClr val="000000"/>
                </a:solidFill>
                <a:latin typeface="Calibri"/>
                <a:cs typeface="Calibri"/>
              </a:rPr>
              <a:t> Approved by EPA</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Continuation of air quality monitoring</a:t>
            </a:r>
            <a:endParaRPr lang="en-US">
              <a:cs typeface="Calibri" panose="020F0502020204030204"/>
            </a:endParaRPr>
          </a:p>
          <a:p>
            <a:pPr lvl="1"/>
            <a:r>
              <a:rPr lang="en-US" sz="2400">
                <a:solidFill>
                  <a:srgbClr val="000000"/>
                </a:solidFill>
                <a:cs typeface="Calibri"/>
              </a:rPr>
              <a:t>There may be monitoring requirements for sources too – such as continuous emissions monitoring and stack testing.</a:t>
            </a:r>
            <a:endParaRPr lang="en-US"/>
          </a:p>
          <a:p>
            <a:r>
              <a:rPr lang="en-US" sz="3000">
                <a:solidFill>
                  <a:srgbClr val="000000"/>
                </a:solidFill>
                <a:cs typeface="Calibri"/>
              </a:rPr>
              <a:t>Enforcement of state rules, permits, other control strategies</a:t>
            </a:r>
            <a:endParaRPr lang="en-US"/>
          </a:p>
          <a:p>
            <a:pPr lvl="1"/>
            <a:r>
              <a:rPr lang="en-US" sz="2400">
                <a:solidFill>
                  <a:srgbClr val="000000"/>
                </a:solidFill>
                <a:cs typeface="Calibri"/>
              </a:rPr>
              <a:t>May involve site visits and source submittal of periodic reports.</a:t>
            </a:r>
            <a:endParaRPr lang="en-US"/>
          </a:p>
          <a:p>
            <a:r>
              <a:rPr lang="en-US" sz="3000">
                <a:solidFill>
                  <a:srgbClr val="000000"/>
                </a:solidFill>
                <a:cs typeface="Calibri"/>
              </a:rPr>
              <a:t>State submits its own periodic reports to EPA, as required</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198</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241761036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Light"/>
                <a:cs typeface="Calibri"/>
              </a:rPr>
              <a:t>EPA’s Compliance Roles</a:t>
            </a:r>
            <a:br>
              <a:rPr lang="en-US" sz="4000">
                <a:latin typeface="Calibri Light"/>
                <a:cs typeface="Calibri"/>
              </a:rPr>
            </a:br>
            <a:r>
              <a:rPr lang="en-US" sz="4000">
                <a:solidFill>
                  <a:srgbClr val="000000"/>
                </a:solidFill>
                <a:latin typeface="Calibri Light"/>
                <a:cs typeface="Calibri"/>
              </a:rPr>
              <a:t> Compliance Monitoring Strategy (CMS)</a:t>
            </a:r>
            <a:endParaRPr lang="en-US">
              <a:latin typeface="Calibri Light"/>
            </a:endParaRPr>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hlinkClick r:id="rId2"/>
              </a:rPr>
              <a:t>https://www.epa.gov/compliance/clean-air-act-caa-compliance-monitoring</a:t>
            </a:r>
            <a:r>
              <a:rPr lang="en-US" sz="3000">
                <a:solidFill>
                  <a:srgbClr val="000000"/>
                </a:solidFill>
                <a:cs typeface="Calibri"/>
              </a:rPr>
              <a:t> </a:t>
            </a:r>
            <a:endParaRPr lang="en-US">
              <a:cs typeface="Calibri" panose="020F0502020204030204"/>
            </a:endParaRPr>
          </a:p>
          <a:p>
            <a:r>
              <a:rPr lang="en-US" sz="3000">
                <a:solidFill>
                  <a:srgbClr val="000000"/>
                </a:solidFill>
                <a:cs typeface="Calibri"/>
              </a:rPr>
              <a:t>Provides a national strategy to supplement state enforcement activities for stationary sources.</a:t>
            </a:r>
            <a:endParaRPr lang="en-US"/>
          </a:p>
          <a:p>
            <a:r>
              <a:rPr lang="en-US" sz="3000">
                <a:solidFill>
                  <a:srgbClr val="000000"/>
                </a:solidFill>
                <a:cs typeface="Calibri"/>
              </a:rPr>
              <a:t>Provides States with flexibility to address local air pollution and compliance concerns.</a:t>
            </a:r>
            <a:endParaRPr lang="en-US"/>
          </a:p>
          <a:p>
            <a:r>
              <a:rPr lang="en-US" sz="3000">
                <a:solidFill>
                  <a:srgbClr val="000000"/>
                </a:solidFill>
                <a:cs typeface="Calibri"/>
              </a:rPr>
              <a:t>Provides a framework for developing compliance monitoring programs that focus on achieving results.</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199</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269648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8A4C-040B-4CA0-EA38-F18005FBAAD3}"/>
              </a:ext>
            </a:extLst>
          </p:cNvPr>
          <p:cNvSpPr>
            <a:spLocks noGrp="1"/>
          </p:cNvSpPr>
          <p:nvPr>
            <p:ph type="title"/>
          </p:nvPr>
        </p:nvSpPr>
        <p:spPr/>
        <p:txBody>
          <a:bodyPr/>
          <a:lstStyle/>
          <a:p>
            <a:r>
              <a:rPr lang="en-US"/>
              <a:t>Tell us about yourself!</a:t>
            </a:r>
          </a:p>
        </p:txBody>
      </p:sp>
      <p:sp>
        <p:nvSpPr>
          <p:cNvPr id="3" name="Content Placeholder 2">
            <a:extLst>
              <a:ext uri="{FF2B5EF4-FFF2-40B4-BE49-F238E27FC236}">
                <a16:creationId xmlns:a16="http://schemas.microsoft.com/office/drawing/2014/main" id="{FF20D84B-6FE2-2991-551C-3615DAE074C5}"/>
              </a:ext>
            </a:extLst>
          </p:cNvPr>
          <p:cNvSpPr>
            <a:spLocks noGrp="1"/>
          </p:cNvSpPr>
          <p:nvPr>
            <p:ph idx="1"/>
          </p:nvPr>
        </p:nvSpPr>
        <p:spPr/>
        <p:txBody>
          <a:bodyPr>
            <a:normAutofit/>
          </a:bodyPr>
          <a:lstStyle/>
          <a:p>
            <a:r>
              <a:rPr lang="en-US" sz="3200"/>
              <a:t>Name</a:t>
            </a:r>
          </a:p>
          <a:p>
            <a:r>
              <a:rPr lang="en-US" sz="3200"/>
              <a:t>Organization</a:t>
            </a:r>
          </a:p>
          <a:p>
            <a:r>
              <a:rPr lang="en-US" sz="3200"/>
              <a:t>How long have you been in Air Quality and/or working on SIPs?</a:t>
            </a:r>
          </a:p>
        </p:txBody>
      </p:sp>
      <p:sp>
        <p:nvSpPr>
          <p:cNvPr id="4" name="Slide Number Placeholder 3">
            <a:extLst>
              <a:ext uri="{FF2B5EF4-FFF2-40B4-BE49-F238E27FC236}">
                <a16:creationId xmlns:a16="http://schemas.microsoft.com/office/drawing/2014/main" id="{F16002C8-7F79-16A8-FF3F-B924DE30800E}"/>
              </a:ext>
            </a:extLst>
          </p:cNvPr>
          <p:cNvSpPr>
            <a:spLocks noGrp="1"/>
          </p:cNvSpPr>
          <p:nvPr>
            <p:ph type="sldNum" sz="quarter" idx="12"/>
          </p:nvPr>
        </p:nvSpPr>
        <p:spPr/>
        <p:txBody>
          <a:bodyPr/>
          <a:lstStyle/>
          <a:p>
            <a:fld id="{1F1CB0F1-E3A5-4057-A475-0B8AC78582B4}" type="slidenum">
              <a:rPr lang="en-US" smtClean="0"/>
              <a:t>2</a:t>
            </a:fld>
            <a:endParaRPr lang="en-US"/>
          </a:p>
        </p:txBody>
      </p:sp>
    </p:spTree>
    <p:extLst>
      <p:ext uri="{BB962C8B-B14F-4D97-AF65-F5344CB8AC3E}">
        <p14:creationId xmlns:p14="http://schemas.microsoft.com/office/powerpoint/2010/main" val="146181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63C6-8428-97D0-1BBF-337892E176FA}"/>
              </a:ext>
            </a:extLst>
          </p:cNvPr>
          <p:cNvSpPr>
            <a:spLocks noGrp="1"/>
          </p:cNvSpPr>
          <p:nvPr>
            <p:ph type="title"/>
          </p:nvPr>
        </p:nvSpPr>
        <p:spPr/>
        <p:txBody>
          <a:bodyPr/>
          <a:lstStyle/>
          <a:p>
            <a:r>
              <a:rPr lang="en-US"/>
              <a:t>SIP Types &amp; Their Basic Requirements</a:t>
            </a:r>
          </a:p>
        </p:txBody>
      </p:sp>
      <p:sp>
        <p:nvSpPr>
          <p:cNvPr id="3" name="Content Placeholder 2">
            <a:extLst>
              <a:ext uri="{FF2B5EF4-FFF2-40B4-BE49-F238E27FC236}">
                <a16:creationId xmlns:a16="http://schemas.microsoft.com/office/drawing/2014/main" id="{2DE53F04-6E4F-255B-94B2-B9BC18AA7E34}"/>
              </a:ext>
            </a:extLst>
          </p:cNvPr>
          <p:cNvSpPr>
            <a:spLocks noGrp="1"/>
          </p:cNvSpPr>
          <p:nvPr>
            <p:ph idx="1"/>
          </p:nvPr>
        </p:nvSpPr>
        <p:spPr/>
        <p:txBody>
          <a:bodyPr vert="horz" lIns="0" tIns="45720" rIns="0" bIns="45720" rtlCol="0" anchor="t">
            <a:noAutofit/>
          </a:bodyPr>
          <a:lstStyle/>
          <a:p>
            <a:pPr fontAlgn="base">
              <a:spcBef>
                <a:spcPts val="0"/>
              </a:spcBef>
              <a:spcAft>
                <a:spcPts val="0"/>
              </a:spcAft>
            </a:pPr>
            <a:r>
              <a:rPr lang="en-US" sz="2400">
                <a:solidFill>
                  <a:srgbClr val="000000"/>
                </a:solidFill>
                <a:latin typeface="Calibri"/>
                <a:cs typeface="Calibri"/>
              </a:rPr>
              <a:t>Infrastructure (I-SIP)</a:t>
            </a:r>
          </a:p>
          <a:p>
            <a:pPr fontAlgn="base">
              <a:spcBef>
                <a:spcPts val="448"/>
              </a:spcBef>
              <a:spcAft>
                <a:spcPts val="0"/>
              </a:spcAft>
            </a:pPr>
            <a:r>
              <a:rPr lang="en-US" sz="2400">
                <a:solidFill>
                  <a:srgbClr val="000000"/>
                </a:solidFill>
                <a:latin typeface="Calibri"/>
                <a:cs typeface="Calibri"/>
              </a:rPr>
              <a:t>Attainment</a:t>
            </a:r>
          </a:p>
          <a:p>
            <a:pPr fontAlgn="base">
              <a:spcBef>
                <a:spcPts val="448"/>
              </a:spcBef>
              <a:spcAft>
                <a:spcPts val="0"/>
              </a:spcAft>
            </a:pPr>
            <a:r>
              <a:rPr lang="en-US" sz="2400">
                <a:solidFill>
                  <a:srgbClr val="000000"/>
                </a:solidFill>
                <a:latin typeface="Calibri"/>
                <a:cs typeface="Calibri"/>
              </a:rPr>
              <a:t>Maintenance</a:t>
            </a:r>
          </a:p>
          <a:p>
            <a:pPr fontAlgn="base">
              <a:spcBef>
                <a:spcPts val="448"/>
              </a:spcBef>
              <a:spcAft>
                <a:spcPts val="0"/>
              </a:spcAft>
            </a:pPr>
            <a:r>
              <a:rPr lang="en-US" sz="2400">
                <a:solidFill>
                  <a:srgbClr val="000000"/>
                </a:solidFill>
                <a:latin typeface="Calibri"/>
                <a:cs typeface="Calibri"/>
              </a:rPr>
              <a:t>Transport/Good Neighbor</a:t>
            </a:r>
          </a:p>
          <a:p>
            <a:pPr fontAlgn="base">
              <a:spcBef>
                <a:spcPts val="448"/>
              </a:spcBef>
              <a:spcAft>
                <a:spcPts val="0"/>
              </a:spcAft>
            </a:pPr>
            <a:r>
              <a:rPr lang="en-US" sz="2400">
                <a:solidFill>
                  <a:srgbClr val="000000"/>
                </a:solidFill>
                <a:latin typeface="Calibri"/>
                <a:cs typeface="Calibri"/>
              </a:rPr>
              <a:t>Conformity</a:t>
            </a:r>
          </a:p>
          <a:p>
            <a:pPr fontAlgn="base">
              <a:spcBef>
                <a:spcPts val="448"/>
              </a:spcBef>
              <a:spcAft>
                <a:spcPts val="0"/>
              </a:spcAft>
            </a:pPr>
            <a:r>
              <a:rPr lang="en-US" sz="2400">
                <a:solidFill>
                  <a:srgbClr val="000000"/>
                </a:solidFill>
                <a:latin typeface="Calibri"/>
                <a:cs typeface="Calibri"/>
              </a:rPr>
              <a:t>Control Measure</a:t>
            </a:r>
          </a:p>
          <a:p>
            <a:pPr fontAlgn="base">
              <a:spcBef>
                <a:spcPts val="448"/>
              </a:spcBef>
              <a:spcAft>
                <a:spcPts val="0"/>
              </a:spcAft>
            </a:pPr>
            <a:r>
              <a:rPr lang="en-US" sz="2400">
                <a:solidFill>
                  <a:srgbClr val="000000"/>
                </a:solidFill>
                <a:latin typeface="Calibri"/>
                <a:cs typeface="Calibri"/>
              </a:rPr>
              <a:t>Regional Haze</a:t>
            </a:r>
          </a:p>
          <a:p>
            <a:pPr fontAlgn="base">
              <a:spcBef>
                <a:spcPts val="448"/>
              </a:spcBef>
              <a:spcAft>
                <a:spcPts val="0"/>
              </a:spcAft>
            </a:pPr>
            <a:r>
              <a:rPr lang="en-US" sz="2400">
                <a:solidFill>
                  <a:srgbClr val="000000"/>
                </a:solidFill>
                <a:latin typeface="Calibri"/>
                <a:cs typeface="Calibri"/>
              </a:rPr>
              <a:t>Tribal Implementation Plan (TIP)</a:t>
            </a:r>
          </a:p>
          <a:p>
            <a:pPr marL="0" indent="0">
              <a:spcBef>
                <a:spcPts val="448"/>
              </a:spcBef>
              <a:spcAft>
                <a:spcPts val="0"/>
              </a:spcAft>
              <a:buNone/>
            </a:pPr>
            <a:endParaRPr lang="en-US" sz="2800">
              <a:solidFill>
                <a:srgbClr val="000000"/>
              </a:solidFill>
              <a:cs typeface="Calibri"/>
            </a:endParaRPr>
          </a:p>
          <a:p>
            <a:pPr marL="0" indent="0">
              <a:spcBef>
                <a:spcPts val="448"/>
              </a:spcBef>
              <a:spcAft>
                <a:spcPts val="0"/>
              </a:spcAft>
              <a:buNone/>
            </a:pPr>
            <a:endParaRPr lang="en-US" sz="2800">
              <a:solidFill>
                <a:srgbClr val="000000"/>
              </a:solidFill>
              <a:cs typeface="Calibri"/>
            </a:endParaRPr>
          </a:p>
          <a:p>
            <a:pPr>
              <a:spcBef>
                <a:spcPts val="448"/>
              </a:spcBef>
              <a:spcAft>
                <a:spcPts val="0"/>
              </a:spcAft>
              <a:buAutoNum type="arabicPeriod"/>
            </a:pPr>
            <a:endParaRPr lang="en-US" sz="3200">
              <a:solidFill>
                <a:srgbClr val="000000"/>
              </a:solidFill>
              <a:cs typeface="Calibri" panose="020F0502020204030204"/>
            </a:endParaRPr>
          </a:p>
          <a:p>
            <a:endParaRPr lang="en-US">
              <a:cs typeface="Calibri" panose="020F0502020204030204"/>
            </a:endParaRPr>
          </a:p>
        </p:txBody>
      </p:sp>
      <p:sp>
        <p:nvSpPr>
          <p:cNvPr id="5" name="Slide Number Placeholder 4">
            <a:extLst>
              <a:ext uri="{FF2B5EF4-FFF2-40B4-BE49-F238E27FC236}">
                <a16:creationId xmlns:a16="http://schemas.microsoft.com/office/drawing/2014/main" id="{4E743A06-1920-0EAD-3838-4CC714990EA0}"/>
              </a:ext>
            </a:extLst>
          </p:cNvPr>
          <p:cNvSpPr>
            <a:spLocks noGrp="1"/>
          </p:cNvSpPr>
          <p:nvPr>
            <p:ph type="sldNum" sz="quarter" idx="12"/>
          </p:nvPr>
        </p:nvSpPr>
        <p:spPr/>
        <p:txBody>
          <a:bodyPr/>
          <a:lstStyle/>
          <a:p>
            <a:fld id="{1F1CB0F1-E3A5-4057-A475-0B8AC78582B4}" type="slidenum">
              <a:rPr lang="en-US" smtClean="0"/>
              <a:t>20</a:t>
            </a:fld>
            <a:endParaRPr lang="en-US"/>
          </a:p>
        </p:txBody>
      </p:sp>
      <p:sp>
        <p:nvSpPr>
          <p:cNvPr id="7" name="Rectangle 6">
            <a:extLst>
              <a:ext uri="{FF2B5EF4-FFF2-40B4-BE49-F238E27FC236}">
                <a16:creationId xmlns:a16="http://schemas.microsoft.com/office/drawing/2014/main" id="{CF885359-7A3C-A34F-4D86-23363B6260FA}"/>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09839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Light"/>
                <a:cs typeface="Calibri"/>
              </a:rPr>
              <a:t>Enforcement Civil Actions</a:t>
            </a:r>
            <a:endParaRPr lang="en-US">
              <a:latin typeface="Calibri Light"/>
            </a:endParaRPr>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Civil liability arises simply through the existence of a violation; no requirement for prior knowledge or intent.</a:t>
            </a:r>
            <a:endParaRPr lang="en-US">
              <a:cs typeface="Calibri" panose="020F0502020204030204"/>
            </a:endParaRPr>
          </a:p>
          <a:p>
            <a:r>
              <a:rPr lang="en-US" sz="3000" u="sng">
                <a:solidFill>
                  <a:srgbClr val="000000"/>
                </a:solidFill>
                <a:cs typeface="Calibri"/>
              </a:rPr>
              <a:t>Civil Administrative Actions</a:t>
            </a:r>
            <a:r>
              <a:rPr lang="en-US" sz="3000">
                <a:solidFill>
                  <a:srgbClr val="000000"/>
                </a:solidFill>
                <a:cs typeface="Calibri"/>
              </a:rPr>
              <a:t>: notice of violation or an order (with or without penalties) directing an entity to take action to come into compliance.</a:t>
            </a:r>
            <a:endParaRPr lang="en-US"/>
          </a:p>
          <a:p>
            <a:r>
              <a:rPr lang="en-US" sz="3000" u="sng">
                <a:solidFill>
                  <a:srgbClr val="000000"/>
                </a:solidFill>
                <a:cs typeface="Calibri"/>
              </a:rPr>
              <a:t>Civil Judicial Actions</a:t>
            </a:r>
            <a:r>
              <a:rPr lang="en-US" sz="3000">
                <a:solidFill>
                  <a:srgbClr val="000000"/>
                </a:solidFill>
                <a:cs typeface="Calibri"/>
              </a:rPr>
              <a:t>: court filing against entities that have failed to comply with statutory/regulatory requirements or comply with an administrative order.</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200</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18184935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Light"/>
                <a:cs typeface="Calibri"/>
              </a:rPr>
              <a:t>Enforcement Civil Actions, cont.</a:t>
            </a:r>
            <a:endParaRPr lang="en-US">
              <a:latin typeface="Calibri Light"/>
            </a:endParaRPr>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Possible Outcomes:</a:t>
            </a:r>
            <a:endParaRPr lang="en-US">
              <a:cs typeface="Calibri" panose="020F0502020204030204"/>
            </a:endParaRPr>
          </a:p>
          <a:p>
            <a:pPr lvl="1"/>
            <a:r>
              <a:rPr lang="en-US" sz="2400" b="1">
                <a:solidFill>
                  <a:srgbClr val="000000"/>
                </a:solidFill>
                <a:cs typeface="Calibri"/>
              </a:rPr>
              <a:t>Settlements </a:t>
            </a:r>
            <a:r>
              <a:rPr lang="en-US" sz="2400">
                <a:solidFill>
                  <a:srgbClr val="000000"/>
                </a:solidFill>
                <a:cs typeface="Calibri"/>
              </a:rPr>
              <a:t>may include consent agreements/final orders, administrative orders on consent, or consent decrees.</a:t>
            </a:r>
            <a:endParaRPr lang="en-US"/>
          </a:p>
          <a:p>
            <a:pPr lvl="1"/>
            <a:r>
              <a:rPr lang="en-US" sz="2400" b="1">
                <a:solidFill>
                  <a:srgbClr val="000000"/>
                </a:solidFill>
                <a:cs typeface="Calibri"/>
              </a:rPr>
              <a:t>Penalties </a:t>
            </a:r>
            <a:r>
              <a:rPr lang="en-US" sz="2400">
                <a:solidFill>
                  <a:srgbClr val="000000"/>
                </a:solidFill>
                <a:cs typeface="Calibri"/>
              </a:rPr>
              <a:t>are designed to recover the economic benefit of noncompliance and to compensate for the seriousness of the violation.</a:t>
            </a:r>
            <a:endParaRPr lang="en-US"/>
          </a:p>
          <a:p>
            <a:pPr lvl="1"/>
            <a:r>
              <a:rPr lang="en-US" sz="2400" b="1">
                <a:solidFill>
                  <a:srgbClr val="000000"/>
                </a:solidFill>
                <a:cs typeface="Calibri"/>
              </a:rPr>
              <a:t>Injunctive Relief </a:t>
            </a:r>
            <a:r>
              <a:rPr lang="en-US" sz="2400">
                <a:solidFill>
                  <a:srgbClr val="000000"/>
                </a:solidFill>
                <a:cs typeface="Calibri"/>
              </a:rPr>
              <a:t>forces a regulated entity to perform or refrain from performing some designated action.</a:t>
            </a:r>
            <a:endParaRPr lang="en-US"/>
          </a:p>
          <a:p>
            <a:pPr lvl="1"/>
            <a:r>
              <a:rPr lang="en-US" sz="2400" b="1">
                <a:solidFill>
                  <a:srgbClr val="000000"/>
                </a:solidFill>
                <a:cs typeface="Calibri"/>
              </a:rPr>
              <a:t>Supplemental Environmental Projects </a:t>
            </a:r>
            <a:r>
              <a:rPr lang="en-US" sz="2400">
                <a:solidFill>
                  <a:srgbClr val="000000"/>
                </a:solidFill>
                <a:cs typeface="Calibri"/>
              </a:rPr>
              <a:t>are environmental improvement projects that violators voluntarily agree to perform.</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201</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14372161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Enforcement</a:t>
            </a:r>
            <a:br>
              <a:rPr lang="en-US" sz="4000">
                <a:solidFill>
                  <a:srgbClr val="000000"/>
                </a:solidFill>
                <a:latin typeface="Calibri"/>
                <a:cs typeface="Calibri"/>
              </a:rPr>
            </a:br>
            <a:r>
              <a:rPr lang="en-US" sz="4000">
                <a:solidFill>
                  <a:srgbClr val="000000"/>
                </a:solidFill>
                <a:latin typeface="Calibri"/>
                <a:cs typeface="Calibri"/>
              </a:rPr>
              <a:t> Criminal Actions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Criminal liability is triggered through a demonstration of intent to violate NAAQS.</a:t>
            </a:r>
            <a:endParaRPr lang="en-US">
              <a:cs typeface="Calibri" panose="020F0502020204030204"/>
            </a:endParaRPr>
          </a:p>
          <a:p>
            <a:r>
              <a:rPr lang="en-US" sz="3200">
                <a:solidFill>
                  <a:srgbClr val="000000"/>
                </a:solidFill>
                <a:cs typeface="Calibri"/>
              </a:rPr>
              <a:t>Reserved for the most egregious violations that are willful or knowingly committed.</a:t>
            </a:r>
            <a:endParaRPr lang="en-US"/>
          </a:p>
          <a:p>
            <a:r>
              <a:rPr lang="en-US" sz="3200">
                <a:solidFill>
                  <a:srgbClr val="000000"/>
                </a:solidFill>
                <a:cs typeface="Calibri"/>
              </a:rPr>
              <a:t>Possible Outcomes:</a:t>
            </a:r>
            <a:endParaRPr lang="en-US"/>
          </a:p>
          <a:p>
            <a:pPr lvl="1"/>
            <a:r>
              <a:rPr lang="en-US" sz="2600" b="1">
                <a:solidFill>
                  <a:srgbClr val="000000"/>
                </a:solidFill>
                <a:cs typeface="Calibri"/>
              </a:rPr>
              <a:t>Criminal Penalties </a:t>
            </a:r>
            <a:r>
              <a:rPr lang="en-US" sz="2600">
                <a:solidFill>
                  <a:srgbClr val="000000"/>
                </a:solidFill>
                <a:cs typeface="Calibri"/>
              </a:rPr>
              <a:t>are fines imposed by a judge at sentencing; may include restitution to those affected by the violation</a:t>
            </a:r>
            <a:endParaRPr lang="en-US"/>
          </a:p>
          <a:p>
            <a:pPr lvl="1"/>
            <a:r>
              <a:rPr lang="en-US" sz="2600" b="1">
                <a:solidFill>
                  <a:srgbClr val="000000"/>
                </a:solidFill>
                <a:cs typeface="Calibri"/>
              </a:rPr>
              <a:t>Incarceration</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dirty="0" smtClean="0"/>
              <a:t>202</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3787608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Citizen Suits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The Clean Air Act (CAA)includes provisions that allow citizens to sue EPA when EPA fails to perform an act or duty required by the statute.</a:t>
            </a:r>
            <a:endParaRPr lang="en-US">
              <a:cs typeface="Calibri" panose="020F0502020204030204"/>
            </a:endParaRPr>
          </a:p>
          <a:p>
            <a:pPr lvl="1"/>
            <a:r>
              <a:rPr lang="en-US" sz="2600">
                <a:solidFill>
                  <a:srgbClr val="000000"/>
                </a:solidFill>
                <a:cs typeface="Calibri"/>
              </a:rPr>
              <a:t>The CAA was the first environmental law in the U.S. to allow citizen suits.</a:t>
            </a:r>
            <a:endParaRPr lang="en-US"/>
          </a:p>
          <a:p>
            <a:r>
              <a:rPr lang="en-US" sz="3200">
                <a:solidFill>
                  <a:srgbClr val="000000"/>
                </a:solidFill>
                <a:cs typeface="Calibri"/>
              </a:rPr>
              <a:t>Plaintiffs must provide the EPA with a Notice of Intent (NOI) to sue in advance of a lawsuit.</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203</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397519966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Citizen Suits, cont.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Under U.S. Code Title 42 §7604, citizens may sue:</a:t>
            </a:r>
            <a:endParaRPr lang="en-US">
              <a:cs typeface="Calibri" panose="020F0502020204030204"/>
            </a:endParaRPr>
          </a:p>
          <a:p>
            <a:pPr lvl="1"/>
            <a:r>
              <a:rPr lang="en-US" sz="2600">
                <a:solidFill>
                  <a:srgbClr val="000000"/>
                </a:solidFill>
                <a:cs typeface="Calibri"/>
              </a:rPr>
              <a:t>Any person, including the U.S. government, or other governmental agency for violating emission standards.</a:t>
            </a:r>
            <a:endParaRPr lang="en-US"/>
          </a:p>
          <a:p>
            <a:pPr lvl="1"/>
            <a:r>
              <a:rPr lang="en-US" sz="2600">
                <a:solidFill>
                  <a:srgbClr val="000000"/>
                </a:solidFill>
                <a:cs typeface="Calibri"/>
              </a:rPr>
              <a:t>The EPA Administrator for failing to perform any nondiscretionary act or duty under the CAA.</a:t>
            </a:r>
            <a:endParaRPr lang="en-US"/>
          </a:p>
          <a:p>
            <a:pPr lvl="1"/>
            <a:r>
              <a:rPr lang="en-US" sz="2600">
                <a:solidFill>
                  <a:srgbClr val="000000"/>
                </a:solidFill>
                <a:cs typeface="Calibri"/>
              </a:rPr>
              <a:t>Entities proposing to construct new or modified facilities without the proper permits.</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204</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20877587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Citizen Suits, cont.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Requirements</a:t>
            </a:r>
            <a:endParaRPr lang="en-US">
              <a:cs typeface="Calibri" panose="020F0502020204030204"/>
            </a:endParaRPr>
          </a:p>
          <a:p>
            <a:pPr lvl="1"/>
            <a:r>
              <a:rPr lang="en-US" sz="2600">
                <a:solidFill>
                  <a:srgbClr val="000000"/>
                </a:solidFill>
                <a:cs typeface="Calibri"/>
              </a:rPr>
              <a:t>Citizens must be adversely impacted by violation.</a:t>
            </a:r>
            <a:endParaRPr lang="en-US"/>
          </a:p>
          <a:p>
            <a:pPr lvl="1"/>
            <a:r>
              <a:rPr lang="en-US" sz="2600">
                <a:solidFill>
                  <a:srgbClr val="000000"/>
                </a:solidFill>
                <a:cs typeface="Calibri"/>
              </a:rPr>
              <a:t>Violators, State, and EPA must have a 60-day notice of the alleged violation.</a:t>
            </a:r>
            <a:endParaRPr lang="en-US"/>
          </a:p>
          <a:p>
            <a:r>
              <a:rPr lang="en-US" sz="3200">
                <a:solidFill>
                  <a:srgbClr val="000000"/>
                </a:solidFill>
                <a:cs typeface="Calibri"/>
              </a:rPr>
              <a:t>Violators may use the 60-day period to correct and give EPA or State an opportunity to enforce compliance.</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205</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25573123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Citizen Suits, cont.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CAA 304(a)(1) may be used to enforce standards and limits in the current SIP, even if there is a pending SIP revision submitted to EPA.</a:t>
            </a:r>
            <a:endParaRPr lang="en-US">
              <a:cs typeface="Calibri" panose="020F0502020204030204"/>
            </a:endParaRPr>
          </a:p>
          <a:p>
            <a:r>
              <a:rPr lang="en-US" sz="3200">
                <a:solidFill>
                  <a:srgbClr val="000000"/>
                </a:solidFill>
                <a:cs typeface="Calibri"/>
              </a:rPr>
              <a:t>CAA 304(a)(2) confers citizen suit authority to compel EPA to make findings and promulgate a FIP for SIP revisions that have not been submitted.</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206</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312131049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Lawsuits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If EPA acts on a SIP revision, the EPA rulemaking is subject to challenge under the Administrative Procedure Act (APA) as a final action.</a:t>
            </a:r>
            <a:endParaRPr lang="en-US">
              <a:cs typeface="Calibri" panose="020F0502020204030204"/>
            </a:endParaRPr>
          </a:p>
          <a:p>
            <a:pPr lvl="1"/>
            <a:r>
              <a:rPr lang="en-US" sz="2400">
                <a:solidFill>
                  <a:srgbClr val="000000"/>
                </a:solidFill>
                <a:cs typeface="Calibri"/>
              </a:rPr>
              <a:t>Venue is a Federal Court of Appeals.</a:t>
            </a:r>
            <a:endParaRPr lang="en-US"/>
          </a:p>
          <a:p>
            <a:r>
              <a:rPr lang="en-US" sz="3000">
                <a:solidFill>
                  <a:srgbClr val="000000"/>
                </a:solidFill>
                <a:cs typeface="Calibri"/>
              </a:rPr>
              <a:t>If EPA fails to act on a SIP revision within 12 months of completeness determination or if a rule is challenged as unlawful then EPA is subject to lawsuit.</a:t>
            </a:r>
            <a:endParaRPr lang="en-US"/>
          </a:p>
          <a:p>
            <a:pPr lvl="1"/>
            <a:r>
              <a:rPr lang="en-US" sz="2400">
                <a:solidFill>
                  <a:srgbClr val="000000"/>
                </a:solidFill>
                <a:cs typeface="Calibri"/>
              </a:rPr>
              <a:t>Venue is a Federal District Court.</a:t>
            </a:r>
            <a:endParaRPr lang="en-US"/>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207</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201168695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sz="4000">
                <a:solidFill>
                  <a:srgbClr val="000000"/>
                </a:solidFill>
                <a:latin typeface="Calibri"/>
                <a:cs typeface="Calibri"/>
              </a:rPr>
              <a:t>SIP Challenges</a:t>
            </a:r>
            <a:br>
              <a:rPr lang="en-US" sz="4000">
                <a:solidFill>
                  <a:srgbClr val="000000"/>
                </a:solidFill>
                <a:latin typeface="Calibri"/>
                <a:cs typeface="Calibri"/>
              </a:rPr>
            </a:br>
            <a:r>
              <a:rPr lang="en-US" sz="4000">
                <a:solidFill>
                  <a:srgbClr val="000000"/>
                </a:solidFill>
                <a:latin typeface="Calibri"/>
                <a:cs typeface="Calibri"/>
              </a:rPr>
              <a:t> Lawsuits, cont.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Court Options</a:t>
            </a:r>
            <a:endParaRPr lang="en-US">
              <a:solidFill>
                <a:srgbClr val="404040"/>
              </a:solidFill>
              <a:cs typeface="Calibri"/>
            </a:endParaRPr>
          </a:p>
          <a:p>
            <a:pPr lvl="1"/>
            <a:r>
              <a:rPr lang="en-US" sz="2600" b="1">
                <a:solidFill>
                  <a:srgbClr val="000000"/>
                </a:solidFill>
                <a:cs typeface="Calibri"/>
              </a:rPr>
              <a:t>Vacate and Remand</a:t>
            </a:r>
            <a:r>
              <a:rPr lang="en-US" sz="2600">
                <a:solidFill>
                  <a:srgbClr val="000000"/>
                </a:solidFill>
                <a:cs typeface="Calibri"/>
              </a:rPr>
              <a:t>: Rule or plan is no longer in effect.</a:t>
            </a:r>
            <a:endParaRPr lang="en-US"/>
          </a:p>
          <a:p>
            <a:pPr lvl="1"/>
            <a:r>
              <a:rPr lang="en-US" sz="2600" b="1">
                <a:solidFill>
                  <a:srgbClr val="000000"/>
                </a:solidFill>
                <a:cs typeface="Calibri"/>
              </a:rPr>
              <a:t>Remand without Vacating</a:t>
            </a:r>
            <a:r>
              <a:rPr lang="en-US" sz="2600">
                <a:solidFill>
                  <a:srgbClr val="000000"/>
                </a:solidFill>
                <a:cs typeface="Calibri"/>
              </a:rPr>
              <a:t>: Rule or plan remains in effect, but EPA will need either to re-propose or recommence final action.</a:t>
            </a:r>
            <a:endParaRPr lang="en-US" sz="2600"/>
          </a:p>
          <a:p>
            <a:pPr lvl="1"/>
            <a:r>
              <a:rPr lang="en-US" sz="2600" b="1">
                <a:solidFill>
                  <a:srgbClr val="000000"/>
                </a:solidFill>
                <a:cs typeface="Calibri"/>
              </a:rPr>
              <a:t>Remand with Partial Vacate</a:t>
            </a:r>
            <a:r>
              <a:rPr lang="en-US" sz="2600">
                <a:solidFill>
                  <a:srgbClr val="000000"/>
                </a:solidFill>
                <a:cs typeface="Calibri"/>
              </a:rPr>
              <a:t>: If possible, remove the defective part of the rule or plan.</a:t>
            </a:r>
            <a:endParaRPr lang="en-US" sz="2600"/>
          </a:p>
          <a:p>
            <a:pPr lvl="1"/>
            <a:r>
              <a:rPr lang="en-US" sz="2600" b="1">
                <a:solidFill>
                  <a:srgbClr val="000000"/>
                </a:solidFill>
                <a:cs typeface="Calibri"/>
              </a:rPr>
              <a:t>Uphold</a:t>
            </a:r>
            <a:r>
              <a:rPr lang="en-US" sz="2600">
                <a:solidFill>
                  <a:srgbClr val="000000"/>
                </a:solidFill>
                <a:cs typeface="Calibri"/>
              </a:rPr>
              <a:t>: Permit the rule or plan to remain in effect as promulgated.</a:t>
            </a:r>
            <a:endParaRPr lang="en-US" sz="2600"/>
          </a:p>
          <a:p>
            <a:pPr lvl="1"/>
            <a:endParaRPr lang="en-US" sz="2800">
              <a:solidFill>
                <a:srgbClr val="000000"/>
              </a:solidFill>
              <a:cs typeface="Calibri"/>
            </a:endParaRPr>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208</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Compliance &amp; Enforcement</a:t>
            </a:r>
          </a:p>
        </p:txBody>
      </p:sp>
    </p:spTree>
    <p:extLst>
      <p:ext uri="{BB962C8B-B14F-4D97-AF65-F5344CB8AC3E}">
        <p14:creationId xmlns:p14="http://schemas.microsoft.com/office/powerpoint/2010/main" val="345321309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a:cs typeface="Calibri Light"/>
              </a:rPr>
              <a:t>Final Review</a:t>
            </a:r>
            <a:endParaRPr lang="en-US"/>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209</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9A461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Final Review</a:t>
            </a:r>
          </a:p>
        </p:txBody>
      </p:sp>
    </p:spTree>
    <p:extLst>
      <p:ext uri="{BB962C8B-B14F-4D97-AF65-F5344CB8AC3E}">
        <p14:creationId xmlns:p14="http://schemas.microsoft.com/office/powerpoint/2010/main" val="129122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7BB9-D15C-9A47-D1E5-FAFCBDCE4734}"/>
              </a:ext>
            </a:extLst>
          </p:cNvPr>
          <p:cNvSpPr>
            <a:spLocks noGrp="1"/>
          </p:cNvSpPr>
          <p:nvPr>
            <p:ph type="title"/>
          </p:nvPr>
        </p:nvSpPr>
        <p:spPr/>
        <p:txBody>
          <a:bodyPr>
            <a:normAutofit/>
          </a:bodyPr>
          <a:lstStyle/>
          <a:p>
            <a:r>
              <a:rPr lang="en-US" sz="4000">
                <a:solidFill>
                  <a:srgbClr val="000000"/>
                </a:solidFill>
                <a:latin typeface="Calibri"/>
                <a:cs typeface="Calibri"/>
              </a:rPr>
              <a:t>Infrastructure SIP (I-SIP); CAA 110(a)(2)</a:t>
            </a:r>
            <a:endParaRPr lang="en-US" sz="4000">
              <a:latin typeface="Calibri"/>
              <a:cs typeface="Calibri"/>
            </a:endParaRPr>
          </a:p>
        </p:txBody>
      </p:sp>
      <p:sp>
        <p:nvSpPr>
          <p:cNvPr id="3" name="Content Placeholder 2">
            <a:extLst>
              <a:ext uri="{FF2B5EF4-FFF2-40B4-BE49-F238E27FC236}">
                <a16:creationId xmlns:a16="http://schemas.microsoft.com/office/drawing/2014/main" id="{42DD121C-78F3-14B2-E2C3-6FE6766CD53E}"/>
              </a:ext>
            </a:extLst>
          </p:cNvPr>
          <p:cNvSpPr>
            <a:spLocks noGrp="1"/>
          </p:cNvSpPr>
          <p:nvPr>
            <p:ph idx="1"/>
          </p:nvPr>
        </p:nvSpPr>
        <p:spPr/>
        <p:txBody>
          <a:bodyPr vert="horz" lIns="0" tIns="45720" rIns="0" bIns="45720" rtlCol="0" anchor="t">
            <a:normAutofit/>
          </a:bodyPr>
          <a:lstStyle/>
          <a:p>
            <a:pPr fontAlgn="base">
              <a:spcBef>
                <a:spcPts val="0"/>
              </a:spcBef>
              <a:spcAft>
                <a:spcPts val="0"/>
              </a:spcAft>
            </a:pPr>
            <a:r>
              <a:rPr lang="en-US" sz="3200">
                <a:solidFill>
                  <a:srgbClr val="000000"/>
                </a:solidFill>
                <a:latin typeface="Calibri"/>
                <a:cs typeface="Calibri"/>
              </a:rPr>
              <a:t>Required from all States and U.S. Territories within three years after promulgation of a new or revised NAAQS.</a:t>
            </a:r>
          </a:p>
          <a:p>
            <a:pPr marL="914400" lvl="1" indent="-457200" fontAlgn="base">
              <a:spcBef>
                <a:spcPts val="560"/>
              </a:spcBef>
              <a:spcAft>
                <a:spcPts val="0"/>
              </a:spcAft>
            </a:pPr>
            <a:r>
              <a:rPr lang="en-US" sz="2800">
                <a:solidFill>
                  <a:srgbClr val="000000"/>
                </a:solidFill>
                <a:latin typeface="Calibri"/>
                <a:cs typeface="Calibri"/>
              </a:rPr>
              <a:t>DC Circuit Court decision means a NAAQS is promulgated on the date it was signed by the EPA Administrator and made publicly available.</a:t>
            </a:r>
            <a:endParaRPr lang="en-US" sz="2400">
              <a:solidFill>
                <a:srgbClr val="404040"/>
              </a:solidFill>
              <a:latin typeface="Calibri"/>
              <a:cs typeface="Calibri"/>
            </a:endParaRPr>
          </a:p>
          <a:p>
            <a:pPr marL="914400" lvl="1" indent="-457200">
              <a:spcBef>
                <a:spcPts val="560"/>
              </a:spcBef>
              <a:spcAft>
                <a:spcPts val="0"/>
              </a:spcAft>
            </a:pPr>
            <a:r>
              <a:rPr lang="en-US" sz="2800">
                <a:solidFill>
                  <a:srgbClr val="000000"/>
                </a:solidFill>
                <a:latin typeface="Calibri"/>
                <a:cs typeface="Calibri"/>
              </a:rPr>
              <a:t>Other SIP-related effective dates are tied to </a:t>
            </a:r>
            <a:r>
              <a:rPr lang="en-US" sz="2800" i="1">
                <a:solidFill>
                  <a:srgbClr val="000000"/>
                </a:solidFill>
                <a:latin typeface="Calibri"/>
                <a:cs typeface="Calibri"/>
              </a:rPr>
              <a:t>Federal Register </a:t>
            </a:r>
            <a:r>
              <a:rPr lang="en-US" sz="2800">
                <a:solidFill>
                  <a:srgbClr val="000000"/>
                </a:solidFill>
                <a:latin typeface="Calibri"/>
                <a:cs typeface="Calibri"/>
              </a:rPr>
              <a:t>actions.</a:t>
            </a:r>
            <a:endParaRPr lang="en-US" sz="2800">
              <a:latin typeface="Calibri"/>
              <a:cs typeface="Calibri"/>
            </a:endParaRPr>
          </a:p>
        </p:txBody>
      </p:sp>
      <p:sp>
        <p:nvSpPr>
          <p:cNvPr id="5" name="Slide Number Placeholder 4">
            <a:extLst>
              <a:ext uri="{FF2B5EF4-FFF2-40B4-BE49-F238E27FC236}">
                <a16:creationId xmlns:a16="http://schemas.microsoft.com/office/drawing/2014/main" id="{DF91F969-3A74-F087-CF9E-7DB5934AF19E}"/>
              </a:ext>
            </a:extLst>
          </p:cNvPr>
          <p:cNvSpPr>
            <a:spLocks noGrp="1"/>
          </p:cNvSpPr>
          <p:nvPr>
            <p:ph type="sldNum" sz="quarter" idx="12"/>
          </p:nvPr>
        </p:nvSpPr>
        <p:spPr/>
        <p:txBody>
          <a:bodyPr/>
          <a:lstStyle/>
          <a:p>
            <a:fld id="{1F1CB0F1-E3A5-4057-A475-0B8AC78582B4}" type="slidenum">
              <a:rPr lang="en-US" dirty="0" smtClean="0"/>
              <a:t>21</a:t>
            </a:fld>
            <a:endParaRPr lang="en-US"/>
          </a:p>
        </p:txBody>
      </p:sp>
      <p:sp>
        <p:nvSpPr>
          <p:cNvPr id="7" name="Rectangle 6">
            <a:extLst>
              <a:ext uri="{FF2B5EF4-FFF2-40B4-BE49-F238E27FC236}">
                <a16:creationId xmlns:a16="http://schemas.microsoft.com/office/drawing/2014/main" id="{BDDB291C-0115-EE6B-E6B1-C2AFA3C2FE4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19992878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322104" y="338622"/>
            <a:ext cx="8869896" cy="895234"/>
          </a:xfrm>
        </p:spPr>
        <p:txBody>
          <a:bodyPr>
            <a:normAutofit/>
          </a:bodyPr>
          <a:lstStyle/>
          <a:p>
            <a:r>
              <a:rPr lang="en-US"/>
              <a:t>Status of NAAQS Reviews </a:t>
            </a:r>
            <a:r>
              <a:rPr lang="en-US" sz="2000"/>
              <a:t>(from EPA August 2024)</a:t>
            </a:r>
          </a:p>
        </p:txBody>
      </p:sp>
      <p:graphicFrame>
        <p:nvGraphicFramePr>
          <p:cNvPr id="9" name="Content Placeholder 4"/>
          <p:cNvGraphicFramePr>
            <a:graphicFrameLocks noGrp="1"/>
          </p:cNvGraphicFramePr>
          <p:nvPr>
            <p:ph idx="1"/>
          </p:nvPr>
        </p:nvGraphicFramePr>
        <p:xfrm>
          <a:off x="860803" y="1362402"/>
          <a:ext cx="10470395" cy="4156971"/>
        </p:xfrm>
        <a:graphic>
          <a:graphicData uri="http://schemas.openxmlformats.org/drawingml/2006/table">
            <a:tbl>
              <a:tblPr firstRow="1" bandRow="1">
                <a:tableStyleId>{5C22544A-7EE6-4342-B048-85BDC9FD1C3A}</a:tableStyleId>
              </a:tblPr>
              <a:tblGrid>
                <a:gridCol w="1308800">
                  <a:extLst>
                    <a:ext uri="{9D8B030D-6E8A-4147-A177-3AD203B41FA5}">
                      <a16:colId xmlns:a16="http://schemas.microsoft.com/office/drawing/2014/main" val="20000"/>
                    </a:ext>
                  </a:extLst>
                </a:gridCol>
                <a:gridCol w="1308800">
                  <a:extLst>
                    <a:ext uri="{9D8B030D-6E8A-4147-A177-3AD203B41FA5}">
                      <a16:colId xmlns:a16="http://schemas.microsoft.com/office/drawing/2014/main" val="20002"/>
                    </a:ext>
                  </a:extLst>
                </a:gridCol>
                <a:gridCol w="1428750">
                  <a:extLst>
                    <a:ext uri="{9D8B030D-6E8A-4147-A177-3AD203B41FA5}">
                      <a16:colId xmlns:a16="http://schemas.microsoft.com/office/drawing/2014/main" val="458364878"/>
                    </a:ext>
                  </a:extLst>
                </a:gridCol>
                <a:gridCol w="1404049">
                  <a:extLst>
                    <a:ext uri="{9D8B030D-6E8A-4147-A177-3AD203B41FA5}">
                      <a16:colId xmlns:a16="http://schemas.microsoft.com/office/drawing/2014/main" val="3303428225"/>
                    </a:ext>
                  </a:extLst>
                </a:gridCol>
                <a:gridCol w="1651000">
                  <a:extLst>
                    <a:ext uri="{9D8B030D-6E8A-4147-A177-3AD203B41FA5}">
                      <a16:colId xmlns:a16="http://schemas.microsoft.com/office/drawing/2014/main" val="423509527"/>
                    </a:ext>
                  </a:extLst>
                </a:gridCol>
                <a:gridCol w="1245298">
                  <a:extLst>
                    <a:ext uri="{9D8B030D-6E8A-4147-A177-3AD203B41FA5}">
                      <a16:colId xmlns:a16="http://schemas.microsoft.com/office/drawing/2014/main" val="20003"/>
                    </a:ext>
                  </a:extLst>
                </a:gridCol>
                <a:gridCol w="1038924">
                  <a:extLst>
                    <a:ext uri="{9D8B030D-6E8A-4147-A177-3AD203B41FA5}">
                      <a16:colId xmlns:a16="http://schemas.microsoft.com/office/drawing/2014/main" val="20004"/>
                    </a:ext>
                  </a:extLst>
                </a:gridCol>
                <a:gridCol w="1084774">
                  <a:extLst>
                    <a:ext uri="{9D8B030D-6E8A-4147-A177-3AD203B41FA5}">
                      <a16:colId xmlns:a16="http://schemas.microsoft.com/office/drawing/2014/main" val="20007"/>
                    </a:ext>
                  </a:extLst>
                </a:gridCol>
              </a:tblGrid>
              <a:tr h="778932">
                <a:tc>
                  <a:txBody>
                    <a:bodyPr/>
                    <a:lstStyle/>
                    <a:p>
                      <a:pPr algn="ctr">
                        <a:spcBef>
                          <a:spcPts val="600"/>
                        </a:spcBef>
                        <a:spcAft>
                          <a:spcPts val="600"/>
                        </a:spcAft>
                      </a:pPr>
                      <a:endParaRPr lang="en-US" sz="135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Lead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Ozone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PM</a:t>
                      </a:r>
                      <a:r>
                        <a:rPr lang="en-US" sz="1350" b="0" i="1" baseline="30000">
                          <a:solidFill>
                            <a:schemeClr val="bg1"/>
                          </a:solidFill>
                          <a:latin typeface="+mn-lt"/>
                        </a:rPr>
                        <a:t>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Secondary</a:t>
                      </a:r>
                      <a:br>
                        <a:rPr lang="en-US" sz="1350">
                          <a:solidFill>
                            <a:srgbClr val="FFFFFF"/>
                          </a:solidFill>
                          <a:latin typeface="+mn-lt"/>
                        </a:rPr>
                      </a:br>
                      <a:r>
                        <a:rPr lang="en-US" sz="1350" baseline="0">
                          <a:solidFill>
                            <a:schemeClr val="bg1"/>
                          </a:solidFill>
                          <a:latin typeface="+mn-lt"/>
                        </a:rPr>
                        <a:t>(Ecological)</a:t>
                      </a:r>
                      <a:br>
                        <a:rPr lang="en-US" sz="1350" baseline="0">
                          <a:solidFill>
                            <a:srgbClr val="FFFFFF"/>
                          </a:solidFill>
                          <a:latin typeface="+mn-lt"/>
                        </a:rPr>
                      </a:br>
                      <a:r>
                        <a:rPr lang="en-US" sz="1350" baseline="0">
                          <a:solidFill>
                            <a:schemeClr val="bg1"/>
                          </a:solidFill>
                          <a:latin typeface="+mn-lt"/>
                        </a:rPr>
                        <a:t>NO</a:t>
                      </a:r>
                      <a:r>
                        <a:rPr lang="en-US" sz="1350" baseline="-25000">
                          <a:solidFill>
                            <a:schemeClr val="bg1"/>
                          </a:solidFill>
                          <a:latin typeface="+mn-lt"/>
                        </a:rPr>
                        <a:t>2</a:t>
                      </a:r>
                      <a:r>
                        <a:rPr lang="en-US" sz="1350" baseline="0">
                          <a:solidFill>
                            <a:schemeClr val="bg1"/>
                          </a:solidFill>
                          <a:latin typeface="+mn-lt"/>
                        </a:rPr>
                        <a:t>, SO</a:t>
                      </a:r>
                      <a:r>
                        <a:rPr lang="en-US" sz="1350" baseline="-25000">
                          <a:solidFill>
                            <a:schemeClr val="bg1"/>
                          </a:solidFill>
                          <a:latin typeface="+mn-lt"/>
                        </a:rPr>
                        <a:t>2</a:t>
                      </a:r>
                      <a:r>
                        <a:rPr lang="en-US" sz="1350" baseline="0">
                          <a:solidFill>
                            <a:schemeClr val="bg1"/>
                          </a:solidFill>
                          <a:latin typeface="+mn-lt"/>
                        </a:rPr>
                        <a:t>, PM</a:t>
                      </a:r>
                      <a:r>
                        <a:rPr lang="en-US" sz="1350" b="0" i="1" baseline="30000">
                          <a:solidFill>
                            <a:schemeClr val="bg1"/>
                          </a:solidFill>
                          <a:latin typeface="+mn-lt"/>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0"/>
                        </a:spcAft>
                      </a:pPr>
                      <a:r>
                        <a:rPr lang="en-US" sz="1350">
                          <a:solidFill>
                            <a:schemeClr val="bg1"/>
                          </a:solidFill>
                          <a:latin typeface="+mn-lt"/>
                        </a:rPr>
                        <a:t>Primary</a:t>
                      </a:r>
                      <a:br>
                        <a:rPr lang="en-US" sz="1350">
                          <a:solidFill>
                            <a:srgbClr val="FFFFFF"/>
                          </a:solidFill>
                          <a:latin typeface="+mn-lt"/>
                        </a:rPr>
                      </a:br>
                      <a:r>
                        <a:rPr lang="en-US" sz="1350">
                          <a:solidFill>
                            <a:schemeClr val="bg1"/>
                          </a:solidFill>
                          <a:latin typeface="+mn-lt"/>
                        </a:rPr>
                        <a:t>NO</a:t>
                      </a:r>
                      <a:r>
                        <a:rPr lang="en-US" sz="1350" baseline="-25000">
                          <a:solidFill>
                            <a:schemeClr val="bg1"/>
                          </a:solidFill>
                          <a:latin typeface="+mn-lt"/>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Primary</a:t>
                      </a:r>
                      <a:br>
                        <a:rPr lang="en-US" sz="1350">
                          <a:solidFill>
                            <a:srgbClr val="FFFFFF"/>
                          </a:solidFill>
                          <a:latin typeface="+mn-lt"/>
                        </a:rPr>
                      </a:br>
                      <a:r>
                        <a:rPr lang="en-US" sz="1350">
                          <a:solidFill>
                            <a:schemeClr val="bg1"/>
                          </a:solidFill>
                          <a:latin typeface="+mn-lt"/>
                        </a:rPr>
                        <a:t>SO</a:t>
                      </a:r>
                      <a:r>
                        <a:rPr lang="en-US" sz="1350" baseline="-25000">
                          <a:solidFill>
                            <a:schemeClr val="bg1"/>
                          </a:solidFill>
                          <a:latin typeface="+mn-lt"/>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pPr algn="ctr">
                        <a:spcBef>
                          <a:spcPts val="0"/>
                        </a:spcBef>
                        <a:spcAft>
                          <a:spcPts val="600"/>
                        </a:spcAft>
                      </a:pPr>
                      <a:r>
                        <a:rPr lang="en-US" sz="1350">
                          <a:solidFill>
                            <a:schemeClr val="bg1"/>
                          </a:solidFill>
                          <a:latin typeface="+mn-lt"/>
                        </a:rPr>
                        <a:t>CO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801580">
                <a:tc>
                  <a:txBody>
                    <a:bodyPr/>
                    <a:lstStyle/>
                    <a:p>
                      <a:pPr algn="ctr">
                        <a:spcBef>
                          <a:spcPts val="600"/>
                        </a:spcBef>
                        <a:spcAft>
                          <a:spcPts val="600"/>
                        </a:spcAft>
                      </a:pPr>
                      <a:r>
                        <a:rPr lang="en-US" sz="1350" b="1">
                          <a:latin typeface="+mn-lt"/>
                        </a:rPr>
                        <a:t>Last Review</a:t>
                      </a:r>
                      <a:r>
                        <a:rPr lang="en-US" sz="1350" b="1" baseline="0">
                          <a:latin typeface="+mn-lt"/>
                        </a:rPr>
                        <a:t> Completed </a:t>
                      </a:r>
                      <a:r>
                        <a:rPr lang="en-US" sz="1350" baseline="0">
                          <a:latin typeface="+mn-lt"/>
                        </a:rPr>
                        <a:t>(final rule signed)</a:t>
                      </a:r>
                      <a:endParaRPr lang="en-US" sz="135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Sep 2016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Dec 2020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Dec 2020/Feb 2024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Mar 2012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Apr 2018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Feb 2019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a:latin typeface="+mn-lt"/>
                        </a:rPr>
                        <a:t>Aug 2011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42064">
                <a:tc>
                  <a:txBody>
                    <a:bodyPr/>
                    <a:lstStyle/>
                    <a:p>
                      <a:pPr algn="ctr">
                        <a:spcBef>
                          <a:spcPts val="600"/>
                        </a:spcBef>
                        <a:spcAft>
                          <a:spcPts val="600"/>
                        </a:spcAft>
                      </a:pPr>
                      <a:r>
                        <a:rPr lang="en-US" sz="1350" b="1">
                          <a:latin typeface="+mn-lt"/>
                        </a:rPr>
                        <a:t>Recent or Upcoming Major Milestone(s)</a:t>
                      </a:r>
                      <a:endParaRPr lang="en-US" sz="1350" baseline="30000">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350" b="0" u="sng" baseline="0">
                          <a:latin typeface="+mn-lt"/>
                        </a:rPr>
                        <a:t>Feb 7, 2024</a:t>
                      </a:r>
                    </a:p>
                    <a:p>
                      <a:pPr lvl="0" algn="ctr">
                        <a:lnSpc>
                          <a:spcPct val="100000"/>
                        </a:lnSpc>
                        <a:spcBef>
                          <a:spcPts val="0"/>
                        </a:spcBef>
                        <a:spcAft>
                          <a:spcPts val="0"/>
                        </a:spcAft>
                        <a:buNone/>
                      </a:pPr>
                      <a:r>
                        <a:rPr lang="en-US" sz="1350" b="0" u="none" baseline="0">
                          <a:latin typeface="+mn-lt"/>
                        </a:rPr>
                        <a:t>Final ISA</a:t>
                      </a:r>
                      <a:r>
                        <a:rPr lang="en-US" sz="1350" b="0" u="none" baseline="30000">
                          <a:latin typeface="+mn-lt"/>
                        </a:rPr>
                        <a:t>3</a:t>
                      </a:r>
                      <a:r>
                        <a:rPr lang="en-US" sz="1350" b="0" u="none" baseline="0">
                          <a:latin typeface="+mn-lt"/>
                        </a:rPr>
                        <a:t> released</a:t>
                      </a:r>
                    </a:p>
                    <a:p>
                      <a:pPr lvl="0" algn="ctr">
                        <a:lnSpc>
                          <a:spcPct val="100000"/>
                        </a:lnSpc>
                        <a:spcBef>
                          <a:spcPts val="0"/>
                        </a:spcBef>
                        <a:spcAft>
                          <a:spcPts val="0"/>
                        </a:spcAft>
                        <a:buNone/>
                      </a:pPr>
                      <a:endParaRPr lang="en-US" sz="1350" b="0" u="none" baseline="0">
                        <a:latin typeface="+mn-lt"/>
                      </a:endParaRPr>
                    </a:p>
                    <a:p>
                      <a:pPr lvl="0" algn="ctr">
                        <a:lnSpc>
                          <a:spcPct val="100000"/>
                        </a:lnSpc>
                        <a:spcBef>
                          <a:spcPts val="0"/>
                        </a:spcBef>
                        <a:spcAft>
                          <a:spcPts val="0"/>
                        </a:spcAft>
                        <a:buNone/>
                      </a:pPr>
                      <a:r>
                        <a:rPr lang="en-US" sz="1350" b="0" u="sng" baseline="0">
                          <a:latin typeface="+mn-lt"/>
                        </a:rPr>
                        <a:t>Early 2025</a:t>
                      </a:r>
                    </a:p>
                    <a:p>
                      <a:pPr lvl="0" algn="ctr">
                        <a:lnSpc>
                          <a:spcPct val="100000"/>
                        </a:lnSpc>
                        <a:spcBef>
                          <a:spcPts val="0"/>
                        </a:spcBef>
                        <a:spcAft>
                          <a:spcPts val="0"/>
                        </a:spcAft>
                        <a:buNone/>
                      </a:pPr>
                      <a:r>
                        <a:rPr lang="en-US" sz="1350" b="0" u="none" baseline="0">
                          <a:latin typeface="+mn-lt"/>
                        </a:rPr>
                        <a:t>Draft PA</a:t>
                      </a:r>
                      <a:r>
                        <a:rPr lang="en-US" sz="1350" b="0" u="none" baseline="30000">
                          <a:latin typeface="+mn-lt"/>
                        </a:rPr>
                        <a:t>3</a:t>
                      </a:r>
                      <a:endParaRPr lang="en-US" sz="1350" b="0" u="none" baseline="0">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350" u="sng" baseline="0">
                          <a:latin typeface="+mn-lt"/>
                        </a:rPr>
                        <a:t>May 2024</a:t>
                      </a:r>
                      <a:endParaRPr lang="en-US" sz="1350">
                        <a:latin typeface="+mn-lt"/>
                      </a:endParaRPr>
                    </a:p>
                    <a:p>
                      <a:pPr lvl="0" algn="ctr">
                        <a:lnSpc>
                          <a:spcPct val="100000"/>
                        </a:lnSpc>
                        <a:spcBef>
                          <a:spcPts val="0"/>
                        </a:spcBef>
                        <a:spcAft>
                          <a:spcPts val="0"/>
                        </a:spcAft>
                        <a:buNone/>
                      </a:pPr>
                      <a:r>
                        <a:rPr lang="en-US" sz="1350" u="none" baseline="0">
                          <a:latin typeface="+mn-lt"/>
                        </a:rPr>
                        <a:t>Science Policy Workshop</a:t>
                      </a:r>
                      <a:endParaRPr lang="en-US" sz="1350">
                        <a:latin typeface="+mn-lt"/>
                      </a:endParaRPr>
                    </a:p>
                    <a:p>
                      <a:pPr lvl="0" algn="ctr">
                        <a:lnSpc>
                          <a:spcPct val="100000"/>
                        </a:lnSpc>
                        <a:spcBef>
                          <a:spcPts val="0"/>
                        </a:spcBef>
                        <a:spcAft>
                          <a:spcPts val="0"/>
                        </a:spcAft>
                        <a:buNone/>
                      </a:pPr>
                      <a:endParaRPr lang="en-US" sz="1350" u="none" baseline="0">
                        <a:latin typeface="+mn-lt"/>
                      </a:endParaRPr>
                    </a:p>
                    <a:p>
                      <a:pPr algn="ctr">
                        <a:lnSpc>
                          <a:spcPct val="100000"/>
                        </a:lnSpc>
                        <a:spcBef>
                          <a:spcPts val="0"/>
                        </a:spcBef>
                        <a:spcAft>
                          <a:spcPts val="0"/>
                        </a:spcAft>
                      </a:pPr>
                      <a:r>
                        <a:rPr lang="en-US" sz="1350" u="sng" baseline="0">
                          <a:latin typeface="+mn-lt"/>
                        </a:rPr>
                        <a:t>Fall 2024</a:t>
                      </a:r>
                    </a:p>
                    <a:p>
                      <a:pPr lvl="0" algn="ctr">
                        <a:lnSpc>
                          <a:spcPct val="100000"/>
                        </a:lnSpc>
                        <a:spcBef>
                          <a:spcPts val="0"/>
                        </a:spcBef>
                        <a:spcAft>
                          <a:spcPts val="0"/>
                        </a:spcAft>
                        <a:buNone/>
                      </a:pPr>
                      <a:r>
                        <a:rPr lang="en-US" sz="1350" b="0" i="0" u="none" strike="noStrike" baseline="0" noProof="0">
                          <a:solidFill>
                            <a:srgbClr val="000000"/>
                          </a:solidFill>
                          <a:latin typeface="+mn-lt"/>
                        </a:rPr>
                        <a:t>IRP</a:t>
                      </a:r>
                      <a:r>
                        <a:rPr lang="en-US" sz="1350" b="0" u="none" baseline="30000">
                          <a:latin typeface="+mn-lt"/>
                        </a:rPr>
                        <a:t>3</a:t>
                      </a:r>
                      <a:r>
                        <a:rPr lang="en-US" sz="1350" b="0" i="0" u="none" strike="noStrike" baseline="0" noProof="0">
                          <a:solidFill>
                            <a:srgbClr val="000000"/>
                          </a:solidFill>
                          <a:latin typeface="+mn-lt"/>
                        </a:rPr>
                        <a:t> Volumes 1 and 2</a:t>
                      </a:r>
                      <a:endParaRPr lang="en-US" sz="1350">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a:lnSpc>
                          <a:spcPct val="100000"/>
                        </a:lnSpc>
                        <a:spcBef>
                          <a:spcPts val="0"/>
                        </a:spcBef>
                        <a:spcAft>
                          <a:spcPts val="0"/>
                        </a:spcAft>
                        <a:buClrTx/>
                        <a:buSzTx/>
                        <a:buFontTx/>
                        <a:buNone/>
                      </a:pPr>
                      <a:r>
                        <a:rPr lang="en-US" sz="1350" u="sng" baseline="0">
                          <a:solidFill>
                            <a:schemeClr val="tx1"/>
                          </a:solidFill>
                          <a:latin typeface="+mn-lt"/>
                        </a:rPr>
                        <a:t>March 6, 2024 </a:t>
                      </a:r>
                      <a:endParaRPr lang="en-US" sz="1350" u="none" baseline="0">
                        <a:solidFill>
                          <a:schemeClr val="tx1"/>
                        </a:solidFill>
                        <a:latin typeface="+mn-lt"/>
                      </a:endParaRPr>
                    </a:p>
                    <a:p>
                      <a:pPr marL="0" marR="0" lvl="0" indent="0" algn="ctr">
                        <a:lnSpc>
                          <a:spcPct val="100000"/>
                        </a:lnSpc>
                        <a:spcBef>
                          <a:spcPts val="0"/>
                        </a:spcBef>
                        <a:spcAft>
                          <a:spcPts val="0"/>
                        </a:spcAft>
                        <a:buClrTx/>
                        <a:buSzTx/>
                        <a:buFontTx/>
                        <a:buNone/>
                      </a:pPr>
                      <a:r>
                        <a:rPr lang="en-US" sz="1350" u="none" baseline="0">
                          <a:solidFill>
                            <a:schemeClr val="tx1"/>
                          </a:solidFill>
                          <a:latin typeface="+mn-lt"/>
                        </a:rPr>
                        <a:t>Final Rule, effective May 6, 2024</a:t>
                      </a:r>
                      <a:endParaRPr lang="en-US" sz="1350" u="sng" baseline="0">
                        <a:solidFill>
                          <a:schemeClr val="tx1"/>
                        </a:solidFill>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i="0" u="sng" strike="noStrike" baseline="0">
                          <a:latin typeface="+mn-lt"/>
                        </a:rPr>
                        <a:t>April 3, 2024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50" i="0" u="none" strike="noStrike" baseline="0">
                          <a:latin typeface="+mn-lt"/>
                        </a:rPr>
                        <a:t>Proposed Rulemaking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50" i="0" u="none" strike="noStrike" baseline="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350" i="0" u="sng" strike="noStrike" baseline="0">
                          <a:latin typeface="+mn-lt"/>
                        </a:rPr>
                        <a:t>Dec. 10, 2024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50" i="0" u="none" strike="noStrike" baseline="0">
                          <a:latin typeface="+mn-lt"/>
                        </a:rPr>
                        <a:t>Final Rulemaking (</a:t>
                      </a:r>
                      <a:r>
                        <a:rPr lang="en-US" sz="1350" i="0" u="none" strike="noStrike" baseline="0">
                          <a:solidFill>
                            <a:schemeClr val="tx1"/>
                          </a:solidFill>
                          <a:latin typeface="+mn-lt"/>
                        </a:rPr>
                        <a:t>consent decree</a:t>
                      </a:r>
                      <a:r>
                        <a:rPr lang="en-US" sz="1350" i="0" u="none" strike="noStrike" baseline="0">
                          <a:latin typeface="+mn-lt"/>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50" b="0" i="0" u="sng" strike="noStrike" kern="1200" cap="none" spc="0" normalizeH="0" baseline="0" noProof="0">
                          <a:ln>
                            <a:noFill/>
                          </a:ln>
                          <a:effectLst/>
                          <a:uLnTx/>
                          <a:uFillTx/>
                          <a:latin typeface="+mn-lt"/>
                          <a:ea typeface="+mn-ea"/>
                          <a:cs typeface="+mn-cs"/>
                        </a:rPr>
                        <a:t>Mar. 18, 2024</a:t>
                      </a:r>
                    </a:p>
                    <a:p>
                      <a:pPr marL="0" marR="0" lvl="0" indent="0" algn="ctr" rtl="0" eaLnBrk="1" fontAlgn="auto" latinLnBrk="0" hangingPunct="1">
                        <a:lnSpc>
                          <a:spcPct val="100000"/>
                        </a:lnSpc>
                        <a:spcBef>
                          <a:spcPts val="0"/>
                        </a:spcBef>
                        <a:spcAft>
                          <a:spcPts val="0"/>
                        </a:spcAft>
                        <a:buClrTx/>
                        <a:buSzTx/>
                        <a:buFontTx/>
                        <a:buNone/>
                      </a:pPr>
                      <a:r>
                        <a:rPr lang="en-US" sz="1350" b="0" i="0" u="none" strike="noStrike" kern="1200" cap="none" spc="0" normalizeH="0" baseline="0" noProof="0">
                          <a:ln>
                            <a:noFill/>
                          </a:ln>
                          <a:effectLst/>
                          <a:uLnTx/>
                          <a:uFillTx/>
                          <a:latin typeface="+mn-lt"/>
                          <a:ea typeface="+mn-ea"/>
                          <a:cs typeface="+mn-cs"/>
                        </a:rPr>
                        <a:t>IRP</a:t>
                      </a:r>
                      <a:r>
                        <a:rPr lang="en-US" sz="1350" b="0" u="none" baseline="30000">
                          <a:latin typeface="+mn-lt"/>
                        </a:rPr>
                        <a:t>3</a:t>
                      </a:r>
                      <a:r>
                        <a:rPr lang="en-US" sz="1350" b="0" i="0" u="none" strike="noStrike" kern="1200" cap="none" spc="0" normalizeH="0" baseline="0" noProof="0">
                          <a:ln>
                            <a:noFill/>
                          </a:ln>
                          <a:effectLst/>
                          <a:uLnTx/>
                          <a:uFillTx/>
                          <a:latin typeface="+mn-lt"/>
                          <a:ea typeface="+mn-ea"/>
                          <a:cs typeface="+mn-cs"/>
                        </a:rPr>
                        <a:t> Volumes 1 and 2</a:t>
                      </a:r>
                    </a:p>
                    <a:p>
                      <a:pPr marL="0" marR="0" lvl="0" indent="0" algn="ctr" rtl="0" eaLnBrk="1" fontAlgn="auto" latinLnBrk="0" hangingPunct="1">
                        <a:lnSpc>
                          <a:spcPct val="100000"/>
                        </a:lnSpc>
                        <a:spcBef>
                          <a:spcPts val="0"/>
                        </a:spcBef>
                        <a:spcAft>
                          <a:spcPts val="0"/>
                        </a:spcAft>
                        <a:buClrTx/>
                        <a:buSzTx/>
                        <a:buFontTx/>
                        <a:buNone/>
                      </a:pPr>
                      <a:endParaRPr lang="en-US" sz="1350" b="0" i="0" u="none" strike="noStrike" kern="1200" cap="none" spc="0" normalizeH="0" baseline="0" noProof="0">
                        <a:ln>
                          <a:noFill/>
                        </a:ln>
                        <a:effectLst/>
                        <a:uLnTx/>
                        <a:uFillTx/>
                        <a:latin typeface="+mn-lt"/>
                        <a:ea typeface="+mn-ea"/>
                        <a:cs typeface="+mn-cs"/>
                      </a:endParaRPr>
                    </a:p>
                    <a:p>
                      <a:pPr marL="0" marR="0" lvl="0" indent="0" algn="ctr" rtl="0" eaLnBrk="1" fontAlgn="auto" latinLnBrk="0" hangingPunct="1">
                        <a:lnSpc>
                          <a:spcPct val="100000"/>
                        </a:lnSpc>
                        <a:spcBef>
                          <a:spcPts val="0"/>
                        </a:spcBef>
                        <a:spcAft>
                          <a:spcPts val="0"/>
                        </a:spcAft>
                        <a:buClrTx/>
                        <a:buSzTx/>
                        <a:buFontTx/>
                        <a:buNone/>
                      </a:pPr>
                      <a:r>
                        <a:rPr lang="en-US" sz="1350" b="0" i="0" u="sng" strike="noStrike" kern="1200" cap="none" spc="0" normalizeH="0" baseline="0" noProof="0">
                          <a:ln>
                            <a:noFill/>
                          </a:ln>
                          <a:effectLst/>
                          <a:uLnTx/>
                          <a:uFillTx/>
                          <a:latin typeface="+mn-lt"/>
                          <a:ea typeface="+mn-ea"/>
                          <a:cs typeface="+mn-cs"/>
                        </a:rPr>
                        <a:t>Fall 2025</a:t>
                      </a:r>
                    </a:p>
                    <a:p>
                      <a:pPr marL="0" marR="0" lvl="0" indent="0" algn="ctr" rtl="0" eaLnBrk="1" fontAlgn="auto" latinLnBrk="0" hangingPunct="1">
                        <a:lnSpc>
                          <a:spcPct val="100000"/>
                        </a:lnSpc>
                        <a:spcBef>
                          <a:spcPts val="0"/>
                        </a:spcBef>
                        <a:spcAft>
                          <a:spcPts val="0"/>
                        </a:spcAft>
                        <a:buClrTx/>
                        <a:buSzTx/>
                        <a:buFontTx/>
                        <a:buNone/>
                      </a:pPr>
                      <a:r>
                        <a:rPr lang="en-US" sz="1350" b="0" i="0" u="none" strike="noStrike" kern="1200" cap="none" spc="0" normalizeH="0" baseline="0" noProof="0">
                          <a:ln>
                            <a:noFill/>
                          </a:ln>
                          <a:effectLst/>
                          <a:uLnTx/>
                          <a:uFillTx/>
                          <a:latin typeface="+mn-lt"/>
                          <a:ea typeface="+mn-ea"/>
                          <a:cs typeface="+mn-cs"/>
                        </a:rPr>
                        <a:t>Draft ISA</a:t>
                      </a:r>
                      <a:r>
                        <a:rPr lang="en-US" sz="1350" b="0" i="0" u="none" strike="noStrike" kern="1200" cap="none" spc="0" normalizeH="0" baseline="30000" noProof="0">
                          <a:ln>
                            <a:noFill/>
                          </a:ln>
                          <a:effectLst/>
                          <a:uLnTx/>
                          <a:uFillTx/>
                          <a:latin typeface="+mn-lt"/>
                          <a:ea typeface="+mn-ea"/>
                          <a:cs typeface="+mn-cs"/>
                        </a:rPr>
                        <a:t>3</a:t>
                      </a:r>
                      <a:r>
                        <a:rPr lang="en-US" sz="1350" b="0" i="0" u="none" strike="noStrike" kern="1200" cap="none" spc="0" normalizeH="0" baseline="0" noProof="0">
                          <a:ln>
                            <a:noFill/>
                          </a:ln>
                          <a:effectLst/>
                          <a:uLnTx/>
                          <a:uFillTx/>
                          <a:latin typeface="+mn-lt"/>
                          <a:ea typeface="+mn-ea"/>
                          <a:cs typeface="+mn-cs"/>
                        </a:rPr>
                        <a:t> and IRP</a:t>
                      </a:r>
                      <a:r>
                        <a:rPr lang="en-US" sz="1350" b="0" i="0" u="none" strike="noStrike" kern="1200" cap="none" spc="0" normalizeH="0" baseline="30000" noProof="0">
                          <a:ln>
                            <a:noFill/>
                          </a:ln>
                          <a:effectLst/>
                          <a:uLnTx/>
                          <a:uFillTx/>
                          <a:latin typeface="+mn-lt"/>
                          <a:ea typeface="+mn-ea"/>
                          <a:cs typeface="+mn-cs"/>
                        </a:rPr>
                        <a:t>3</a:t>
                      </a:r>
                      <a:r>
                        <a:rPr lang="en-US" sz="1350" b="0" i="0" u="none" strike="noStrike" kern="1200" cap="none" spc="0" normalizeH="0" baseline="0" noProof="0">
                          <a:ln>
                            <a:noFill/>
                          </a:ln>
                          <a:effectLst/>
                          <a:uLnTx/>
                          <a:uFillTx/>
                          <a:latin typeface="+mn-lt"/>
                          <a:ea typeface="+mn-ea"/>
                          <a:cs typeface="+mn-cs"/>
                        </a:rPr>
                        <a:t> Volume 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50" b="0" u="sng" baseline="0">
                          <a:latin typeface="+mn-lt"/>
                        </a:rPr>
                        <a:t>TBD</a:t>
                      </a:r>
                      <a:r>
                        <a:rPr kumimoji="0" lang="en-US" sz="1350" b="0" i="1" u="none" strike="noStrike" kern="1200" cap="none" spc="0" normalizeH="0" baseline="30000" noProof="0">
                          <a:ln>
                            <a:noFill/>
                          </a:ln>
                          <a:effectLst/>
                          <a:uLnTx/>
                          <a:uFillTx/>
                          <a:latin typeface="+mn-lt"/>
                          <a:ea typeface="+mn-ea"/>
                          <a:cs typeface="+mn-cs"/>
                        </a:rPr>
                        <a:t>4</a:t>
                      </a:r>
                      <a:r>
                        <a:rPr lang="en-US" sz="1350" b="0" i="0" u="none" strike="noStrike" kern="1200" cap="none" spc="0" normalizeH="0" baseline="30000" noProof="0">
                          <a:ln>
                            <a:noFill/>
                          </a:ln>
                          <a:effectLst/>
                          <a:uLnTx/>
                          <a:uFillTx/>
                          <a:latin typeface="+mn-lt"/>
                          <a:ea typeface="+mn-ea"/>
                          <a:cs typeface="+mn-cs"/>
                        </a:rPr>
                        <a:t> </a:t>
                      </a:r>
                      <a:endParaRPr lang="en-US" sz="1350" u="sng" baseline="30000">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a:latin typeface="+mn-lt"/>
                        </a:rPr>
                        <a:t>TBD</a:t>
                      </a:r>
                      <a:r>
                        <a:rPr kumimoji="0" lang="en-US" sz="1350" b="0" i="1" u="none" strike="noStrike" kern="1200" cap="none" spc="0" normalizeH="0" baseline="30000" noProof="0">
                          <a:ln>
                            <a:noFill/>
                          </a:ln>
                          <a:effectLst/>
                          <a:uLnTx/>
                          <a:uFillTx/>
                          <a:latin typeface="+mn-lt"/>
                          <a:ea typeface="+mn-ea"/>
                          <a:cs typeface="+mn-cs"/>
                        </a:rPr>
                        <a:t>4</a:t>
                      </a:r>
                      <a:endParaRPr lang="en-US" sz="1350" u="sng">
                        <a:latin typeface="+mn-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1575">
                <a:tc gridSpan="8">
                  <a:txBody>
                    <a:bodyPr/>
                    <a:lstStyle/>
                    <a:p>
                      <a:pPr algn="ctr">
                        <a:spcBef>
                          <a:spcPts val="600"/>
                        </a:spcBef>
                        <a:spcAft>
                          <a:spcPts val="600"/>
                        </a:spcAft>
                      </a:pPr>
                      <a:endParaRPr lang="en-US" sz="1400" baseline="30000">
                        <a:latin typeface="Arial Narrow"/>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lvl="0" algn="ctr">
                        <a:lnSpc>
                          <a:spcPct val="100000"/>
                        </a:lnSpc>
                        <a:spcBef>
                          <a:spcPts val="0"/>
                        </a:spcBef>
                        <a:spcAft>
                          <a:spcPts val="0"/>
                        </a:spcAft>
                        <a:buNone/>
                      </a:pPr>
                      <a:endParaRPr lang="en-US" sz="1400" b="0" u="none" baseline="0">
                        <a:latin typeface="Arial Narrow"/>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eaLnBrk="1" fontAlgn="auto" latinLnBrk="0" hangingPunct="1">
                        <a:lnSpc>
                          <a:spcPct val="100000"/>
                        </a:lnSpc>
                        <a:spcBef>
                          <a:spcPts val="0"/>
                        </a:spcBef>
                        <a:spcAft>
                          <a:spcPts val="0"/>
                        </a:spcAft>
                        <a:buClrTx/>
                        <a:buSzTx/>
                        <a:buFontTx/>
                        <a:buNone/>
                      </a:pPr>
                      <a:endParaRPr lang="en-US" sz="1400" u="none" baseline="3000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rtl="0" eaLnBrk="1" fontAlgn="auto" latinLnBrk="0" hangingPunct="1">
                        <a:lnSpc>
                          <a:spcPct val="100000"/>
                        </a:lnSpc>
                        <a:spcBef>
                          <a:spcPts val="0"/>
                        </a:spcBef>
                        <a:spcAft>
                          <a:spcPts val="0"/>
                        </a:spcAft>
                        <a:buClrTx/>
                        <a:buSzTx/>
                        <a:buFontTx/>
                        <a:buNone/>
                      </a:pPr>
                      <a:endParaRPr lang="en-US" sz="1400" u="sng" baseline="3000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spcBef>
                          <a:spcPts val="0"/>
                        </a:spcBef>
                        <a:spcAft>
                          <a:spcPts val="0"/>
                        </a:spcAft>
                      </a:pPr>
                      <a:endParaRPr lang="en-US" sz="1400" u="sng">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422686"/>
                  </a:ext>
                </a:extLst>
              </a:tr>
            </a:tbl>
          </a:graphicData>
        </a:graphic>
      </p:graphicFrame>
      <p:sp>
        <p:nvSpPr>
          <p:cNvPr id="2" name="Slide Number Placeholder 1">
            <a:extLst>
              <a:ext uri="{FF2B5EF4-FFF2-40B4-BE49-F238E27FC236}">
                <a16:creationId xmlns:a16="http://schemas.microsoft.com/office/drawing/2014/main" id="{2057BED9-2FBA-3A23-1BFA-7C22329A2FC8}"/>
              </a:ext>
            </a:extLst>
          </p:cNvPr>
          <p:cNvSpPr>
            <a:spLocks noGrp="1"/>
          </p:cNvSpPr>
          <p:nvPr>
            <p:ph type="sldNum" sz="quarter" idx="12"/>
          </p:nvPr>
        </p:nvSpPr>
        <p:spPr>
          <a:xfrm>
            <a:off x="9326218" y="6356350"/>
            <a:ext cx="2743200" cy="365125"/>
          </a:xfrm>
        </p:spPr>
        <p:txBody>
          <a:bodyPr/>
          <a:lstStyle/>
          <a:p>
            <a:fld id="{0A5787B5-7B23-4C23-972F-9409F5DEC7BA}" type="slidenum">
              <a:rPr lang="en-US" smtClean="0"/>
              <a:pPr/>
              <a:t>210</a:t>
            </a:fld>
            <a:endParaRPr lang="en-US"/>
          </a:p>
        </p:txBody>
      </p:sp>
      <p:sp>
        <p:nvSpPr>
          <p:cNvPr id="18" name="TextBox 17"/>
          <p:cNvSpPr txBox="1">
            <a:spLocks noChangeArrowheads="1"/>
          </p:cNvSpPr>
          <p:nvPr/>
        </p:nvSpPr>
        <p:spPr bwMode="auto">
          <a:xfrm>
            <a:off x="958249" y="5563253"/>
            <a:ext cx="9739569" cy="830997"/>
          </a:xfrm>
          <a:prstGeom prst="rect">
            <a:avLst/>
          </a:prstGeom>
          <a:noFill/>
          <a:ln w="9525">
            <a:noFill/>
            <a:miter lim="800000"/>
            <a:headEnd/>
            <a:tailEnd/>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30000" noProof="0">
                <a:ln>
                  <a:noFill/>
                </a:ln>
                <a:effectLst/>
                <a:uLnTx/>
                <a:uFillTx/>
                <a:latin typeface="Arial Narrow"/>
              </a:rPr>
              <a:t>1</a:t>
            </a:r>
            <a:r>
              <a:rPr kumimoji="0" lang="en-US" sz="1200" b="0" i="0" u="none" strike="noStrike" kern="1200" cap="none" spc="0" normalizeH="0" baseline="0" noProof="0">
                <a:ln>
                  <a:noFill/>
                </a:ln>
                <a:effectLst/>
                <a:uLnTx/>
                <a:uFillTx/>
                <a:latin typeface="Arial Narrow"/>
              </a:rPr>
              <a:t> Combined primary and secondary (non-ecological effects) review of PM</a:t>
            </a:r>
          </a:p>
          <a:p>
            <a:pPr>
              <a:defRPr/>
            </a:pPr>
            <a:r>
              <a:rPr kumimoji="0" lang="en-US" sz="1200" b="0" i="1" u="none" strike="noStrike" kern="1200" cap="none" spc="0" normalizeH="0" baseline="30000" noProof="0">
                <a:ln>
                  <a:noFill/>
                </a:ln>
                <a:effectLst/>
                <a:uLnTx/>
                <a:uFillTx/>
                <a:latin typeface="Arial Narrow"/>
              </a:rPr>
              <a:t>2</a:t>
            </a:r>
            <a:r>
              <a:rPr kumimoji="0" lang="en-US" sz="1200" b="0" i="0" u="none" strike="noStrike" kern="1200" cap="none" spc="0" normalizeH="0" baseline="30000" noProof="0">
                <a:ln>
                  <a:noFill/>
                </a:ln>
                <a:effectLst/>
                <a:uLnTx/>
                <a:uFillTx/>
                <a:latin typeface="Arial Narrow"/>
              </a:rPr>
              <a:t> </a:t>
            </a:r>
            <a:r>
              <a:rPr kumimoji="0" lang="en-US" sz="1200" b="0" i="0" u="none" strike="noStrike" kern="1200" cap="none" spc="0" normalizeH="0" baseline="0" noProof="0">
                <a:ln>
                  <a:noFill/>
                </a:ln>
                <a:effectLst/>
                <a:uLnTx/>
                <a:uFillTx/>
                <a:latin typeface="Arial Narrow"/>
              </a:rPr>
              <a:t>Combined secondary (ecological effects only) review of NO</a:t>
            </a:r>
            <a:r>
              <a:rPr kumimoji="0" lang="en-US" sz="1200" b="0" i="0" u="none" strike="noStrike" kern="1200" cap="none" spc="0" normalizeH="0" baseline="-25000" noProof="0">
                <a:ln>
                  <a:noFill/>
                </a:ln>
                <a:effectLst/>
                <a:uLnTx/>
                <a:uFillTx/>
                <a:latin typeface="Arial Narrow"/>
              </a:rPr>
              <a:t>2</a:t>
            </a:r>
            <a:r>
              <a:rPr kumimoji="0" lang="en-US" sz="1200" b="0" i="0" u="none" strike="noStrike" kern="1200" cap="none" spc="0" normalizeH="0" baseline="0" noProof="0">
                <a:ln>
                  <a:noFill/>
                </a:ln>
                <a:effectLst/>
                <a:uLnTx/>
                <a:uFillTx/>
                <a:latin typeface="Arial Narrow"/>
              </a:rPr>
              <a:t>, SO</a:t>
            </a:r>
            <a:r>
              <a:rPr kumimoji="0" lang="en-US" sz="1200" b="0" i="0" u="none" strike="noStrike" kern="1200" cap="none" spc="0" normalizeH="0" baseline="-25000" noProof="0">
                <a:ln>
                  <a:noFill/>
                </a:ln>
                <a:effectLst/>
                <a:uLnTx/>
                <a:uFillTx/>
                <a:latin typeface="Arial Narrow"/>
              </a:rPr>
              <a:t>2,</a:t>
            </a:r>
            <a:r>
              <a:rPr kumimoji="0" lang="en-US" sz="1200" b="0" i="0" u="none" strike="noStrike" kern="1200" cap="none" spc="0" normalizeH="0" baseline="0" noProof="0">
                <a:ln>
                  <a:noFill/>
                </a:ln>
                <a:effectLst/>
                <a:uLnTx/>
                <a:uFillTx/>
                <a:latin typeface="Arial Narrow"/>
              </a:rPr>
              <a:t> and PM</a:t>
            </a:r>
            <a:r>
              <a:rPr lang="en-US" sz="1200">
                <a:latin typeface="Arial Narrow"/>
              </a:rPr>
              <a:t> </a:t>
            </a:r>
            <a:endParaRPr lang="en-US" sz="1200" b="0" i="0" u="none" strike="noStrike" kern="1200" cap="none" spc="0" normalizeH="0" baseline="0" noProof="0">
              <a:ln>
                <a:noFill/>
              </a:ln>
              <a:effectLst/>
              <a:uLnTx/>
              <a:uFillTx/>
              <a:latin typeface="Arial Narrow" pitchFamily="34" charset="0"/>
            </a:endParaRPr>
          </a:p>
          <a:p>
            <a:pPr>
              <a:defRPr/>
            </a:pPr>
            <a:r>
              <a:rPr lang="en-US" sz="1200" i="1" baseline="30000">
                <a:latin typeface="Arial Narrow"/>
              </a:rPr>
              <a:t>3</a:t>
            </a:r>
            <a:r>
              <a:rPr lang="en-US" sz="1200">
                <a:latin typeface="Arial Narrow"/>
              </a:rPr>
              <a:t> PA</a:t>
            </a:r>
            <a:r>
              <a:rPr kumimoji="0" lang="en-US" sz="1200" b="0" i="0" u="none" strike="noStrike" kern="1200" cap="none" spc="0" normalizeH="0" baseline="0" noProof="0">
                <a:ln>
                  <a:noFill/>
                </a:ln>
                <a:effectLst/>
                <a:uLnTx/>
                <a:uFillTx/>
                <a:latin typeface="Arial Narrow"/>
              </a:rPr>
              <a:t> – Policy Assessment; REA – Risk and Exposure Assessment; IRP – Integrated Review Plan; ISA – Integrated Science Assessment </a:t>
            </a:r>
            <a:endParaRPr lang="en-US" sz="1200" b="0" i="0" u="none" strike="noStrike" kern="1200" cap="none" spc="0" normalizeH="0" baseline="0" noProof="0">
              <a:ln>
                <a:noFill/>
              </a:ln>
              <a:effectLst/>
              <a:uLnTx/>
              <a:uFillTx/>
              <a:latin typeface="Arial Narrow"/>
            </a:endParaRPr>
          </a:p>
          <a:p>
            <a:pPr>
              <a:defRPr/>
            </a:pPr>
            <a:r>
              <a:rPr lang="en-US" sz="1200" i="1" baseline="30000">
                <a:latin typeface="Arial Narrow"/>
              </a:rPr>
              <a:t>4</a:t>
            </a:r>
            <a:r>
              <a:rPr lang="en-US" sz="1200" baseline="30000">
                <a:latin typeface="Arial Narrow"/>
              </a:rPr>
              <a:t> </a:t>
            </a:r>
            <a:r>
              <a:rPr lang="en-US" sz="1200">
                <a:latin typeface="Arial Narrow"/>
              </a:rPr>
              <a:t>TBD</a:t>
            </a:r>
            <a:r>
              <a:rPr kumimoji="0" lang="en-US" sz="1200" b="0" i="0" u="none" strike="noStrike" kern="1200" cap="none" spc="0" normalizeH="0" baseline="0" noProof="0">
                <a:ln>
                  <a:noFill/>
                </a:ln>
                <a:effectLst/>
                <a:uLnTx/>
                <a:uFillTx/>
                <a:latin typeface="Arial Narrow"/>
              </a:rPr>
              <a:t> = To be determined</a:t>
            </a:r>
            <a:endParaRPr lang="en-US" sz="1400" b="0" i="0" u="none" strike="noStrike" kern="1200" cap="none" spc="0" normalizeH="0" baseline="0" noProof="0">
              <a:ln>
                <a:noFill/>
              </a:ln>
              <a:effectLst/>
              <a:uLnTx/>
              <a:uFillTx/>
              <a:latin typeface="Arial Narrow"/>
            </a:endParaRPr>
          </a:p>
        </p:txBody>
      </p:sp>
      <p:sp>
        <p:nvSpPr>
          <p:cNvPr id="19" name="Rectangle 18"/>
          <p:cNvSpPr>
            <a:spLocks noChangeArrowheads="1"/>
          </p:cNvSpPr>
          <p:nvPr/>
        </p:nvSpPr>
        <p:spPr bwMode="auto">
          <a:xfrm>
            <a:off x="1524000" y="5187623"/>
            <a:ext cx="9144000" cy="3079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Narrow" pitchFamily="34" charset="0"/>
                <a:ea typeface="+mn-ea"/>
                <a:cs typeface="+mn-cs"/>
              </a:rPr>
              <a:t>Additional information regarding current and previous NAAQS reviews is available at: </a:t>
            </a:r>
            <a:r>
              <a:rPr kumimoji="0" lang="en-US" sz="1400" b="1" i="0" u="none" strike="noStrike" kern="1200" cap="none" spc="0" normalizeH="0" baseline="0" noProof="0">
                <a:ln>
                  <a:noFill/>
                </a:ln>
                <a:solidFill>
                  <a:prstClr val="black"/>
                </a:solidFill>
                <a:effectLst/>
                <a:uLnTx/>
                <a:uFillTx/>
                <a:latin typeface="Arial Narrow" pitchFamily="34" charset="0"/>
                <a:ea typeface="+mn-ea"/>
                <a:cs typeface="+mn-cs"/>
                <a:hlinkClick r:id="rId3"/>
              </a:rPr>
              <a:t>http://www.epa.gov/ttn/naaqs/</a:t>
            </a:r>
            <a:r>
              <a:rPr kumimoji="0" lang="en-US" sz="1400" b="1" i="0" u="none" strike="noStrike" kern="1200" cap="none" spc="0" normalizeH="0" baseline="0" noProof="0">
                <a:ln>
                  <a:noFill/>
                </a:ln>
                <a:solidFill>
                  <a:prstClr val="black"/>
                </a:solidFill>
                <a:effectLst/>
                <a:uLnTx/>
                <a:uFillTx/>
                <a:latin typeface="Arial Narrow" pitchFamily="34" charset="0"/>
                <a:ea typeface="+mn-ea"/>
                <a:cs typeface="+mn-cs"/>
              </a:rPr>
              <a:t> </a:t>
            </a:r>
          </a:p>
        </p:txBody>
      </p:sp>
    </p:spTree>
    <p:extLst>
      <p:ext uri="{BB962C8B-B14F-4D97-AF65-F5344CB8AC3E}">
        <p14:creationId xmlns:p14="http://schemas.microsoft.com/office/powerpoint/2010/main" val="234213439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idx="4294967295"/>
          </p:nvPr>
        </p:nvSpPr>
        <p:spPr>
          <a:xfrm>
            <a:off x="1443990" y="-102670"/>
            <a:ext cx="9182100" cy="572376"/>
          </a:xfrm>
        </p:spPr>
        <p:txBody>
          <a:bodyPr>
            <a:normAutofit/>
          </a:bodyPr>
          <a:lstStyle/>
          <a:p>
            <a:pPr algn="ctr">
              <a:defRPr/>
            </a:pPr>
            <a:r>
              <a:rPr lang="en-US" sz="2800"/>
              <a:t>State Planning Milestones </a:t>
            </a:r>
            <a:r>
              <a:rPr lang="en-US" sz="1400" b="0"/>
              <a:t>(from EPA - August 2024)</a:t>
            </a:r>
          </a:p>
        </p:txBody>
      </p:sp>
      <p:graphicFrame>
        <p:nvGraphicFramePr>
          <p:cNvPr id="6218" name="Group 74"/>
          <p:cNvGraphicFramePr>
            <a:graphicFrameLocks noGrp="1"/>
          </p:cNvGraphicFramePr>
          <p:nvPr>
            <p:ph idx="4294967295"/>
          </p:nvPr>
        </p:nvGraphicFramePr>
        <p:xfrm>
          <a:off x="441960" y="460562"/>
          <a:ext cx="11186161" cy="5457783"/>
        </p:xfrm>
        <a:graphic>
          <a:graphicData uri="http://schemas.openxmlformats.org/drawingml/2006/table">
            <a:tbl>
              <a:tblPr>
                <a:tableStyleId>{8A107856-5554-42FB-B03E-39F5DBC370BA}</a:tableStyleId>
              </a:tblPr>
              <a:tblGrid>
                <a:gridCol w="1792955">
                  <a:extLst>
                    <a:ext uri="{9D8B030D-6E8A-4147-A177-3AD203B41FA5}">
                      <a16:colId xmlns:a16="http://schemas.microsoft.com/office/drawing/2014/main" val="20000"/>
                    </a:ext>
                  </a:extLst>
                </a:gridCol>
                <a:gridCol w="1789972">
                  <a:extLst>
                    <a:ext uri="{9D8B030D-6E8A-4147-A177-3AD203B41FA5}">
                      <a16:colId xmlns:a16="http://schemas.microsoft.com/office/drawing/2014/main" val="20001"/>
                    </a:ext>
                  </a:extLst>
                </a:gridCol>
                <a:gridCol w="1872050">
                  <a:extLst>
                    <a:ext uri="{9D8B030D-6E8A-4147-A177-3AD203B41FA5}">
                      <a16:colId xmlns:a16="http://schemas.microsoft.com/office/drawing/2014/main" val="20002"/>
                    </a:ext>
                  </a:extLst>
                </a:gridCol>
                <a:gridCol w="1878960">
                  <a:extLst>
                    <a:ext uri="{9D8B030D-6E8A-4147-A177-3AD203B41FA5}">
                      <a16:colId xmlns:a16="http://schemas.microsoft.com/office/drawing/2014/main" val="20003"/>
                    </a:ext>
                  </a:extLst>
                </a:gridCol>
                <a:gridCol w="1964320">
                  <a:extLst>
                    <a:ext uri="{9D8B030D-6E8A-4147-A177-3AD203B41FA5}">
                      <a16:colId xmlns:a16="http://schemas.microsoft.com/office/drawing/2014/main" val="20004"/>
                    </a:ext>
                  </a:extLst>
                </a:gridCol>
                <a:gridCol w="1887904">
                  <a:extLst>
                    <a:ext uri="{9D8B030D-6E8A-4147-A177-3AD203B41FA5}">
                      <a16:colId xmlns:a16="http://schemas.microsoft.com/office/drawing/2014/main" val="20005"/>
                    </a:ext>
                  </a:extLst>
                </a:gridCol>
              </a:tblGrid>
              <a:tr h="609600">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Pollutant (Standard)</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Final NAAQS/EG</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Signature</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Nonattainment Designations Effective</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Infrastructure</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SIP Due</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Attainment/EG Plans Due</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Attainment Date/EG Compliance Date</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92278">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Ozone (2015)</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spcBef>
                          <a:spcPts val="0"/>
                        </a:spcBef>
                        <a:spcAft>
                          <a:spcPts val="0"/>
                        </a:spcAft>
                      </a:pPr>
                      <a:r>
                        <a:rPr lang="en-US" sz="1200" b="0">
                          <a:solidFill>
                            <a:schemeClr val="tx2"/>
                          </a:solidFill>
                          <a:latin typeface="+mn-lt"/>
                        </a:rPr>
                        <a:t>Oct 2015</a:t>
                      </a:r>
                      <a:endParaRPr lang="en-US" sz="1200" b="0">
                        <a:solidFill>
                          <a:schemeClr val="tx2"/>
                        </a:solidFill>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Aug 3, 2018 *</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Oct 2018</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Aug 2021-2022, Jan 2023, </a:t>
                      </a:r>
                      <a:r>
                        <a:rPr kumimoji="0" lang="en-US" sz="1200" b="0" i="0" u="none" strike="noStrike" cap="none" normalizeH="0" baseline="0">
                          <a:ln>
                            <a:noFill/>
                          </a:ln>
                          <a:solidFill>
                            <a:schemeClr val="tx2"/>
                          </a:solidFill>
                          <a:effectLst/>
                          <a:highlight>
                            <a:srgbClr val="00FFFF"/>
                          </a:highlight>
                          <a:latin typeface="+mn-lt"/>
                          <a:cs typeface="Arial" pitchFamily="34" charset="0"/>
                        </a:rPr>
                        <a:t>Jan 2026</a:t>
                      </a:r>
                      <a:r>
                        <a:rPr kumimoji="0" lang="en-US" sz="1200" b="0" i="0" u="none" strike="noStrike" cap="none" normalizeH="0" baseline="0">
                          <a:ln>
                            <a:noFill/>
                          </a:ln>
                          <a:solidFill>
                            <a:schemeClr val="tx2"/>
                          </a:solidFill>
                          <a:effectLst/>
                          <a:latin typeface="+mn-lt"/>
                          <a:cs typeface="Arial" pitchFamily="34" charset="0"/>
                        </a:rPr>
                        <a:t>**</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Aug 2021, </a:t>
                      </a:r>
                      <a:r>
                        <a:rPr kumimoji="0" lang="en-US" sz="1200" b="0" i="0" u="none" strike="noStrike" cap="none" normalizeH="0" baseline="0">
                          <a:ln>
                            <a:noFill/>
                          </a:ln>
                          <a:solidFill>
                            <a:schemeClr val="tx2"/>
                          </a:solidFill>
                          <a:effectLst/>
                          <a:highlight>
                            <a:srgbClr val="00FFFF"/>
                          </a:highlight>
                          <a:latin typeface="+mn-lt"/>
                          <a:cs typeface="Arial" pitchFamily="34" charset="0"/>
                        </a:rPr>
                        <a:t>2024</a:t>
                      </a:r>
                      <a:r>
                        <a:rPr kumimoji="0" lang="en-US" sz="1200" b="0" i="0" u="none" strike="noStrike" cap="none" normalizeH="0" baseline="0">
                          <a:ln>
                            <a:noFill/>
                          </a:ln>
                          <a:solidFill>
                            <a:schemeClr val="tx2"/>
                          </a:solidFill>
                          <a:effectLst/>
                          <a:latin typeface="+mn-lt"/>
                          <a:cs typeface="Arial" pitchFamily="34" charset="0"/>
                        </a:rPr>
                        <a:t>, 2027, 2033, 2038 *</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086569"/>
                  </a:ext>
                </a:extLst>
              </a:tr>
              <a:tr h="543943">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Ozone (2008)</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Mar 2008</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July 2012</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Mar 2011</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July 2015/2016</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Jan 2017, Aug 2020, </a:t>
                      </a:r>
                      <a:r>
                        <a:rPr kumimoji="0" lang="en-US" sz="1200" b="0" u="none" strike="noStrike" cap="none" normalizeH="0" baseline="0">
                          <a:ln>
                            <a:noFill/>
                          </a:ln>
                          <a:solidFill>
                            <a:schemeClr val="tx2"/>
                          </a:solidFill>
                          <a:effectLst/>
                          <a:highlight>
                            <a:srgbClr val="00FFFF"/>
                          </a:highlight>
                          <a:latin typeface="+mn-lt"/>
                        </a:rPr>
                        <a:t>May 2024</a:t>
                      </a:r>
                      <a:r>
                        <a:rPr kumimoji="0" lang="en-US" sz="1200" b="0" u="none" strike="noStrike" cap="none" normalizeH="0" baseline="0">
                          <a:ln>
                            <a:noFill/>
                          </a:ln>
                          <a:solidFill>
                            <a:schemeClr val="tx2"/>
                          </a:solidFill>
                          <a:effectLst/>
                          <a:latin typeface="+mn-lt"/>
                        </a:rPr>
                        <a:t>***</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July 2015, 2018, 2021, </a:t>
                      </a:r>
                      <a:r>
                        <a:rPr kumimoji="0" lang="en-US" sz="1200" b="0" u="none" strike="noStrike" cap="none" normalizeH="0" baseline="0">
                          <a:ln>
                            <a:noFill/>
                          </a:ln>
                          <a:solidFill>
                            <a:schemeClr val="tx2"/>
                          </a:solidFill>
                          <a:effectLst/>
                          <a:highlight>
                            <a:srgbClr val="00FFFF"/>
                          </a:highlight>
                          <a:latin typeface="+mn-lt"/>
                        </a:rPr>
                        <a:t>2027, 2032</a:t>
                      </a:r>
                      <a:endParaRPr kumimoji="0" lang="en-US" sz="1200" b="0" i="0" u="none" strike="noStrike" cap="none" normalizeH="0" baseline="0">
                        <a:ln>
                          <a:noFill/>
                        </a:ln>
                        <a:solidFill>
                          <a:schemeClr val="tx2"/>
                        </a:solidFill>
                        <a:effectLst/>
                        <a:highlight>
                          <a:srgbClr val="00FFFF"/>
                        </a:highligh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594032"/>
                  </a:ext>
                </a:extLst>
              </a:tr>
              <a:tr h="313414">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SO</a:t>
                      </a:r>
                      <a:r>
                        <a:rPr kumimoji="0" lang="en-US" sz="1200" b="1" u="none" strike="noStrike" cap="none" normalizeH="0" baseline="-25000">
                          <a:ln>
                            <a:noFill/>
                          </a:ln>
                          <a:solidFill>
                            <a:schemeClr val="bg1"/>
                          </a:solidFill>
                          <a:effectLst/>
                        </a:rPr>
                        <a:t>2</a:t>
                      </a:r>
                      <a:r>
                        <a:rPr kumimoji="0" lang="en-US" sz="1200" b="1" u="none" strike="noStrike" cap="none" normalizeH="0" baseline="0">
                          <a:ln>
                            <a:noFill/>
                          </a:ln>
                          <a:solidFill>
                            <a:schemeClr val="bg1"/>
                          </a:solidFill>
                          <a:effectLst/>
                        </a:rPr>
                        <a:t>  (</a:t>
                      </a:r>
                      <a:r>
                        <a:rPr kumimoji="0" lang="en-US" sz="1200" b="1" u="sng" strike="noStrike" cap="none" normalizeH="0" baseline="0">
                          <a:ln>
                            <a:noFill/>
                          </a:ln>
                          <a:solidFill>
                            <a:schemeClr val="bg1"/>
                          </a:solidFill>
                          <a:effectLst/>
                        </a:rPr>
                        <a:t>proposed</a:t>
                      </a:r>
                      <a:r>
                        <a:rPr kumimoji="0" lang="en-US" sz="1200" b="1" u="none" strike="noStrike" cap="none" normalizeH="0" baseline="0">
                          <a:ln>
                            <a:noFill/>
                          </a:ln>
                          <a:solidFill>
                            <a:schemeClr val="bg1"/>
                          </a:solidFill>
                          <a:effectLst/>
                        </a:rPr>
                        <a:t> annual secondary)</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December 2024 (CD deadline)</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TBD</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December 2027 if NAAQS is revised</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TBD</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TBD</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156980"/>
                  </a:ext>
                </a:extLst>
              </a:tr>
              <a:tr h="313414">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SO</a:t>
                      </a:r>
                      <a:r>
                        <a:rPr kumimoji="0" lang="en-US" sz="1200" b="1" u="none" strike="noStrike" cap="none" normalizeH="0" baseline="-25000">
                          <a:ln>
                            <a:noFill/>
                          </a:ln>
                          <a:solidFill>
                            <a:schemeClr val="bg1"/>
                          </a:solidFill>
                          <a:effectLst/>
                        </a:rPr>
                        <a:t>2</a:t>
                      </a:r>
                      <a:r>
                        <a:rPr kumimoji="0" lang="en-US" sz="1200" b="1" u="none" strike="noStrike" cap="none" normalizeH="0" baseline="0">
                          <a:ln>
                            <a:noFill/>
                          </a:ln>
                          <a:solidFill>
                            <a:schemeClr val="bg1"/>
                          </a:solidFill>
                          <a:effectLst/>
                        </a:rPr>
                        <a:t>  (2010 1-hr primary)</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June 2010</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30000">
                          <a:ln>
                            <a:noFill/>
                          </a:ln>
                          <a:solidFill>
                            <a:schemeClr val="tx2"/>
                          </a:solidFill>
                          <a:effectLst/>
                          <a:latin typeface="+mn-lt"/>
                        </a:rPr>
                        <a:t>1</a:t>
                      </a:r>
                      <a:r>
                        <a:rPr kumimoji="0" lang="en-US" sz="1200" b="0" u="none" strike="noStrike" cap="none" normalizeH="0" baseline="0">
                          <a:ln>
                            <a:noFill/>
                          </a:ln>
                          <a:solidFill>
                            <a:schemeClr val="tx2"/>
                          </a:solidFill>
                          <a:effectLst/>
                          <a:latin typeface="+mn-lt"/>
                        </a:rPr>
                        <a:t>Oct  2013, </a:t>
                      </a:r>
                      <a:r>
                        <a:rPr kumimoji="0" lang="en-US" sz="1200" b="0" u="none" strike="noStrike" cap="none" normalizeH="0" baseline="30000">
                          <a:ln>
                            <a:noFill/>
                          </a:ln>
                          <a:solidFill>
                            <a:schemeClr val="tx2"/>
                          </a:solidFill>
                          <a:effectLst/>
                          <a:latin typeface="+mn-lt"/>
                        </a:rPr>
                        <a:t>2</a:t>
                      </a:r>
                      <a:r>
                        <a:rPr kumimoji="0" lang="en-US" sz="1200" b="0" u="none" strike="noStrike" cap="none" normalizeH="0" baseline="0">
                          <a:ln>
                            <a:noFill/>
                          </a:ln>
                          <a:solidFill>
                            <a:schemeClr val="tx2"/>
                          </a:solidFill>
                          <a:effectLst/>
                          <a:latin typeface="+mn-lt"/>
                        </a:rPr>
                        <a:t>Sept 2016, </a:t>
                      </a:r>
                      <a:r>
                        <a:rPr kumimoji="0" lang="en-US" sz="1200" b="0" u="none" strike="noStrike" cap="none" normalizeH="0" baseline="30000">
                          <a:ln>
                            <a:noFill/>
                          </a:ln>
                          <a:solidFill>
                            <a:schemeClr val="tx2"/>
                          </a:solidFill>
                          <a:effectLst/>
                          <a:latin typeface="+mn-lt"/>
                        </a:rPr>
                        <a:t>3</a:t>
                      </a:r>
                      <a:r>
                        <a:rPr kumimoji="0" lang="en-US" sz="1200" b="0" u="none" strike="noStrike" cap="none" normalizeH="0" baseline="0">
                          <a:ln>
                            <a:noFill/>
                          </a:ln>
                          <a:solidFill>
                            <a:schemeClr val="tx2"/>
                          </a:solidFill>
                          <a:effectLst/>
                          <a:latin typeface="+mn-lt"/>
                        </a:rPr>
                        <a:t>Apr 2018, </a:t>
                      </a:r>
                      <a:r>
                        <a:rPr kumimoji="0" lang="en-US" sz="1200" b="0" u="none" strike="noStrike" cap="none" normalizeH="0" baseline="30000">
                          <a:ln>
                            <a:noFill/>
                          </a:ln>
                          <a:solidFill>
                            <a:schemeClr val="tx2"/>
                          </a:solidFill>
                          <a:effectLst/>
                          <a:latin typeface="+mn-lt"/>
                        </a:rPr>
                        <a:t>4</a:t>
                      </a:r>
                      <a:r>
                        <a:rPr kumimoji="0" lang="en-US" sz="1200" b="0" u="none" strike="noStrike" cap="none" normalizeH="0" baseline="0">
                          <a:ln>
                            <a:noFill/>
                          </a:ln>
                          <a:solidFill>
                            <a:schemeClr val="tx2"/>
                          </a:solidFill>
                          <a:effectLst/>
                          <a:latin typeface="+mn-lt"/>
                        </a:rPr>
                        <a:t>Apr 2021</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June 2013</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30000">
                          <a:ln>
                            <a:noFill/>
                          </a:ln>
                          <a:solidFill>
                            <a:schemeClr val="tx2"/>
                          </a:solidFill>
                          <a:effectLst/>
                          <a:latin typeface="+mn-lt"/>
                        </a:rPr>
                        <a:t>1</a:t>
                      </a:r>
                      <a:r>
                        <a:rPr kumimoji="0" lang="en-US" sz="1200" b="0" u="none" strike="noStrike" cap="none" normalizeH="0" baseline="0">
                          <a:ln>
                            <a:noFill/>
                          </a:ln>
                          <a:solidFill>
                            <a:schemeClr val="tx2"/>
                          </a:solidFill>
                          <a:effectLst/>
                          <a:latin typeface="+mn-lt"/>
                        </a:rPr>
                        <a:t>Apr 2015, </a:t>
                      </a:r>
                      <a:r>
                        <a:rPr kumimoji="0" lang="en-US" sz="1200" b="0" u="none" strike="noStrike" cap="none" normalizeH="0" baseline="30000">
                          <a:ln>
                            <a:noFill/>
                          </a:ln>
                          <a:solidFill>
                            <a:schemeClr val="tx2"/>
                          </a:solidFill>
                          <a:effectLst/>
                          <a:latin typeface="+mn-lt"/>
                        </a:rPr>
                        <a:t>2</a:t>
                      </a:r>
                      <a:r>
                        <a:rPr kumimoji="0" lang="en-US" sz="1200" b="0" u="none" strike="noStrike" cap="none" normalizeH="0" baseline="0">
                          <a:ln>
                            <a:noFill/>
                          </a:ln>
                          <a:solidFill>
                            <a:schemeClr val="tx2"/>
                          </a:solidFill>
                          <a:effectLst/>
                          <a:latin typeface="+mn-lt"/>
                        </a:rPr>
                        <a:t>Mar 2018,</a:t>
                      </a:r>
                      <a:r>
                        <a:rPr kumimoji="0" lang="en-US" sz="1200" b="0" u="none" strike="noStrike" cap="none" normalizeH="0" baseline="30000">
                          <a:ln>
                            <a:noFill/>
                          </a:ln>
                          <a:solidFill>
                            <a:schemeClr val="tx2"/>
                          </a:solidFill>
                          <a:effectLst/>
                          <a:latin typeface="+mn-lt"/>
                        </a:rPr>
                        <a:t> 3</a:t>
                      </a:r>
                      <a:r>
                        <a:rPr kumimoji="0" lang="en-US" sz="1200" b="0" u="none" strike="noStrike" cap="none" normalizeH="0" baseline="0">
                          <a:ln>
                            <a:noFill/>
                          </a:ln>
                          <a:solidFill>
                            <a:schemeClr val="tx2"/>
                          </a:solidFill>
                          <a:effectLst/>
                          <a:latin typeface="+mn-lt"/>
                        </a:rPr>
                        <a:t>Oct 2019, </a:t>
                      </a:r>
                      <a:r>
                        <a:rPr kumimoji="0" lang="en-US" sz="1200" b="0" u="none" strike="noStrike" cap="none" normalizeH="0" baseline="30000">
                          <a:ln>
                            <a:noFill/>
                          </a:ln>
                          <a:solidFill>
                            <a:schemeClr val="tx2"/>
                          </a:solidFill>
                          <a:effectLst/>
                          <a:latin typeface="+mn-lt"/>
                        </a:rPr>
                        <a:t>4</a:t>
                      </a:r>
                      <a:r>
                        <a:rPr kumimoji="0" lang="en-US" sz="1200" b="0" u="none" strike="noStrike" cap="none" normalizeH="0" baseline="0">
                          <a:ln>
                            <a:noFill/>
                          </a:ln>
                          <a:solidFill>
                            <a:schemeClr val="tx2"/>
                          </a:solidFill>
                          <a:effectLst/>
                          <a:latin typeface="+mn-lt"/>
                        </a:rPr>
                        <a:t>Oct 2022</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30000">
                          <a:ln>
                            <a:noFill/>
                          </a:ln>
                          <a:solidFill>
                            <a:schemeClr val="tx2"/>
                          </a:solidFill>
                          <a:effectLst/>
                          <a:latin typeface="+mn-lt"/>
                        </a:rPr>
                        <a:t>1</a:t>
                      </a:r>
                      <a:r>
                        <a:rPr kumimoji="0" lang="en-US" sz="1200" b="0" u="none" strike="noStrike" cap="none" normalizeH="0" baseline="0">
                          <a:ln>
                            <a:noFill/>
                          </a:ln>
                          <a:solidFill>
                            <a:schemeClr val="tx2"/>
                          </a:solidFill>
                          <a:effectLst/>
                          <a:latin typeface="+mn-lt"/>
                        </a:rPr>
                        <a:t>Oct 2018, </a:t>
                      </a:r>
                      <a:r>
                        <a:rPr kumimoji="0" lang="en-US" sz="1200" b="0" u="none" strike="noStrike" cap="none" normalizeH="0" baseline="30000">
                          <a:ln>
                            <a:noFill/>
                          </a:ln>
                          <a:solidFill>
                            <a:schemeClr val="tx2"/>
                          </a:solidFill>
                          <a:effectLst/>
                          <a:latin typeface="+mn-lt"/>
                        </a:rPr>
                        <a:t>2</a:t>
                      </a:r>
                      <a:r>
                        <a:rPr kumimoji="0" lang="en-US" sz="1200" b="0" u="none" strike="noStrike" cap="none" normalizeH="0" baseline="0">
                          <a:ln>
                            <a:noFill/>
                          </a:ln>
                          <a:solidFill>
                            <a:schemeClr val="tx2"/>
                          </a:solidFill>
                          <a:effectLst/>
                          <a:latin typeface="+mn-lt"/>
                        </a:rPr>
                        <a:t>Sept 2021, </a:t>
                      </a:r>
                      <a:r>
                        <a:rPr kumimoji="0" lang="en-US" sz="1200" b="0" u="none" strike="noStrike" cap="none" normalizeH="0" baseline="30000">
                          <a:ln>
                            <a:noFill/>
                          </a:ln>
                          <a:solidFill>
                            <a:schemeClr val="tx2"/>
                          </a:solidFill>
                          <a:effectLst/>
                          <a:latin typeface="+mn-lt"/>
                        </a:rPr>
                        <a:t>3</a:t>
                      </a:r>
                      <a:r>
                        <a:rPr kumimoji="0" lang="en-US" sz="1200" b="0" u="none" strike="noStrike" cap="none" normalizeH="0" baseline="0">
                          <a:ln>
                            <a:noFill/>
                          </a:ln>
                          <a:solidFill>
                            <a:schemeClr val="tx2"/>
                          </a:solidFill>
                          <a:effectLst/>
                          <a:latin typeface="+mn-lt"/>
                        </a:rPr>
                        <a:t>Apr 2023, </a:t>
                      </a:r>
                      <a:r>
                        <a:rPr kumimoji="0" lang="en-US" sz="1200" b="0" u="none" strike="noStrike" cap="none" normalizeH="0" baseline="30000">
                          <a:ln>
                            <a:noFill/>
                          </a:ln>
                          <a:solidFill>
                            <a:schemeClr val="tx2"/>
                          </a:solidFill>
                          <a:effectLst/>
                          <a:highlight>
                            <a:srgbClr val="00FFFF"/>
                          </a:highlight>
                          <a:latin typeface="+mn-lt"/>
                        </a:rPr>
                        <a:t>4</a:t>
                      </a:r>
                      <a:r>
                        <a:rPr kumimoji="0" lang="en-US" sz="1200" b="0" u="none" strike="noStrike" cap="none" normalizeH="0" baseline="0">
                          <a:ln>
                            <a:noFill/>
                          </a:ln>
                          <a:solidFill>
                            <a:schemeClr val="tx2"/>
                          </a:solidFill>
                          <a:effectLst/>
                          <a:highlight>
                            <a:srgbClr val="00FFFF"/>
                          </a:highlight>
                          <a:latin typeface="+mn-lt"/>
                        </a:rPr>
                        <a:t>Apr 2026</a:t>
                      </a:r>
                      <a:endParaRPr kumimoji="0" lang="en-US" sz="1200" b="0" i="0" u="none" strike="noStrike" cap="none" normalizeH="0" baseline="0">
                        <a:ln>
                          <a:noFill/>
                        </a:ln>
                        <a:solidFill>
                          <a:schemeClr val="tx2"/>
                        </a:solidFill>
                        <a:effectLst/>
                        <a:highlight>
                          <a:srgbClr val="00FFFF"/>
                        </a:highligh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481199"/>
                  </a:ext>
                </a:extLst>
              </a:tr>
              <a:tr h="522249">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defRPr/>
                      </a:pPr>
                      <a:r>
                        <a:rPr kumimoji="0" lang="en-US" sz="1200" b="1" u="none" strike="noStrike" cap="none" normalizeH="0" baseline="0">
                          <a:ln>
                            <a:noFill/>
                          </a:ln>
                          <a:solidFill>
                            <a:schemeClr val="bg1"/>
                          </a:solidFill>
                          <a:effectLst/>
                        </a:rPr>
                        <a:t>PM</a:t>
                      </a:r>
                      <a:r>
                        <a:rPr kumimoji="0" lang="en-US" sz="1200" b="1" u="none" strike="noStrike" cap="none" normalizeH="0" baseline="-25000">
                          <a:ln>
                            <a:noFill/>
                          </a:ln>
                          <a:solidFill>
                            <a:schemeClr val="bg1"/>
                          </a:solidFill>
                          <a:effectLst/>
                        </a:rPr>
                        <a:t>2.5 </a:t>
                      </a:r>
                      <a:r>
                        <a:rPr kumimoji="0" lang="en-US" sz="1200" b="1" u="none" strike="noStrike" cap="none" normalizeH="0" baseline="0">
                          <a:ln>
                            <a:noFill/>
                          </a:ln>
                          <a:solidFill>
                            <a:schemeClr val="bg1"/>
                          </a:solidFill>
                          <a:effectLst/>
                        </a:rPr>
                        <a:t>(2024 annual)</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spcBef>
                          <a:spcPts val="0"/>
                        </a:spcBef>
                        <a:spcAft>
                          <a:spcPts val="0"/>
                        </a:spcAft>
                      </a:pPr>
                      <a:r>
                        <a:rPr lang="en-US" sz="1200" b="0">
                          <a:solidFill>
                            <a:schemeClr val="tx2"/>
                          </a:solidFill>
                          <a:latin typeface="+mn-lt"/>
                          <a:cs typeface="Arial" pitchFamily="34" charset="0"/>
                        </a:rPr>
                        <a:t>February 2024</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highlight>
                            <a:srgbClr val="00FFFF"/>
                          </a:highlight>
                          <a:latin typeface="+mn-lt"/>
                          <a:cs typeface="Arial" pitchFamily="34" charset="0"/>
                        </a:rPr>
                        <a:t>Spring 2026</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highlight>
                            <a:srgbClr val="00FFFF"/>
                          </a:highlight>
                          <a:latin typeface="+mn-lt"/>
                          <a:cs typeface="Arial" pitchFamily="34" charset="0"/>
                        </a:rPr>
                        <a:t>February 2027</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Fall 2027</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Spring 2032 (Moderate)</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313913"/>
                  </a:ext>
                </a:extLst>
              </a:tr>
              <a:tr h="555812">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PM</a:t>
                      </a:r>
                      <a:r>
                        <a:rPr kumimoji="0" lang="en-US" sz="1200" b="1" u="none" strike="noStrike" cap="none" normalizeH="0" baseline="-25000">
                          <a:ln>
                            <a:noFill/>
                          </a:ln>
                          <a:solidFill>
                            <a:schemeClr val="bg1"/>
                          </a:solidFill>
                          <a:effectLst/>
                        </a:rPr>
                        <a:t>2.5 </a:t>
                      </a:r>
                      <a:r>
                        <a:rPr kumimoji="0" lang="en-US" sz="1200" b="1" u="none" strike="noStrike" cap="none" normalizeH="0" baseline="0">
                          <a:ln>
                            <a:noFill/>
                          </a:ln>
                          <a:solidFill>
                            <a:schemeClr val="bg1"/>
                          </a:solidFill>
                          <a:effectLst/>
                        </a:rPr>
                        <a:t>(2012 annual)</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spcBef>
                          <a:spcPts val="0"/>
                        </a:spcBef>
                        <a:spcAft>
                          <a:spcPts val="0"/>
                        </a:spcAft>
                      </a:pPr>
                      <a:r>
                        <a:rPr lang="en-US" sz="1200" b="0" baseline="0">
                          <a:solidFill>
                            <a:schemeClr val="tx2"/>
                          </a:solidFill>
                          <a:latin typeface="+mn-lt"/>
                        </a:rPr>
                        <a:t>Dec 2012</a:t>
                      </a:r>
                      <a:endParaRPr lang="en-US" sz="1200" b="0">
                        <a:solidFill>
                          <a:schemeClr val="tx2"/>
                        </a:solidFill>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Apr 2015</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 2015</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Oct 2016</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(Moderate)</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 2021 (Moderate)</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highlight>
                            <a:srgbClr val="00FFFF"/>
                          </a:highlight>
                          <a:latin typeface="+mn-lt"/>
                        </a:rPr>
                        <a:t>Dec 2025 (Serious)</a:t>
                      </a:r>
                      <a:endParaRPr kumimoji="0" lang="en-US" sz="1200" b="0" i="0" u="none" strike="noStrike" cap="none" normalizeH="0" baseline="0">
                        <a:ln>
                          <a:noFill/>
                        </a:ln>
                        <a:solidFill>
                          <a:schemeClr val="tx2"/>
                        </a:solidFill>
                        <a:effectLst/>
                        <a:highlight>
                          <a:srgbClr val="00FFFF"/>
                        </a:highligh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012198"/>
                  </a:ext>
                </a:extLst>
              </a:tr>
              <a:tr h="505619">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u="none" strike="noStrike" cap="none" normalizeH="0" baseline="0">
                          <a:ln>
                            <a:noFill/>
                          </a:ln>
                          <a:solidFill>
                            <a:schemeClr val="bg1"/>
                          </a:solidFill>
                          <a:effectLst/>
                        </a:rPr>
                        <a:t>PM</a:t>
                      </a:r>
                      <a:r>
                        <a:rPr kumimoji="0" lang="en-US" sz="1200" b="1" u="none" strike="noStrike" cap="none" normalizeH="0" baseline="-25000">
                          <a:ln>
                            <a:noFill/>
                          </a:ln>
                          <a:solidFill>
                            <a:schemeClr val="bg1"/>
                          </a:solidFill>
                          <a:effectLst/>
                        </a:rPr>
                        <a:t>2.5</a:t>
                      </a:r>
                      <a:r>
                        <a:rPr kumimoji="0" lang="en-US" sz="1200" b="1" u="none" strike="noStrike" cap="none" normalizeH="0" baseline="0">
                          <a:ln>
                            <a:noFill/>
                          </a:ln>
                          <a:solidFill>
                            <a:schemeClr val="bg1"/>
                          </a:solidFill>
                          <a:effectLst/>
                        </a:rPr>
                        <a:t> (2006 24-hr)</a:t>
                      </a:r>
                      <a:endParaRPr kumimoji="0" lang="en-US" sz="1200" b="1" i="0" u="none" strike="noStrike" cap="none" normalizeH="0" baseline="0">
                        <a:ln>
                          <a:noFill/>
                        </a:ln>
                        <a:solidFill>
                          <a:schemeClr val="bg1"/>
                        </a:solidFill>
                        <a:effectLst/>
                        <a:latin typeface="Arial" pitchFamily="34" charset="0"/>
                        <a:cs typeface="Arial" pitchFamily="34" charset="0"/>
                      </a:endParaRP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Oct 2006</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 2009</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Oct 2009</a:t>
                      </a:r>
                      <a:endParaRPr kumimoji="0" lang="en-US" sz="1200" b="0" i="0" u="none" strike="noStrike" cap="none" normalizeH="0" baseline="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July 2011</a:t>
                      </a:r>
                      <a:endParaRPr kumimoji="0" lang="en-US" sz="1200" b="0" i="0" u="none" strike="noStrike" cap="none" normalizeH="0" baseline="30000">
                        <a:ln>
                          <a:noFill/>
                        </a:ln>
                        <a:solidFill>
                          <a:schemeClr val="tx2"/>
                        </a:solidFill>
                        <a:effectLst/>
                        <a:latin typeface="+mn-lt"/>
                        <a:cs typeface="Arial" pitchFamily="34" charset="0"/>
                      </a:endParaRP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 2015 (Moderate)</a:t>
                      </a:r>
                    </a:p>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u="none" strike="noStrike" cap="none" normalizeH="0" baseline="0">
                          <a:ln>
                            <a:noFill/>
                          </a:ln>
                          <a:solidFill>
                            <a:schemeClr val="tx2"/>
                          </a:solidFill>
                          <a:effectLst/>
                          <a:latin typeface="+mn-lt"/>
                        </a:rPr>
                        <a:t>Dec 2019 (Serious)</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9166">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i="0" u="none" strike="noStrike" cap="none" normalizeH="0" baseline="0">
                          <a:ln>
                            <a:noFill/>
                          </a:ln>
                          <a:solidFill>
                            <a:schemeClr val="bg1"/>
                          </a:solidFill>
                          <a:effectLst/>
                          <a:latin typeface="Arial" pitchFamily="34" charset="0"/>
                          <a:cs typeface="Arial" pitchFamily="34" charset="0"/>
                        </a:rPr>
                        <a:t>OOOOc Oil &amp; Gas Emiss. Guideline</a:t>
                      </a: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March 2024</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n/a</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n/a</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highlight>
                            <a:srgbClr val="00FFFF"/>
                          </a:highlight>
                          <a:latin typeface="+mn-lt"/>
                          <a:cs typeface="Arial" pitchFamily="34" charset="0"/>
                        </a:rPr>
                        <a:t>March 2026</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eaLnBrk="1" fontAlgn="base" latinLnBrk="0" hangingPunct="1">
                        <a:lnSpc>
                          <a:spcPct val="100000"/>
                        </a:lnSpc>
                        <a:spcBef>
                          <a:spcPts val="0"/>
                        </a:spcBef>
                        <a:spcAft>
                          <a:spcPts val="0"/>
                        </a:spcAft>
                        <a:buClr>
                          <a:schemeClr val="tx2"/>
                        </a:buClr>
                        <a:buSzPct val="70000"/>
                        <a:buFont typeface="Wingdings" pitchFamily="2" charset="2"/>
                        <a:buNone/>
                      </a:pPr>
                      <a:r>
                        <a:rPr kumimoji="0" lang="en-US" sz="1200" b="0" i="0" u="none" strike="noStrike" cap="none" normalizeH="0" baseline="0">
                          <a:ln>
                            <a:noFill/>
                          </a:ln>
                          <a:solidFill>
                            <a:schemeClr val="tx2"/>
                          </a:solidFill>
                          <a:effectLst/>
                          <a:latin typeface="+mn-lt"/>
                          <a:cs typeface="Arial" pitchFamily="34" charset="0"/>
                        </a:rPr>
                        <a:t>March 2029</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8579">
                <a:tc>
                  <a:txBody>
                    <a:bodyPr/>
                    <a:lstStyle/>
                    <a:p>
                      <a:pPr marL="0" marR="0" lvl="0" indent="0" algn="l"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1" i="0" u="none" strike="noStrike" cap="none" normalizeH="0" baseline="0">
                          <a:ln>
                            <a:noFill/>
                          </a:ln>
                          <a:solidFill>
                            <a:schemeClr val="bg1"/>
                          </a:solidFill>
                          <a:effectLst/>
                          <a:latin typeface="Arial" pitchFamily="34" charset="0"/>
                          <a:cs typeface="Arial" pitchFamily="34" charset="0"/>
                        </a:rPr>
                        <a:t>UUUUa EGU Emiss. Guideline</a:t>
                      </a:r>
                    </a:p>
                  </a:txBody>
                  <a:tcPr marL="89043" marR="890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April 2024</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n/a</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n/a</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highlight>
                            <a:srgbClr val="00FFFF"/>
                          </a:highlight>
                          <a:latin typeface="+mn-lt"/>
                          <a:cs typeface="Arial" pitchFamily="34" charset="0"/>
                        </a:rPr>
                        <a:t>April 2026</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0000"/>
                        <a:buFont typeface="Wingdings" pitchFamily="2" charset="2"/>
                        <a:buNone/>
                        <a:tabLst/>
                      </a:pPr>
                      <a:r>
                        <a:rPr kumimoji="0" lang="en-US" sz="1200" b="0" i="0" u="none" strike="noStrike" cap="none" normalizeH="0" baseline="0">
                          <a:ln>
                            <a:noFill/>
                          </a:ln>
                          <a:solidFill>
                            <a:schemeClr val="tx2"/>
                          </a:solidFill>
                          <a:effectLst/>
                          <a:latin typeface="+mn-lt"/>
                          <a:cs typeface="Arial" pitchFamily="34" charset="0"/>
                        </a:rPr>
                        <a:t>April 2029</a:t>
                      </a:r>
                    </a:p>
                  </a:txBody>
                  <a:tcPr marL="89043" marR="8904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557CE4C9-359B-4963-8179-16C9C010B828}"/>
              </a:ext>
            </a:extLst>
          </p:cNvPr>
          <p:cNvSpPr txBox="1"/>
          <p:nvPr/>
        </p:nvSpPr>
        <p:spPr>
          <a:xfrm>
            <a:off x="441960" y="5972055"/>
            <a:ext cx="11186161" cy="830997"/>
          </a:xfrm>
          <a:prstGeom prst="rect">
            <a:avLst/>
          </a:prstGeom>
          <a:noFill/>
        </p:spPr>
        <p:txBody>
          <a:bodyPr wrap="square" rtlCol="0">
            <a:spAutoFit/>
          </a:bodyPr>
          <a:lstStyle/>
          <a:p>
            <a:pPr>
              <a:defRPr/>
            </a:pPr>
            <a:r>
              <a:rPr lang="en-US" sz="1200">
                <a:solidFill>
                  <a:prstClr val="black"/>
                </a:solidFill>
                <a:latin typeface="Calibri" panose="020F0502020204030204"/>
              </a:rPr>
              <a:t>* September 24, 2018 for San Antonio, TX. Attainment dates are also September 24 of listed years.</a:t>
            </a:r>
          </a:p>
          <a:p>
            <a:pPr>
              <a:defRPr/>
            </a:pPr>
            <a:r>
              <a:rPr kumimoji="0" lang="en-US" sz="1200" b="0" i="0" u="none" kern="1200" cap="none" spc="0" normalizeH="0" baseline="0" noProof="0">
                <a:ln>
                  <a:noFill/>
                </a:ln>
                <a:solidFill>
                  <a:prstClr val="black"/>
                </a:solidFill>
                <a:effectLst/>
                <a:uLnTx/>
                <a:uFillTx/>
                <a:latin typeface="Calibri" panose="020F0502020204030204"/>
                <a:ea typeface="+mn-ea"/>
                <a:cs typeface="+mn-cs"/>
              </a:rPr>
              <a:t>** January 2023 for areas reclassified from Marginal to Moderate. Tentatively January 2026 for areas reclassified from Moderate to Serious.</a:t>
            </a:r>
          </a:p>
          <a:p>
            <a:pPr marR="0" lvl="0" algn="l" defTabSz="914400" rtl="0" eaLnBrk="1" fontAlgn="auto" latinLnBrk="0" hangingPunct="1">
              <a:lnSpc>
                <a:spcPct val="100000"/>
              </a:lnSpc>
              <a:spcBef>
                <a:spcPts val="0"/>
              </a:spcBef>
              <a:spcAft>
                <a:spcPts val="0"/>
              </a:spcAft>
              <a:buClrTx/>
              <a:buSzTx/>
              <a:tabLst/>
              <a:defRPr/>
            </a:pPr>
            <a:r>
              <a:rPr kumimoji="0" lang="en-US" sz="1200" b="0" i="0" u="none" kern="1200" cap="none" spc="0" normalizeH="0" baseline="0" noProof="0">
                <a:ln>
                  <a:noFill/>
                </a:ln>
                <a:solidFill>
                  <a:prstClr val="black"/>
                </a:solidFill>
                <a:effectLst/>
                <a:uLnTx/>
                <a:uFillTx/>
                <a:latin typeface="Calibri" panose="020F0502020204030204"/>
                <a:ea typeface="+mn-ea"/>
                <a:cs typeface="+mn-cs"/>
              </a:rPr>
              <a:t>***January 2017 for areas reclassified from Marginal to Moderate.  August 2020 for areas reclassified from Moderate to Serious. May 2024 for areas reclassified from Serious to Severe.</a:t>
            </a:r>
            <a:endParaRPr kumimoji="0" lang="en-US" sz="1200" b="0" i="0" u="none" strike="sng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3">
            <a:extLst>
              <a:ext uri="{FF2B5EF4-FFF2-40B4-BE49-F238E27FC236}">
                <a16:creationId xmlns:a16="http://schemas.microsoft.com/office/drawing/2014/main" id="{B1B642F9-E514-1F0C-598E-2453B00A9113}"/>
              </a:ext>
            </a:extLst>
          </p:cNvPr>
          <p:cNvSpPr>
            <a:spLocks noGrp="1"/>
          </p:cNvSpPr>
          <p:nvPr>
            <p:ph type="ftr" sz="quarter" idx="11"/>
          </p:nvPr>
        </p:nvSpPr>
        <p:spPr>
          <a:xfrm>
            <a:off x="3686185" y="6459785"/>
            <a:ext cx="4822804" cy="365125"/>
          </a:xfrm>
        </p:spPr>
        <p:txBody>
          <a:bodyPr/>
          <a:lstStyle/>
          <a:p>
            <a:r>
              <a:rPr lang="en-US"/>
              <a:t>For informational purposes only; not intended to convey advice</a:t>
            </a:r>
          </a:p>
        </p:txBody>
      </p:sp>
    </p:spTree>
    <p:extLst>
      <p:ext uri="{BB962C8B-B14F-4D97-AF65-F5344CB8AC3E}">
        <p14:creationId xmlns:p14="http://schemas.microsoft.com/office/powerpoint/2010/main" val="156931556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5DA6A4-E34E-4668-EDC6-A8FFB737270C}"/>
              </a:ext>
            </a:extLst>
          </p:cNvPr>
          <p:cNvSpPr>
            <a:spLocks noGrp="1"/>
          </p:cNvSpPr>
          <p:nvPr>
            <p:ph type="sldNum" sz="quarter" idx="12"/>
          </p:nvPr>
        </p:nvSpPr>
        <p:spPr/>
        <p:txBody>
          <a:bodyPr/>
          <a:lstStyle/>
          <a:p>
            <a:fld id="{1F1CB0F1-E3A5-4057-A475-0B8AC78582B4}" type="slidenum">
              <a:rPr lang="en-US" smtClean="0"/>
              <a:t>212</a:t>
            </a:fld>
            <a:endParaRPr lang="en-US"/>
          </a:p>
        </p:txBody>
      </p:sp>
      <p:pic>
        <p:nvPicPr>
          <p:cNvPr id="4" name="Picture 3">
            <a:extLst>
              <a:ext uri="{FF2B5EF4-FFF2-40B4-BE49-F238E27FC236}">
                <a16:creationId xmlns:a16="http://schemas.microsoft.com/office/drawing/2014/main" id="{BDA01CB8-9FE9-B0C8-22C4-9EB439652582}"/>
              </a:ext>
            </a:extLst>
          </p:cNvPr>
          <p:cNvPicPr>
            <a:picLocks noChangeAspect="1"/>
          </p:cNvPicPr>
          <p:nvPr/>
        </p:nvPicPr>
        <p:blipFill>
          <a:blip r:embed="rId2"/>
          <a:stretch>
            <a:fillRect/>
          </a:stretch>
        </p:blipFill>
        <p:spPr>
          <a:xfrm>
            <a:off x="1929233" y="314893"/>
            <a:ext cx="8241709" cy="5959231"/>
          </a:xfrm>
          <a:prstGeom prst="rect">
            <a:avLst/>
          </a:prstGeom>
        </p:spPr>
      </p:pic>
    </p:spTree>
    <p:extLst>
      <p:ext uri="{BB962C8B-B14F-4D97-AF65-F5344CB8AC3E}">
        <p14:creationId xmlns:p14="http://schemas.microsoft.com/office/powerpoint/2010/main" val="355758090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5DA6A4-E34E-4668-EDC6-A8FFB737270C}"/>
              </a:ext>
            </a:extLst>
          </p:cNvPr>
          <p:cNvSpPr>
            <a:spLocks noGrp="1"/>
          </p:cNvSpPr>
          <p:nvPr>
            <p:ph type="sldNum" sz="quarter" idx="12"/>
          </p:nvPr>
        </p:nvSpPr>
        <p:spPr/>
        <p:txBody>
          <a:bodyPr/>
          <a:lstStyle/>
          <a:p>
            <a:fld id="{1F1CB0F1-E3A5-4057-A475-0B8AC78582B4}" type="slidenum">
              <a:rPr lang="en-US" smtClean="0"/>
              <a:t>213</a:t>
            </a:fld>
            <a:endParaRPr lang="en-US"/>
          </a:p>
        </p:txBody>
      </p:sp>
      <p:pic>
        <p:nvPicPr>
          <p:cNvPr id="4" name="Picture 3">
            <a:extLst>
              <a:ext uri="{FF2B5EF4-FFF2-40B4-BE49-F238E27FC236}">
                <a16:creationId xmlns:a16="http://schemas.microsoft.com/office/drawing/2014/main" id="{3940A263-4269-04F3-44F0-C692897DA5BD}"/>
              </a:ext>
            </a:extLst>
          </p:cNvPr>
          <p:cNvPicPr>
            <a:picLocks noChangeAspect="1"/>
          </p:cNvPicPr>
          <p:nvPr/>
        </p:nvPicPr>
        <p:blipFill>
          <a:blip r:embed="rId2"/>
          <a:stretch>
            <a:fillRect/>
          </a:stretch>
        </p:blipFill>
        <p:spPr>
          <a:xfrm>
            <a:off x="2003356" y="258108"/>
            <a:ext cx="8185288" cy="5933306"/>
          </a:xfrm>
          <a:prstGeom prst="rect">
            <a:avLst/>
          </a:prstGeom>
        </p:spPr>
      </p:pic>
    </p:spTree>
    <p:extLst>
      <p:ext uri="{BB962C8B-B14F-4D97-AF65-F5344CB8AC3E}">
        <p14:creationId xmlns:p14="http://schemas.microsoft.com/office/powerpoint/2010/main" val="140028321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a:cs typeface="Calibri Light"/>
              </a:rPr>
              <a:t>Additional Resources</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200">
                <a:solidFill>
                  <a:srgbClr val="000000"/>
                </a:solidFill>
                <a:cs typeface="Calibri"/>
              </a:rPr>
              <a:t>EPA Green Book (Nonattainment Area classifications and status)</a:t>
            </a:r>
            <a:endParaRPr lang="en-US">
              <a:cs typeface="Calibri" panose="020F0502020204030204"/>
            </a:endParaRPr>
          </a:p>
          <a:p>
            <a:pPr marL="486410" lvl="1"/>
            <a:r>
              <a:rPr lang="en-US">
                <a:solidFill>
                  <a:srgbClr val="000000"/>
                </a:solidFill>
                <a:cs typeface="Calibri"/>
                <a:hlinkClick r:id="rId2"/>
              </a:rPr>
              <a:t>https://www.epa.gov/green-book</a:t>
            </a:r>
            <a:r>
              <a:rPr lang="en-US">
                <a:solidFill>
                  <a:srgbClr val="000000"/>
                </a:solidFill>
                <a:cs typeface="Calibri"/>
              </a:rPr>
              <a:t> </a:t>
            </a:r>
            <a:endParaRPr lang="en-US">
              <a:cs typeface="Calibri" panose="020F0502020204030204"/>
            </a:endParaRPr>
          </a:p>
          <a:p>
            <a:r>
              <a:rPr lang="en-US" sz="2200">
                <a:solidFill>
                  <a:srgbClr val="000000"/>
                </a:solidFill>
                <a:cs typeface="Calibri"/>
              </a:rPr>
              <a:t>Air Topics</a:t>
            </a:r>
            <a:endParaRPr lang="en-US"/>
          </a:p>
          <a:p>
            <a:pPr marL="486410" lvl="1"/>
            <a:r>
              <a:rPr lang="en-US">
                <a:solidFill>
                  <a:srgbClr val="000000"/>
                </a:solidFill>
                <a:cs typeface="Calibri"/>
                <a:hlinkClick r:id="rId3"/>
              </a:rPr>
              <a:t>https://www.epa.gov/environmental-topics/air-topics</a:t>
            </a:r>
            <a:r>
              <a:rPr lang="en-US">
                <a:solidFill>
                  <a:srgbClr val="000000"/>
                </a:solidFill>
                <a:cs typeface="Calibri"/>
              </a:rPr>
              <a:t> </a:t>
            </a:r>
            <a:endParaRPr lang="en-US">
              <a:cs typeface="Calibri" panose="020F0502020204030204"/>
            </a:endParaRPr>
          </a:p>
          <a:p>
            <a:r>
              <a:rPr lang="en-US" sz="2200">
                <a:solidFill>
                  <a:srgbClr val="000000"/>
                </a:solidFill>
                <a:cs typeface="Calibri"/>
              </a:rPr>
              <a:t>SIP Lean Toolkit</a:t>
            </a:r>
            <a:endParaRPr lang="en-US"/>
          </a:p>
          <a:p>
            <a:pPr marL="486410" lvl="1"/>
            <a:r>
              <a:rPr lang="en-US">
                <a:ea typeface="+mn-lt"/>
                <a:cs typeface="+mn-lt"/>
                <a:hlinkClick r:id="rId4"/>
              </a:rPr>
              <a:t>https://www.epa.gov/air-quality-implementation-plans/state-implementation-plan-sip-lean-toolkit-collaboration-between</a:t>
            </a:r>
            <a:r>
              <a:rPr lang="en-US">
                <a:solidFill>
                  <a:srgbClr val="404040"/>
                </a:solidFill>
                <a:cs typeface="Calibri"/>
              </a:rPr>
              <a:t>  </a:t>
            </a:r>
            <a:endParaRPr lang="en-US">
              <a:solidFill>
                <a:srgbClr val="000000"/>
              </a:solidFill>
              <a:cs typeface="Calibri" panose="020F0502020204030204"/>
            </a:endParaRPr>
          </a:p>
          <a:p>
            <a:r>
              <a:rPr lang="en-US" sz="2200">
                <a:solidFill>
                  <a:srgbClr val="000000"/>
                </a:solidFill>
                <a:cs typeface="Calibri"/>
              </a:rPr>
              <a:t>EPA SIP Guidance (websites with links to guidance, policies, process, etc)</a:t>
            </a:r>
            <a:endParaRPr lang="en-US"/>
          </a:p>
          <a:p>
            <a:pPr marL="486410" lvl="1"/>
            <a:r>
              <a:rPr lang="en-US">
                <a:solidFill>
                  <a:srgbClr val="000000"/>
                </a:solidFill>
                <a:ea typeface="+mn-lt"/>
                <a:cs typeface="+mn-lt"/>
                <a:hlinkClick r:id="rId5"/>
              </a:rPr>
              <a:t>https://www.epa.gov/air-quality-implementation-plans</a:t>
            </a:r>
            <a:endParaRPr lang="en-US">
              <a:solidFill>
                <a:srgbClr val="000000"/>
              </a:solidFill>
              <a:cs typeface="Calibri"/>
            </a:endParaRPr>
          </a:p>
          <a:p>
            <a:pPr marL="486410" lvl="1"/>
            <a:r>
              <a:rPr lang="en-US">
                <a:solidFill>
                  <a:srgbClr val="000000"/>
                </a:solidFill>
                <a:ea typeface="+mn-lt"/>
                <a:cs typeface="+mn-lt"/>
                <a:hlinkClick r:id="rId6"/>
              </a:rPr>
              <a:t>https://www.epa.gov/air-quality-implementation-plans/develop-air-quality-sip#guidance</a:t>
            </a:r>
            <a:endParaRPr lang="en-US">
              <a:solidFill>
                <a:srgbClr val="000000"/>
              </a:solidFill>
              <a:cs typeface="Calibri"/>
              <a:hlinkClick r:id="rId6"/>
            </a:endParaRPr>
          </a:p>
          <a:p>
            <a:pPr marL="486410" lvl="1"/>
            <a:r>
              <a:rPr lang="en-US">
                <a:solidFill>
                  <a:srgbClr val="000000"/>
                </a:solidFill>
                <a:ea typeface="+mn-lt"/>
                <a:cs typeface="+mn-lt"/>
                <a:hlinkClick r:id="rId7"/>
              </a:rPr>
              <a:t>https://www.epa.gov/title-v-operating-permits/epa-process-manual-caa-requests-under-111b-111d-112-and-129</a:t>
            </a:r>
            <a:r>
              <a:rPr lang="en-US">
                <a:solidFill>
                  <a:srgbClr val="000000"/>
                </a:solidFill>
                <a:ea typeface="+mn-lt"/>
                <a:cs typeface="+mn-lt"/>
              </a:rPr>
              <a:t> </a:t>
            </a:r>
            <a:endParaRPr lang="en-US">
              <a:solidFill>
                <a:srgbClr val="000000"/>
              </a:solidFill>
              <a:cs typeface="Calibri"/>
            </a:endParaRPr>
          </a:p>
          <a:p>
            <a:pPr marL="486410" lvl="1"/>
            <a:endParaRPr lang="en-US">
              <a:solidFill>
                <a:srgbClr val="000000"/>
              </a:solidFill>
              <a:cs typeface="Calibri"/>
            </a:endParaRPr>
          </a:p>
          <a:p>
            <a:endParaRPr lang="en-US">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214</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9A461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Final Review</a:t>
            </a:r>
          </a:p>
        </p:txBody>
      </p:sp>
    </p:spTree>
    <p:extLst>
      <p:ext uri="{BB962C8B-B14F-4D97-AF65-F5344CB8AC3E}">
        <p14:creationId xmlns:p14="http://schemas.microsoft.com/office/powerpoint/2010/main" val="318516906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0851-894D-89DA-8594-C5E2601C3A39}"/>
              </a:ext>
            </a:extLst>
          </p:cNvPr>
          <p:cNvSpPr>
            <a:spLocks noGrp="1"/>
          </p:cNvSpPr>
          <p:nvPr>
            <p:ph type="title"/>
          </p:nvPr>
        </p:nvSpPr>
        <p:spPr/>
        <p:txBody>
          <a:bodyPr/>
          <a:lstStyle/>
          <a:p>
            <a:r>
              <a:rPr lang="en-US">
                <a:cs typeface="Calibri Light"/>
              </a:rPr>
              <a:t>Additional Resources</a:t>
            </a:r>
            <a:r>
              <a:rPr lang="en-US" sz="4400">
                <a:solidFill>
                  <a:srgbClr val="000000"/>
                </a:solidFill>
                <a:latin typeface="Calibri"/>
                <a:cs typeface="Calibri"/>
              </a:rPr>
              <a:t>, cont.</a:t>
            </a:r>
            <a:endParaRPr lang="en-US"/>
          </a:p>
        </p:txBody>
      </p:sp>
      <p:sp>
        <p:nvSpPr>
          <p:cNvPr id="3" name="Content Placeholder 2">
            <a:extLst>
              <a:ext uri="{FF2B5EF4-FFF2-40B4-BE49-F238E27FC236}">
                <a16:creationId xmlns:a16="http://schemas.microsoft.com/office/drawing/2014/main" id="{30CD187A-E5BF-8FD5-FFC1-E6D96741920C}"/>
              </a:ext>
            </a:extLst>
          </p:cNvPr>
          <p:cNvSpPr>
            <a:spLocks noGrp="1"/>
          </p:cNvSpPr>
          <p:nvPr>
            <p:ph idx="1"/>
          </p:nvPr>
        </p:nvSpPr>
        <p:spPr/>
        <p:txBody>
          <a:bodyPr vert="horz" lIns="0" tIns="45720" rIns="0" bIns="45720" rtlCol="0" anchor="t">
            <a:normAutofit/>
          </a:bodyPr>
          <a:lstStyle/>
          <a:p>
            <a:r>
              <a:rPr lang="en-US" sz="2200" dirty="0">
                <a:solidFill>
                  <a:srgbClr val="000000"/>
                </a:solidFill>
                <a:cs typeface="Calibri"/>
              </a:rPr>
              <a:t>Compliance and Enforcement</a:t>
            </a:r>
            <a:endParaRPr lang="en-US" dirty="0">
              <a:solidFill>
                <a:srgbClr val="404040"/>
              </a:solidFill>
              <a:cs typeface="Calibri"/>
            </a:endParaRPr>
          </a:p>
          <a:p>
            <a:pPr lvl="1"/>
            <a:r>
              <a:rPr lang="en-US" dirty="0">
                <a:solidFill>
                  <a:srgbClr val="000000"/>
                </a:solidFill>
                <a:cs typeface="Calibri"/>
                <a:hlinkClick r:id="rId2"/>
              </a:rPr>
              <a:t>https://www.epa.gov/enforcement/clean-air-act-caa-and-federal-facilities</a:t>
            </a:r>
            <a:r>
              <a:rPr lang="en-US" dirty="0">
                <a:solidFill>
                  <a:srgbClr val="000000"/>
                </a:solidFill>
                <a:cs typeface="Calibri"/>
              </a:rPr>
              <a:t> </a:t>
            </a:r>
            <a:endParaRPr lang="en-US" dirty="0"/>
          </a:p>
          <a:p>
            <a:pPr lvl="1"/>
            <a:r>
              <a:rPr lang="en-US" dirty="0">
                <a:solidFill>
                  <a:srgbClr val="000000"/>
                </a:solidFill>
                <a:cs typeface="Calibri"/>
                <a:hlinkClick r:id="rId3"/>
              </a:rPr>
              <a:t>https://www.epa.gov/enforcement/</a:t>
            </a:r>
            <a:r>
              <a:rPr lang="en-US" dirty="0">
                <a:solidFill>
                  <a:srgbClr val="000000"/>
                </a:solidFill>
                <a:latin typeface="Calibri"/>
                <a:cs typeface="Calibri"/>
                <a:hlinkClick r:id="rId3"/>
              </a:rPr>
              <a:t>enforcement-policy-guidance-publications</a:t>
            </a:r>
            <a:endParaRPr lang="en-US" dirty="0"/>
          </a:p>
          <a:p>
            <a:r>
              <a:rPr lang="en-US" sz="2200" dirty="0">
                <a:solidFill>
                  <a:srgbClr val="000000"/>
                </a:solidFill>
                <a:cs typeface="Calibri"/>
              </a:rPr>
              <a:t>Permit Modeling Guidance</a:t>
            </a:r>
            <a:endParaRPr lang="en-US" dirty="0"/>
          </a:p>
          <a:p>
            <a:pPr lvl="1"/>
            <a:r>
              <a:rPr lang="en-US" dirty="0">
                <a:solidFill>
                  <a:srgbClr val="000000"/>
                </a:solidFill>
                <a:cs typeface="Calibri"/>
                <a:hlinkClick r:id="rId4"/>
              </a:rPr>
              <a:t>https://www.epa.gov/scram/clean-air-act-permit-modeling-guidance</a:t>
            </a:r>
            <a:r>
              <a:rPr lang="en-US" dirty="0">
                <a:solidFill>
                  <a:srgbClr val="000000"/>
                </a:solidFill>
                <a:cs typeface="Calibri"/>
              </a:rPr>
              <a:t> </a:t>
            </a:r>
            <a:endParaRPr lang="en-US" dirty="0"/>
          </a:p>
          <a:p>
            <a:r>
              <a:rPr lang="en-US" sz="2200" dirty="0">
                <a:solidFill>
                  <a:srgbClr val="000000"/>
                </a:solidFill>
                <a:cs typeface="Calibri"/>
              </a:rPr>
              <a:t>New Source Review</a:t>
            </a:r>
            <a:endParaRPr lang="en-US" dirty="0"/>
          </a:p>
          <a:p>
            <a:pPr lvl="1"/>
            <a:r>
              <a:rPr lang="en-US" dirty="0">
                <a:solidFill>
                  <a:srgbClr val="000000"/>
                </a:solidFill>
                <a:cs typeface="Calibri"/>
                <a:hlinkClick r:id="rId5"/>
              </a:rPr>
              <a:t>https://www.epa.gov/nsr</a:t>
            </a:r>
            <a:r>
              <a:rPr lang="en-US" dirty="0">
                <a:solidFill>
                  <a:srgbClr val="000000"/>
                </a:solidFill>
                <a:cs typeface="Calibri"/>
              </a:rPr>
              <a:t> </a:t>
            </a:r>
            <a:endParaRPr lang="en-US" dirty="0"/>
          </a:p>
          <a:p>
            <a:r>
              <a:rPr lang="en-US" sz="2200" dirty="0">
                <a:solidFill>
                  <a:srgbClr val="000000"/>
                </a:solidFill>
                <a:cs typeface="Calibri"/>
              </a:rPr>
              <a:t>Transportation Conformity</a:t>
            </a:r>
            <a:endParaRPr lang="en-US" dirty="0"/>
          </a:p>
          <a:p>
            <a:pPr lvl="1"/>
            <a:r>
              <a:rPr lang="en-US" dirty="0">
                <a:solidFill>
                  <a:srgbClr val="000000"/>
                </a:solidFill>
                <a:cs typeface="Calibri"/>
                <a:hlinkClick r:id="rId6"/>
              </a:rPr>
              <a:t>https://www.epa.gov/state-and-local-transportation</a:t>
            </a:r>
            <a:r>
              <a:rPr lang="en-US" dirty="0">
                <a:solidFill>
                  <a:srgbClr val="000000"/>
                </a:solidFill>
                <a:cs typeface="Calibri"/>
              </a:rPr>
              <a:t> </a:t>
            </a:r>
          </a:p>
          <a:p>
            <a:r>
              <a:rPr lang="en-US" dirty="0">
                <a:solidFill>
                  <a:srgbClr val="000000"/>
                </a:solidFill>
                <a:cs typeface="Calibri"/>
              </a:rPr>
              <a:t>Redesignation and Clean Data Policy</a:t>
            </a:r>
          </a:p>
          <a:p>
            <a:pPr lvl="1"/>
            <a:r>
              <a:rPr lang="en-US" dirty="0">
                <a:hlinkClick r:id="rId7"/>
              </a:rPr>
              <a:t>https://www.epa.gov/ground-level-ozone-pollution</a:t>
            </a:r>
            <a:r>
              <a:rPr lang="en-US">
                <a:hlinkClick r:id="rId7"/>
              </a:rPr>
              <a:t>/redesignation-and-clean-data-policy-cdp</a:t>
            </a:r>
            <a:r>
              <a:rPr lang="en-US"/>
              <a:t> </a:t>
            </a:r>
            <a:endParaRPr lang="en-US" dirty="0"/>
          </a:p>
          <a:p>
            <a:endParaRPr lang="en-US" sz="2200" dirty="0">
              <a:solidFill>
                <a:srgbClr val="000000"/>
              </a:solidFill>
              <a:cs typeface="Calibri"/>
            </a:endParaRPr>
          </a:p>
          <a:p>
            <a:endParaRPr lang="en-US" dirty="0">
              <a:cs typeface="Calibri"/>
            </a:endParaRPr>
          </a:p>
        </p:txBody>
      </p:sp>
      <p:sp>
        <p:nvSpPr>
          <p:cNvPr id="5" name="Slide Number Placeholder 4">
            <a:extLst>
              <a:ext uri="{FF2B5EF4-FFF2-40B4-BE49-F238E27FC236}">
                <a16:creationId xmlns:a16="http://schemas.microsoft.com/office/drawing/2014/main" id="{CAE63A83-4BA0-84FD-0D09-F8F4BA4012C3}"/>
              </a:ext>
            </a:extLst>
          </p:cNvPr>
          <p:cNvSpPr>
            <a:spLocks noGrp="1"/>
          </p:cNvSpPr>
          <p:nvPr>
            <p:ph type="sldNum" sz="quarter" idx="12"/>
          </p:nvPr>
        </p:nvSpPr>
        <p:spPr/>
        <p:txBody>
          <a:bodyPr/>
          <a:lstStyle/>
          <a:p>
            <a:fld id="{1F1CB0F1-E3A5-4057-A475-0B8AC78582B4}" type="slidenum">
              <a:rPr lang="en-US" smtClean="0"/>
              <a:t>215</a:t>
            </a:fld>
            <a:endParaRPr lang="en-US"/>
          </a:p>
        </p:txBody>
      </p:sp>
      <p:sp>
        <p:nvSpPr>
          <p:cNvPr id="7" name="Rectangle 6">
            <a:extLst>
              <a:ext uri="{FF2B5EF4-FFF2-40B4-BE49-F238E27FC236}">
                <a16:creationId xmlns:a16="http://schemas.microsoft.com/office/drawing/2014/main" id="{7CC57D9F-79AF-CB2F-E276-92518792B204}"/>
              </a:ext>
            </a:extLst>
          </p:cNvPr>
          <p:cNvSpPr/>
          <p:nvPr/>
        </p:nvSpPr>
        <p:spPr>
          <a:xfrm>
            <a:off x="9006839" y="121920"/>
            <a:ext cx="2889849" cy="258792"/>
          </a:xfrm>
          <a:prstGeom prst="rect">
            <a:avLst/>
          </a:prstGeom>
          <a:solidFill>
            <a:srgbClr val="9A461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Final Review</a:t>
            </a:r>
          </a:p>
        </p:txBody>
      </p:sp>
    </p:spTree>
    <p:extLst>
      <p:ext uri="{BB962C8B-B14F-4D97-AF65-F5344CB8AC3E}">
        <p14:creationId xmlns:p14="http://schemas.microsoft.com/office/powerpoint/2010/main" val="15383146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7C0A-DE04-373A-4CAA-69A497ACC5B2}"/>
              </a:ext>
            </a:extLst>
          </p:cNvPr>
          <p:cNvSpPr>
            <a:spLocks noGrp="1"/>
          </p:cNvSpPr>
          <p:nvPr>
            <p:ph type="title"/>
          </p:nvPr>
        </p:nvSpPr>
        <p:spPr/>
        <p:txBody>
          <a:bodyPr/>
          <a:lstStyle/>
          <a:p>
            <a:r>
              <a:rPr lang="en-US" dirty="0"/>
              <a:t>Regional/National Organization Contacts</a:t>
            </a:r>
          </a:p>
        </p:txBody>
      </p:sp>
      <p:sp>
        <p:nvSpPr>
          <p:cNvPr id="3" name="Content Placeholder 2">
            <a:extLst>
              <a:ext uri="{FF2B5EF4-FFF2-40B4-BE49-F238E27FC236}">
                <a16:creationId xmlns:a16="http://schemas.microsoft.com/office/drawing/2014/main" id="{1069CB87-4E44-F8D8-28D3-7960C1D50CA5}"/>
              </a:ext>
            </a:extLst>
          </p:cNvPr>
          <p:cNvSpPr>
            <a:spLocks noGrp="1"/>
          </p:cNvSpPr>
          <p:nvPr>
            <p:ph idx="1"/>
          </p:nvPr>
        </p:nvSpPr>
        <p:spPr>
          <a:xfrm>
            <a:off x="1097280" y="1845734"/>
            <a:ext cx="10713720" cy="4023360"/>
          </a:xfrm>
        </p:spPr>
        <p:txBody>
          <a:bodyPr/>
          <a:lstStyle/>
          <a:p>
            <a:r>
              <a:rPr lang="en-US" sz="2400" dirty="0"/>
              <a:t>AAPCA - Morgan Dickie: </a:t>
            </a:r>
            <a:r>
              <a:rPr lang="en-US" sz="2400" dirty="0">
                <a:hlinkClick r:id="rId2"/>
              </a:rPr>
              <a:t>mdickie@csg.org</a:t>
            </a:r>
            <a:r>
              <a:rPr lang="en-US" sz="2400" dirty="0"/>
              <a:t>; website: </a:t>
            </a:r>
            <a:r>
              <a:rPr lang="en-US" sz="2400" dirty="0">
                <a:hlinkClick r:id="rId3"/>
              </a:rPr>
              <a:t>https://cleanairact.org/</a:t>
            </a:r>
            <a:r>
              <a:rPr lang="en-US" sz="2400" dirty="0"/>
              <a:t> </a:t>
            </a:r>
          </a:p>
          <a:p>
            <a:r>
              <a:rPr lang="en-US" sz="2400" dirty="0"/>
              <a:t>NACAA - Loralei </a:t>
            </a:r>
            <a:r>
              <a:rPr lang="en-US" sz="2400" dirty="0" err="1"/>
              <a:t>HoJay</a:t>
            </a:r>
            <a:r>
              <a:rPr lang="en-US" sz="2400" dirty="0"/>
              <a:t>: </a:t>
            </a:r>
            <a:r>
              <a:rPr lang="en-US" sz="2400" dirty="0">
                <a:hlinkClick r:id="rId4"/>
              </a:rPr>
              <a:t>lhojay@4cleanair.org</a:t>
            </a:r>
            <a:r>
              <a:rPr lang="en-US" sz="2400" dirty="0"/>
              <a:t>; website: </a:t>
            </a:r>
            <a:r>
              <a:rPr lang="en-US" sz="2400" dirty="0">
                <a:hlinkClick r:id="rId5"/>
              </a:rPr>
              <a:t>https://www.4cleanair.org/</a:t>
            </a:r>
            <a:r>
              <a:rPr lang="en-US" sz="2400" dirty="0"/>
              <a:t> </a:t>
            </a:r>
          </a:p>
          <a:p>
            <a:r>
              <a:rPr lang="en-US" sz="2400" dirty="0"/>
              <a:t>CENSARA - Michael Vince: </a:t>
            </a:r>
            <a:r>
              <a:rPr lang="en-US" sz="2400" dirty="0">
                <a:hlinkClick r:id="rId6"/>
              </a:rPr>
              <a:t>mvince@censara.org</a:t>
            </a:r>
            <a:r>
              <a:rPr lang="en-US" sz="2400" dirty="0"/>
              <a:t>  (get on email lists </a:t>
            </a:r>
            <a:r>
              <a:rPr lang="en-US" sz="2400"/>
              <a:t>for quarterly </a:t>
            </a:r>
            <a:r>
              <a:rPr lang="en-US" sz="2400" dirty="0"/>
              <a:t>meetings for planning)</a:t>
            </a:r>
          </a:p>
          <a:p>
            <a:endParaRPr lang="en-US" dirty="0"/>
          </a:p>
        </p:txBody>
      </p:sp>
      <p:sp>
        <p:nvSpPr>
          <p:cNvPr id="4" name="Slide Number Placeholder 3">
            <a:extLst>
              <a:ext uri="{FF2B5EF4-FFF2-40B4-BE49-F238E27FC236}">
                <a16:creationId xmlns:a16="http://schemas.microsoft.com/office/drawing/2014/main" id="{09ECA39D-02C1-D3EE-539A-089A8A836543}"/>
              </a:ext>
            </a:extLst>
          </p:cNvPr>
          <p:cNvSpPr>
            <a:spLocks noGrp="1"/>
          </p:cNvSpPr>
          <p:nvPr>
            <p:ph type="sldNum" sz="quarter" idx="12"/>
          </p:nvPr>
        </p:nvSpPr>
        <p:spPr/>
        <p:txBody>
          <a:bodyPr/>
          <a:lstStyle/>
          <a:p>
            <a:fld id="{1F1CB0F1-E3A5-4057-A475-0B8AC78582B4}" type="slidenum">
              <a:rPr lang="en-US" smtClean="0"/>
              <a:t>216</a:t>
            </a:fld>
            <a:endParaRPr lang="en-US" dirty="0"/>
          </a:p>
        </p:txBody>
      </p:sp>
    </p:spTree>
    <p:extLst>
      <p:ext uri="{BB962C8B-B14F-4D97-AF65-F5344CB8AC3E}">
        <p14:creationId xmlns:p14="http://schemas.microsoft.com/office/powerpoint/2010/main" val="13770472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E7E-EFEC-5BD8-C568-1D268462764F}"/>
              </a:ext>
            </a:extLst>
          </p:cNvPr>
          <p:cNvSpPr>
            <a:spLocks noGrp="1"/>
          </p:cNvSpPr>
          <p:nvPr>
            <p:ph type="title"/>
          </p:nvPr>
        </p:nvSpPr>
        <p:spPr/>
        <p:txBody>
          <a:bodyPr/>
          <a:lstStyle/>
          <a:p>
            <a:r>
              <a:rPr lang="en-US" dirty="0"/>
              <a:t>Instructor Email Contacts</a:t>
            </a:r>
          </a:p>
        </p:txBody>
      </p:sp>
      <p:sp>
        <p:nvSpPr>
          <p:cNvPr id="3" name="Content Placeholder 2">
            <a:extLst>
              <a:ext uri="{FF2B5EF4-FFF2-40B4-BE49-F238E27FC236}">
                <a16:creationId xmlns:a16="http://schemas.microsoft.com/office/drawing/2014/main" id="{27221F06-410B-6AE5-B3C0-9F5B55F9E66F}"/>
              </a:ext>
            </a:extLst>
          </p:cNvPr>
          <p:cNvSpPr>
            <a:spLocks noGrp="1"/>
          </p:cNvSpPr>
          <p:nvPr>
            <p:ph idx="1"/>
          </p:nvPr>
        </p:nvSpPr>
        <p:spPr/>
        <p:txBody>
          <a:bodyPr/>
          <a:lstStyle/>
          <a:p>
            <a:r>
              <a:rPr lang="en-US" sz="2400" dirty="0"/>
              <a:t>Cindy Heil: </a:t>
            </a:r>
            <a:r>
              <a:rPr lang="en-US" sz="2400" dirty="0">
                <a:hlinkClick r:id="rId2"/>
              </a:rPr>
              <a:t>cindy.heil@outlook.com</a:t>
            </a:r>
            <a:r>
              <a:rPr lang="en-US" sz="2400" dirty="0"/>
              <a:t> </a:t>
            </a:r>
          </a:p>
          <a:p>
            <a:r>
              <a:rPr lang="en-US" sz="2400" dirty="0"/>
              <a:t>Alice Edwards: </a:t>
            </a:r>
            <a:r>
              <a:rPr lang="en-US" sz="2400" dirty="0">
                <a:hlinkClick r:id="rId3"/>
              </a:rPr>
              <a:t>ale2akclub@gmail.com</a:t>
            </a:r>
            <a:endParaRPr lang="en-US" sz="2400" dirty="0"/>
          </a:p>
          <a:p>
            <a:endParaRPr lang="en-US" dirty="0"/>
          </a:p>
        </p:txBody>
      </p:sp>
      <p:sp>
        <p:nvSpPr>
          <p:cNvPr id="4" name="Slide Number Placeholder 3">
            <a:extLst>
              <a:ext uri="{FF2B5EF4-FFF2-40B4-BE49-F238E27FC236}">
                <a16:creationId xmlns:a16="http://schemas.microsoft.com/office/drawing/2014/main" id="{532266A5-F807-1B02-7A83-8656AC6D52A7}"/>
              </a:ext>
            </a:extLst>
          </p:cNvPr>
          <p:cNvSpPr>
            <a:spLocks noGrp="1"/>
          </p:cNvSpPr>
          <p:nvPr>
            <p:ph type="sldNum" sz="quarter" idx="12"/>
          </p:nvPr>
        </p:nvSpPr>
        <p:spPr/>
        <p:txBody>
          <a:bodyPr/>
          <a:lstStyle/>
          <a:p>
            <a:fld id="{1F1CB0F1-E3A5-4057-A475-0B8AC78582B4}" type="slidenum">
              <a:rPr lang="en-US" smtClean="0"/>
              <a:t>217</a:t>
            </a:fld>
            <a:endParaRPr lang="en-US"/>
          </a:p>
        </p:txBody>
      </p:sp>
    </p:spTree>
    <p:extLst>
      <p:ext uri="{BB962C8B-B14F-4D97-AF65-F5344CB8AC3E}">
        <p14:creationId xmlns:p14="http://schemas.microsoft.com/office/powerpoint/2010/main" val="76254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96F2-C021-8167-BA4D-06A670B46824}"/>
              </a:ext>
            </a:extLst>
          </p:cNvPr>
          <p:cNvSpPr>
            <a:spLocks noGrp="1"/>
          </p:cNvSpPr>
          <p:nvPr>
            <p:ph type="title"/>
          </p:nvPr>
        </p:nvSpPr>
        <p:spPr/>
        <p:txBody>
          <a:bodyPr>
            <a:normAutofit/>
          </a:bodyPr>
          <a:lstStyle/>
          <a:p>
            <a:r>
              <a:rPr lang="en-US" b="0" i="0" u="none" strike="noStrike">
                <a:solidFill>
                  <a:srgbClr val="000000"/>
                </a:solidFill>
                <a:effectLst/>
                <a:latin typeface="Calibri" panose="020F0502020204030204" pitchFamily="34" charset="0"/>
              </a:rPr>
              <a:t>Basic I-SIP requirements</a:t>
            </a:r>
            <a:endParaRPr lang="en-US"/>
          </a:p>
        </p:txBody>
      </p:sp>
      <p:sp>
        <p:nvSpPr>
          <p:cNvPr id="3" name="Content Placeholder 2">
            <a:extLst>
              <a:ext uri="{FF2B5EF4-FFF2-40B4-BE49-F238E27FC236}">
                <a16:creationId xmlns:a16="http://schemas.microsoft.com/office/drawing/2014/main" id="{EB901D99-8289-1D1B-DC6A-030B8DA2F766}"/>
              </a:ext>
            </a:extLst>
          </p:cNvPr>
          <p:cNvSpPr>
            <a:spLocks noGrp="1"/>
          </p:cNvSpPr>
          <p:nvPr>
            <p:ph idx="1"/>
          </p:nvPr>
        </p:nvSpPr>
        <p:spPr/>
        <p:txBody>
          <a:bodyPr vert="horz" lIns="0" tIns="45720" rIns="0" bIns="45720" rtlCol="0" anchor="t">
            <a:noAutofit/>
          </a:bodyPr>
          <a:lstStyle/>
          <a:p>
            <a:pPr fontAlgn="base">
              <a:spcBef>
                <a:spcPts val="0"/>
              </a:spcBef>
              <a:spcAft>
                <a:spcPts val="0"/>
              </a:spcAft>
            </a:pPr>
            <a:r>
              <a:rPr lang="en-US" sz="2800">
                <a:solidFill>
                  <a:srgbClr val="000000"/>
                </a:solidFill>
                <a:latin typeface="Calibri"/>
                <a:cs typeface="Calibri"/>
              </a:rPr>
              <a:t>What air quality monitoring program is in place for the NAAQS?</a:t>
            </a:r>
            <a:endParaRPr lang="en-US" sz="2800">
              <a:latin typeface="Calibri"/>
              <a:cs typeface="Calibri"/>
            </a:endParaRPr>
          </a:p>
          <a:p>
            <a:pPr fontAlgn="base">
              <a:spcBef>
                <a:spcPts val="544"/>
              </a:spcBef>
              <a:spcAft>
                <a:spcPts val="0"/>
              </a:spcAft>
            </a:pPr>
            <a:r>
              <a:rPr lang="en-US" sz="2800">
                <a:solidFill>
                  <a:srgbClr val="000000"/>
                </a:solidFill>
                <a:latin typeface="Calibri"/>
                <a:cs typeface="Calibri"/>
              </a:rPr>
              <a:t>What authority and resources the state has for jurisdiction over air quality.</a:t>
            </a:r>
          </a:p>
          <a:p>
            <a:pPr fontAlgn="base">
              <a:spcBef>
                <a:spcPts val="544"/>
              </a:spcBef>
              <a:spcAft>
                <a:spcPts val="0"/>
              </a:spcAft>
            </a:pPr>
            <a:r>
              <a:rPr lang="en-US" sz="2800">
                <a:solidFill>
                  <a:srgbClr val="000000"/>
                </a:solidFill>
                <a:latin typeface="Calibri"/>
                <a:cs typeface="Calibri"/>
              </a:rPr>
              <a:t>Information about the state’s technical programs, such as data collection/analyses/modeling systems.</a:t>
            </a:r>
          </a:p>
          <a:p>
            <a:pPr fontAlgn="base">
              <a:spcBef>
                <a:spcPts val="544"/>
              </a:spcBef>
              <a:spcAft>
                <a:spcPts val="0"/>
              </a:spcAft>
            </a:pPr>
            <a:r>
              <a:rPr lang="en-US" sz="2800">
                <a:solidFill>
                  <a:srgbClr val="000000"/>
                </a:solidFill>
                <a:latin typeface="Calibri"/>
                <a:cs typeface="Calibri"/>
              </a:rPr>
              <a:t>What authority the state has for developing, implementing, and enforcing control measures.</a:t>
            </a:r>
          </a:p>
          <a:p>
            <a:pPr marL="800100" lvl="1" indent="-342900" fontAlgn="base">
              <a:spcBef>
                <a:spcPts val="476"/>
              </a:spcBef>
              <a:spcAft>
                <a:spcPts val="0"/>
              </a:spcAft>
            </a:pPr>
            <a:r>
              <a:rPr lang="en-US" sz="2400">
                <a:solidFill>
                  <a:srgbClr val="000000"/>
                </a:solidFill>
                <a:latin typeface="Calibri"/>
                <a:cs typeface="Calibri"/>
              </a:rPr>
              <a:t>I-SIP does not address what control measures will be needed to attain the NAAQS.</a:t>
            </a:r>
          </a:p>
          <a:p>
            <a:pPr fontAlgn="base">
              <a:spcBef>
                <a:spcPts val="544"/>
              </a:spcBef>
              <a:spcAft>
                <a:spcPts val="0"/>
              </a:spcAft>
            </a:pPr>
            <a:r>
              <a:rPr lang="en-US" sz="2800">
                <a:solidFill>
                  <a:srgbClr val="000000"/>
                </a:solidFill>
                <a:latin typeface="Calibri"/>
                <a:cs typeface="Calibri"/>
              </a:rPr>
              <a:t>What public review process(es) the state uses.</a:t>
            </a:r>
          </a:p>
          <a:p>
            <a:endParaRPr lang="en-US"/>
          </a:p>
        </p:txBody>
      </p:sp>
      <p:sp>
        <p:nvSpPr>
          <p:cNvPr id="5" name="Slide Number Placeholder 4">
            <a:extLst>
              <a:ext uri="{FF2B5EF4-FFF2-40B4-BE49-F238E27FC236}">
                <a16:creationId xmlns:a16="http://schemas.microsoft.com/office/drawing/2014/main" id="{75B8B817-C8EE-4F76-C0F0-24BE96070C2C}"/>
              </a:ext>
            </a:extLst>
          </p:cNvPr>
          <p:cNvSpPr>
            <a:spLocks noGrp="1"/>
          </p:cNvSpPr>
          <p:nvPr>
            <p:ph type="sldNum" sz="quarter" idx="12"/>
          </p:nvPr>
        </p:nvSpPr>
        <p:spPr/>
        <p:txBody>
          <a:bodyPr/>
          <a:lstStyle/>
          <a:p>
            <a:fld id="{1F1CB0F1-E3A5-4057-A475-0B8AC78582B4}" type="slidenum">
              <a:rPr lang="en-US" smtClean="0"/>
              <a:t>22</a:t>
            </a:fld>
            <a:endParaRPr lang="en-US"/>
          </a:p>
        </p:txBody>
      </p:sp>
      <p:sp>
        <p:nvSpPr>
          <p:cNvPr id="11" name="Rectangle 10">
            <a:extLst>
              <a:ext uri="{FF2B5EF4-FFF2-40B4-BE49-F238E27FC236}">
                <a16:creationId xmlns:a16="http://schemas.microsoft.com/office/drawing/2014/main" id="{D87F8731-A6DF-1816-9567-7D0C164F658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79682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032B-B71B-EA0B-2C27-5C368CB3361E}"/>
              </a:ext>
            </a:extLst>
          </p:cNvPr>
          <p:cNvSpPr>
            <a:spLocks noGrp="1"/>
          </p:cNvSpPr>
          <p:nvPr>
            <p:ph type="title"/>
          </p:nvPr>
        </p:nvSpPr>
        <p:spPr/>
        <p:txBody>
          <a:bodyPr>
            <a:normAutofit/>
          </a:bodyPr>
          <a:lstStyle/>
          <a:p>
            <a:r>
              <a:rPr lang="en-US" b="0" i="0" u="none" strike="noStrike">
                <a:solidFill>
                  <a:srgbClr val="000000"/>
                </a:solidFill>
                <a:effectLst/>
                <a:latin typeface="Calibri" panose="020F0502020204030204" pitchFamily="34" charset="0"/>
              </a:rPr>
              <a:t>Attainment Demonstration SIP</a:t>
            </a:r>
            <a:endParaRPr lang="en-US"/>
          </a:p>
        </p:txBody>
      </p:sp>
      <p:sp>
        <p:nvSpPr>
          <p:cNvPr id="3" name="Content Placeholder 2">
            <a:extLst>
              <a:ext uri="{FF2B5EF4-FFF2-40B4-BE49-F238E27FC236}">
                <a16:creationId xmlns:a16="http://schemas.microsoft.com/office/drawing/2014/main" id="{C379DD49-3510-D801-D2D9-BE08ADA0D0BF}"/>
              </a:ext>
            </a:extLst>
          </p:cNvPr>
          <p:cNvSpPr>
            <a:spLocks noGrp="1"/>
          </p:cNvSpPr>
          <p:nvPr>
            <p:ph idx="1"/>
          </p:nvPr>
        </p:nvSpPr>
        <p:spPr/>
        <p:txBody>
          <a:bodyPr>
            <a:normAutofit fontScale="70000" lnSpcReduction="20000"/>
          </a:bodyPr>
          <a:lstStyle/>
          <a:p>
            <a:pPr fontAlgn="base">
              <a:lnSpc>
                <a:spcPct val="120000"/>
              </a:lnSpc>
              <a:spcBef>
                <a:spcPts val="0"/>
              </a:spcBef>
              <a:spcAft>
                <a:spcPts val="0"/>
              </a:spcAft>
            </a:pPr>
            <a:r>
              <a:rPr lang="en-US" sz="3200">
                <a:solidFill>
                  <a:srgbClr val="000000"/>
                </a:solidFill>
                <a:latin typeface="Calibri" panose="020F0502020204030204" pitchFamily="34" charset="0"/>
              </a:rPr>
              <a:t>A collection of documents that demonstrate what the state plans to do that will result in an area attaining the NAAQS. Plans are due to EPA 18+ months after the effective date of the NAAQS designation, depending on the severity of designation.</a:t>
            </a:r>
            <a:endParaRPr lang="en-US" sz="3200">
              <a:solidFill>
                <a:srgbClr val="000000"/>
              </a:solidFill>
              <a:latin typeface="Arial" panose="020B0604020202020204" pitchFamily="34" charset="0"/>
            </a:endParaRPr>
          </a:p>
          <a:p>
            <a:pPr fontAlgn="base">
              <a:lnSpc>
                <a:spcPct val="120000"/>
              </a:lnSpc>
              <a:spcBef>
                <a:spcPts val="448"/>
              </a:spcBef>
              <a:spcAft>
                <a:spcPts val="0"/>
              </a:spcAft>
            </a:pPr>
            <a:r>
              <a:rPr lang="en-US" sz="3200">
                <a:solidFill>
                  <a:srgbClr val="000000"/>
                </a:solidFill>
                <a:latin typeface="Calibri" panose="020F0502020204030204" pitchFamily="34" charset="0"/>
              </a:rPr>
              <a:t>Plan includes:</a:t>
            </a:r>
            <a:endParaRPr lang="en-US" sz="32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Monitoring data</a:t>
            </a:r>
            <a:endParaRPr lang="en-US" sz="28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Emissions inventories</a:t>
            </a:r>
            <a:endParaRPr lang="en-US" sz="28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Modeling</a:t>
            </a:r>
            <a:endParaRPr lang="en-US" sz="28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Control strategies (could include RACT, RACM, BACT, BACM, PSD, NSR)</a:t>
            </a:r>
            <a:endParaRPr lang="en-US" sz="28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Compliance &amp; enforcement</a:t>
            </a:r>
            <a:endParaRPr lang="en-US" sz="2800">
              <a:solidFill>
                <a:srgbClr val="000000"/>
              </a:solidFill>
              <a:latin typeface="Arial" panose="020B0604020202020204" pitchFamily="34" charset="0"/>
            </a:endParaRPr>
          </a:p>
          <a:p>
            <a:pPr marL="914400" lvl="1" indent="-457200" fontAlgn="base">
              <a:lnSpc>
                <a:spcPct val="120000"/>
              </a:lnSpc>
              <a:spcBef>
                <a:spcPts val="392"/>
              </a:spcBef>
              <a:spcAft>
                <a:spcPts val="0"/>
              </a:spcAft>
            </a:pPr>
            <a:r>
              <a:rPr lang="en-US" sz="2800">
                <a:solidFill>
                  <a:srgbClr val="000000"/>
                </a:solidFill>
                <a:latin typeface="Calibri" panose="020F0502020204030204" pitchFamily="34" charset="0"/>
              </a:rPr>
              <a:t>Administrative requirements, such as public notice and comment</a:t>
            </a:r>
            <a:endParaRPr lang="en-US" sz="28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364BBB17-1FFE-29E1-03E3-25420620B2FA}"/>
              </a:ext>
            </a:extLst>
          </p:cNvPr>
          <p:cNvSpPr>
            <a:spLocks noGrp="1"/>
          </p:cNvSpPr>
          <p:nvPr>
            <p:ph type="sldNum" sz="quarter" idx="12"/>
          </p:nvPr>
        </p:nvSpPr>
        <p:spPr/>
        <p:txBody>
          <a:bodyPr/>
          <a:lstStyle/>
          <a:p>
            <a:fld id="{1F1CB0F1-E3A5-4057-A475-0B8AC78582B4}" type="slidenum">
              <a:rPr lang="en-US" smtClean="0"/>
              <a:t>23</a:t>
            </a:fld>
            <a:endParaRPr lang="en-US"/>
          </a:p>
        </p:txBody>
      </p:sp>
      <p:sp>
        <p:nvSpPr>
          <p:cNvPr id="9" name="Rectangle 8">
            <a:extLst>
              <a:ext uri="{FF2B5EF4-FFF2-40B4-BE49-F238E27FC236}">
                <a16:creationId xmlns:a16="http://schemas.microsoft.com/office/drawing/2014/main" id="{BFC73032-877E-81E5-D83A-43BF2CF9AB99}"/>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
        <p:nvSpPr>
          <p:cNvPr id="7" name="Rectangle 6">
            <a:extLst>
              <a:ext uri="{FF2B5EF4-FFF2-40B4-BE49-F238E27FC236}">
                <a16:creationId xmlns:a16="http://schemas.microsoft.com/office/drawing/2014/main" id="{4F12381A-982F-0948-8410-F5FC8CEAABBF}"/>
              </a:ext>
            </a:extLst>
          </p:cNvPr>
          <p:cNvSpPr/>
          <p:nvPr/>
        </p:nvSpPr>
        <p:spPr>
          <a:xfrm>
            <a:off x="11422524" y="1402079"/>
            <a:ext cx="560716" cy="4270075"/>
          </a:xfrm>
          <a:prstGeom prst="rect">
            <a:avLst/>
          </a:prstGeom>
          <a:solidFill>
            <a:srgbClr val="7030A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a:t>
            </a:r>
          </a:p>
          <a:p>
            <a:pPr algn="ctr"/>
            <a:r>
              <a:rPr lang="en-US">
                <a:cs typeface="Calibri"/>
              </a:rPr>
              <a:t>T</a:t>
            </a:r>
          </a:p>
          <a:p>
            <a:pPr algn="ctr"/>
            <a:r>
              <a:rPr lang="en-US">
                <a:cs typeface="Calibri"/>
              </a:rPr>
              <a:t>T</a:t>
            </a:r>
          </a:p>
          <a:p>
            <a:pPr algn="ctr"/>
            <a:r>
              <a:rPr lang="en-US">
                <a:cs typeface="Calibri"/>
              </a:rPr>
              <a:t>A</a:t>
            </a:r>
          </a:p>
          <a:p>
            <a:pPr algn="ctr"/>
            <a:r>
              <a:rPr lang="en-US">
                <a:cs typeface="Calibri"/>
              </a:rPr>
              <a:t>I</a:t>
            </a:r>
          </a:p>
          <a:p>
            <a:pPr algn="ctr"/>
            <a:r>
              <a:rPr lang="en-US">
                <a:cs typeface="Calibri"/>
              </a:rPr>
              <a:t>N</a:t>
            </a:r>
          </a:p>
          <a:p>
            <a:pPr algn="ctr"/>
            <a:r>
              <a:rPr lang="en-US">
                <a:cs typeface="Calibri"/>
              </a:rPr>
              <a:t>M</a:t>
            </a:r>
          </a:p>
          <a:p>
            <a:pPr algn="ctr"/>
            <a:r>
              <a:rPr lang="en-US">
                <a:cs typeface="Calibri"/>
              </a:rPr>
              <a:t>E</a:t>
            </a:r>
          </a:p>
          <a:p>
            <a:pPr algn="ctr"/>
            <a:r>
              <a:rPr lang="en-US">
                <a:cs typeface="Calibri"/>
              </a:rPr>
              <a:t>N</a:t>
            </a:r>
          </a:p>
          <a:p>
            <a:pPr algn="ctr"/>
            <a:r>
              <a:rPr lang="en-US">
                <a:cs typeface="Calibri"/>
              </a:rPr>
              <a:t>T</a:t>
            </a:r>
          </a:p>
          <a:p>
            <a:pPr algn="ctr"/>
            <a:endParaRPr lang="en-US">
              <a:cs typeface="Calibri"/>
            </a:endParaRPr>
          </a:p>
          <a:p>
            <a:pPr algn="ctr"/>
            <a:r>
              <a:rPr lang="en-US">
                <a:cs typeface="Calibri"/>
              </a:rPr>
              <a:t>S</a:t>
            </a:r>
          </a:p>
          <a:p>
            <a:pPr algn="ctr"/>
            <a:r>
              <a:rPr lang="en-US">
                <a:cs typeface="Calibri"/>
              </a:rPr>
              <a:t>I</a:t>
            </a:r>
          </a:p>
          <a:p>
            <a:pPr algn="ctr"/>
            <a:r>
              <a:rPr lang="en-US">
                <a:cs typeface="Calibri"/>
              </a:rPr>
              <a:t>P</a:t>
            </a:r>
          </a:p>
          <a:p>
            <a:pPr algn="ctr"/>
            <a:endParaRPr lang="en-US">
              <a:cs typeface="Calibri"/>
            </a:endParaRPr>
          </a:p>
        </p:txBody>
      </p:sp>
    </p:spTree>
    <p:extLst>
      <p:ext uri="{BB962C8B-B14F-4D97-AF65-F5344CB8AC3E}">
        <p14:creationId xmlns:p14="http://schemas.microsoft.com/office/powerpoint/2010/main" val="196004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D7D9-E317-8B68-5EFC-E36762C478CB}"/>
              </a:ext>
            </a:extLst>
          </p:cNvPr>
          <p:cNvSpPr>
            <a:spLocks noGrp="1"/>
          </p:cNvSpPr>
          <p:nvPr>
            <p:ph type="title"/>
          </p:nvPr>
        </p:nvSpPr>
        <p:spPr/>
        <p:txBody>
          <a:bodyPr>
            <a:normAutofit/>
          </a:bodyPr>
          <a:lstStyle/>
          <a:p>
            <a:r>
              <a:rPr lang="en-US" b="0" i="0" u="none" strike="noStrike">
                <a:solidFill>
                  <a:srgbClr val="000000"/>
                </a:solidFill>
                <a:effectLst/>
                <a:latin typeface="Calibri"/>
                <a:cs typeface="Calibri"/>
              </a:rPr>
              <a:t>Rate of Progress (ROP) SIP (Ozone only)</a:t>
            </a:r>
            <a:endParaRPr lang="en-US">
              <a:latin typeface="Calibri"/>
              <a:cs typeface="Calibri"/>
            </a:endParaRPr>
          </a:p>
        </p:txBody>
      </p:sp>
      <p:sp>
        <p:nvSpPr>
          <p:cNvPr id="3" name="Content Placeholder 2">
            <a:extLst>
              <a:ext uri="{FF2B5EF4-FFF2-40B4-BE49-F238E27FC236}">
                <a16:creationId xmlns:a16="http://schemas.microsoft.com/office/drawing/2014/main" id="{7CC43599-DA27-2151-7D02-B7F1683E2E64}"/>
              </a:ext>
            </a:extLst>
          </p:cNvPr>
          <p:cNvSpPr>
            <a:spLocks noGrp="1"/>
          </p:cNvSpPr>
          <p:nvPr>
            <p:ph idx="1"/>
          </p:nvPr>
        </p:nvSpPr>
        <p:spPr/>
        <p:txBody>
          <a:bodyPr>
            <a:normAutofit fontScale="77500" lnSpcReduction="20000"/>
          </a:bodyPr>
          <a:lstStyle/>
          <a:p>
            <a:pPr fontAlgn="base"/>
            <a:r>
              <a:rPr lang="en-US" sz="3200">
                <a:solidFill>
                  <a:srgbClr val="000000"/>
                </a:solidFill>
                <a:latin typeface="Calibri" panose="020F0502020204030204" pitchFamily="34" charset="0"/>
              </a:rPr>
              <a:t>1990 Clean Air Act Amendments required for moderate and above Ozone nonattainment areas.</a:t>
            </a:r>
            <a:endParaRPr lang="en-US" sz="3200">
              <a:solidFill>
                <a:srgbClr val="000000"/>
              </a:solidFill>
              <a:latin typeface="Arial" panose="020B0604020202020204" pitchFamily="34" charset="0"/>
            </a:endParaRPr>
          </a:p>
          <a:p>
            <a:pPr fontAlgn="base">
              <a:spcBef>
                <a:spcPts val="544"/>
              </a:spcBef>
            </a:pPr>
            <a:r>
              <a:rPr lang="en-US" sz="3200">
                <a:solidFill>
                  <a:srgbClr val="000000"/>
                </a:solidFill>
                <a:latin typeface="Calibri" panose="020F0502020204030204" pitchFamily="34" charset="0"/>
              </a:rPr>
              <a:t>15% ROP Plan</a:t>
            </a:r>
            <a:endParaRPr lang="en-US" sz="3200">
              <a:solidFill>
                <a:srgbClr val="000000"/>
              </a:solidFill>
              <a:latin typeface="Arial" panose="020B0604020202020204" pitchFamily="34" charset="0"/>
            </a:endParaRPr>
          </a:p>
          <a:p>
            <a:pPr marL="914400" lvl="1" indent="-457200" fontAlgn="base">
              <a:spcBef>
                <a:spcPts val="476"/>
              </a:spcBef>
            </a:pPr>
            <a:r>
              <a:rPr lang="en-US" sz="2800">
                <a:solidFill>
                  <a:srgbClr val="000000"/>
                </a:solidFill>
                <a:latin typeface="Calibri" panose="020F0502020204030204" pitchFamily="34" charset="0"/>
              </a:rPr>
              <a:t>Due to EPA in 1996 to reduce VOC emissions by at least 15% from a 1990 baseline.</a:t>
            </a:r>
            <a:endParaRPr lang="en-US" sz="2800">
              <a:solidFill>
                <a:srgbClr val="000000"/>
              </a:solidFill>
              <a:latin typeface="Arial" panose="020B0604020202020204" pitchFamily="34" charset="0"/>
            </a:endParaRPr>
          </a:p>
          <a:p>
            <a:pPr fontAlgn="base">
              <a:spcBef>
                <a:spcPts val="544"/>
              </a:spcBef>
            </a:pPr>
            <a:r>
              <a:rPr lang="en-US" sz="3200">
                <a:solidFill>
                  <a:srgbClr val="000000"/>
                </a:solidFill>
                <a:latin typeface="Calibri" panose="020F0502020204030204" pitchFamily="34" charset="0"/>
              </a:rPr>
              <a:t>Post-1996 ROP Plan</a:t>
            </a:r>
            <a:endParaRPr lang="en-US" sz="3200">
              <a:solidFill>
                <a:srgbClr val="000000"/>
              </a:solidFill>
              <a:latin typeface="Arial" panose="020B0604020202020204" pitchFamily="34" charset="0"/>
            </a:endParaRPr>
          </a:p>
          <a:p>
            <a:pPr marL="914400" lvl="1" indent="-457200" fontAlgn="base">
              <a:spcBef>
                <a:spcPts val="476"/>
              </a:spcBef>
            </a:pPr>
            <a:r>
              <a:rPr lang="en-US" sz="2800">
                <a:solidFill>
                  <a:srgbClr val="000000"/>
                </a:solidFill>
                <a:latin typeface="Calibri" panose="020F0502020204030204" pitchFamily="34" charset="0"/>
              </a:rPr>
              <a:t>Reduce VOC emissions by a minimum of a 3% average per year, across 3-year running averages beginning November 1996 until the ozone attainment date is reached.</a:t>
            </a:r>
            <a:endParaRPr lang="en-US" sz="2800">
              <a:solidFill>
                <a:srgbClr val="000000"/>
              </a:solidFill>
              <a:latin typeface="Arial" panose="020B0604020202020204" pitchFamily="34" charset="0"/>
            </a:endParaRPr>
          </a:p>
          <a:p>
            <a:pPr marL="914400" lvl="1" indent="-457200" fontAlgn="base">
              <a:spcBef>
                <a:spcPts val="476"/>
              </a:spcBef>
            </a:pPr>
            <a:r>
              <a:rPr lang="en-US" sz="2800">
                <a:solidFill>
                  <a:srgbClr val="000000"/>
                </a:solidFill>
                <a:latin typeface="Calibri" panose="020F0502020204030204" pitchFamily="34" charset="0"/>
              </a:rPr>
              <a:t>NOx emission reductions can be substituted for VOC reductions.</a:t>
            </a:r>
            <a:endParaRPr lang="en-US" sz="2800">
              <a:solidFill>
                <a:srgbClr val="000000"/>
              </a:solidFill>
              <a:latin typeface="Arial" panose="020B0604020202020204" pitchFamily="34" charset="0"/>
            </a:endParaRPr>
          </a:p>
          <a:p>
            <a:pPr marL="914400" lvl="1" indent="-457200" fontAlgn="base">
              <a:spcBef>
                <a:spcPts val="476"/>
              </a:spcBef>
            </a:pPr>
            <a:r>
              <a:rPr lang="en-US" sz="2800">
                <a:solidFill>
                  <a:srgbClr val="000000"/>
                </a:solidFill>
                <a:latin typeface="Calibri" panose="020F0502020204030204" pitchFamily="34" charset="0"/>
              </a:rPr>
              <a:t>Emission reductions from some motor vehicles control programs are excluded from the ROP plan.</a:t>
            </a:r>
            <a:endParaRPr lang="en-US" sz="28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CDE576BE-9F3F-8CA6-4BDB-13B86F6A4D4A}"/>
              </a:ext>
            </a:extLst>
          </p:cNvPr>
          <p:cNvSpPr>
            <a:spLocks noGrp="1"/>
          </p:cNvSpPr>
          <p:nvPr>
            <p:ph type="sldNum" sz="quarter" idx="12"/>
          </p:nvPr>
        </p:nvSpPr>
        <p:spPr/>
        <p:txBody>
          <a:bodyPr/>
          <a:lstStyle/>
          <a:p>
            <a:fld id="{1F1CB0F1-E3A5-4057-A475-0B8AC78582B4}" type="slidenum">
              <a:rPr lang="en-US" smtClean="0"/>
              <a:t>24</a:t>
            </a:fld>
            <a:endParaRPr lang="en-US"/>
          </a:p>
        </p:txBody>
      </p:sp>
      <p:sp>
        <p:nvSpPr>
          <p:cNvPr id="9" name="Rectangle 8">
            <a:extLst>
              <a:ext uri="{FF2B5EF4-FFF2-40B4-BE49-F238E27FC236}">
                <a16:creationId xmlns:a16="http://schemas.microsoft.com/office/drawing/2014/main" id="{67555E94-9A35-B374-E4F5-BEC12EA1197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
        <p:nvSpPr>
          <p:cNvPr id="7" name="Rectangle 6">
            <a:extLst>
              <a:ext uri="{FF2B5EF4-FFF2-40B4-BE49-F238E27FC236}">
                <a16:creationId xmlns:a16="http://schemas.microsoft.com/office/drawing/2014/main" id="{1649B45F-9262-7967-08F7-9B73087175B2}"/>
              </a:ext>
            </a:extLst>
          </p:cNvPr>
          <p:cNvSpPr/>
          <p:nvPr/>
        </p:nvSpPr>
        <p:spPr>
          <a:xfrm>
            <a:off x="11422524" y="1402079"/>
            <a:ext cx="560716" cy="4270075"/>
          </a:xfrm>
          <a:prstGeom prst="rect">
            <a:avLst/>
          </a:prstGeom>
          <a:solidFill>
            <a:srgbClr val="7030A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a:t>
            </a:r>
          </a:p>
          <a:p>
            <a:pPr algn="ctr"/>
            <a:r>
              <a:rPr lang="en-US">
                <a:cs typeface="Calibri"/>
              </a:rPr>
              <a:t>T</a:t>
            </a:r>
          </a:p>
          <a:p>
            <a:pPr algn="ctr"/>
            <a:r>
              <a:rPr lang="en-US">
                <a:cs typeface="Calibri"/>
              </a:rPr>
              <a:t>T</a:t>
            </a:r>
          </a:p>
          <a:p>
            <a:pPr algn="ctr"/>
            <a:r>
              <a:rPr lang="en-US">
                <a:cs typeface="Calibri"/>
              </a:rPr>
              <a:t>A</a:t>
            </a:r>
          </a:p>
          <a:p>
            <a:pPr algn="ctr"/>
            <a:r>
              <a:rPr lang="en-US">
                <a:cs typeface="Calibri"/>
              </a:rPr>
              <a:t>I</a:t>
            </a:r>
          </a:p>
          <a:p>
            <a:pPr algn="ctr"/>
            <a:r>
              <a:rPr lang="en-US">
                <a:cs typeface="Calibri"/>
              </a:rPr>
              <a:t>N</a:t>
            </a:r>
          </a:p>
          <a:p>
            <a:pPr algn="ctr"/>
            <a:r>
              <a:rPr lang="en-US">
                <a:cs typeface="Calibri"/>
              </a:rPr>
              <a:t>M</a:t>
            </a:r>
          </a:p>
          <a:p>
            <a:pPr algn="ctr"/>
            <a:r>
              <a:rPr lang="en-US">
                <a:cs typeface="Calibri"/>
              </a:rPr>
              <a:t>E</a:t>
            </a:r>
          </a:p>
          <a:p>
            <a:pPr algn="ctr"/>
            <a:r>
              <a:rPr lang="en-US">
                <a:cs typeface="Calibri"/>
              </a:rPr>
              <a:t>N</a:t>
            </a:r>
          </a:p>
          <a:p>
            <a:pPr algn="ctr"/>
            <a:r>
              <a:rPr lang="en-US">
                <a:cs typeface="Calibri"/>
              </a:rPr>
              <a:t>T</a:t>
            </a:r>
          </a:p>
          <a:p>
            <a:pPr algn="ctr"/>
            <a:endParaRPr lang="en-US">
              <a:cs typeface="Calibri"/>
            </a:endParaRPr>
          </a:p>
          <a:p>
            <a:pPr algn="ctr"/>
            <a:r>
              <a:rPr lang="en-US">
                <a:cs typeface="Calibri"/>
              </a:rPr>
              <a:t>S</a:t>
            </a:r>
          </a:p>
          <a:p>
            <a:pPr algn="ctr"/>
            <a:r>
              <a:rPr lang="en-US">
                <a:cs typeface="Calibri"/>
              </a:rPr>
              <a:t>I</a:t>
            </a:r>
          </a:p>
          <a:p>
            <a:pPr algn="ctr"/>
            <a:r>
              <a:rPr lang="en-US">
                <a:cs typeface="Calibri"/>
              </a:rPr>
              <a:t>P</a:t>
            </a:r>
          </a:p>
          <a:p>
            <a:pPr algn="ctr"/>
            <a:endParaRPr lang="en-US">
              <a:cs typeface="Calibri"/>
            </a:endParaRPr>
          </a:p>
        </p:txBody>
      </p:sp>
    </p:spTree>
    <p:extLst>
      <p:ext uri="{BB962C8B-B14F-4D97-AF65-F5344CB8AC3E}">
        <p14:creationId xmlns:p14="http://schemas.microsoft.com/office/powerpoint/2010/main" val="421832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52AD-3C4A-13E3-0578-BD495938598C}"/>
              </a:ext>
            </a:extLst>
          </p:cNvPr>
          <p:cNvSpPr>
            <a:spLocks noGrp="1"/>
          </p:cNvSpPr>
          <p:nvPr>
            <p:ph type="title"/>
          </p:nvPr>
        </p:nvSpPr>
        <p:spPr/>
        <p:txBody>
          <a:bodyPr>
            <a:normAutofit/>
          </a:bodyPr>
          <a:lstStyle/>
          <a:p>
            <a:r>
              <a:rPr lang="en-US" b="0" i="0" u="none" strike="noStrike">
                <a:solidFill>
                  <a:srgbClr val="000000"/>
                </a:solidFill>
                <a:effectLst/>
                <a:latin typeface="Calibri"/>
                <a:cs typeface="Calibri"/>
              </a:rPr>
              <a:t>Reasonable Further Progress </a:t>
            </a:r>
            <a:r>
              <a:rPr lang="en-US">
                <a:solidFill>
                  <a:srgbClr val="000000"/>
                </a:solidFill>
                <a:latin typeface="Calibri"/>
                <a:cs typeface="Calibri"/>
              </a:rPr>
              <a:t>(RFP) </a:t>
            </a:r>
            <a:r>
              <a:rPr lang="en-US" b="0" i="0" u="none" strike="noStrike">
                <a:solidFill>
                  <a:srgbClr val="000000"/>
                </a:solidFill>
                <a:effectLst/>
                <a:latin typeface="Calibri"/>
                <a:cs typeface="Calibri"/>
              </a:rPr>
              <a:t>SIP</a:t>
            </a:r>
            <a:endParaRPr lang="en-US">
              <a:latin typeface="Calibri"/>
              <a:cs typeface="Calibri"/>
            </a:endParaRPr>
          </a:p>
        </p:txBody>
      </p:sp>
      <p:sp>
        <p:nvSpPr>
          <p:cNvPr id="3" name="Content Placeholder 2">
            <a:extLst>
              <a:ext uri="{FF2B5EF4-FFF2-40B4-BE49-F238E27FC236}">
                <a16:creationId xmlns:a16="http://schemas.microsoft.com/office/drawing/2014/main" id="{3D9751F0-6A40-3125-D33F-51440A9E2FE0}"/>
              </a:ext>
            </a:extLst>
          </p:cNvPr>
          <p:cNvSpPr>
            <a:spLocks noGrp="1"/>
          </p:cNvSpPr>
          <p:nvPr>
            <p:ph idx="1"/>
          </p:nvPr>
        </p:nvSpPr>
        <p:spPr/>
        <p:txBody>
          <a:bodyPr>
            <a:normAutofit fontScale="92500" lnSpcReduction="20000"/>
          </a:bodyPr>
          <a:lstStyle/>
          <a:p>
            <a:pPr fontAlgn="base"/>
            <a:r>
              <a:rPr lang="en-US" sz="3200">
                <a:solidFill>
                  <a:srgbClr val="000000"/>
                </a:solidFill>
                <a:latin typeface="Calibri" panose="020F0502020204030204" pitchFamily="34" charset="0"/>
              </a:rPr>
              <a:t>Ozone moderate or higher designated areas</a:t>
            </a:r>
            <a:endParaRPr lang="en-US" sz="3200">
              <a:solidFill>
                <a:srgbClr val="000000"/>
              </a:solidFill>
              <a:latin typeface="Arial" panose="020B0604020202020204" pitchFamily="34" charset="0"/>
            </a:endParaRPr>
          </a:p>
          <a:p>
            <a:pPr marL="914400" lvl="1" indent="-457200" fontAlgn="base">
              <a:spcBef>
                <a:spcPts val="518"/>
              </a:spcBef>
            </a:pPr>
            <a:r>
              <a:rPr lang="en-US" sz="2800">
                <a:solidFill>
                  <a:srgbClr val="000000"/>
                </a:solidFill>
                <a:latin typeface="Calibri" panose="020F0502020204030204" pitchFamily="34" charset="0"/>
              </a:rPr>
              <a:t>If attainment date is &lt;= 5 years from designation, RFP is met by attainment demonstration SIP emissions reductions and no additional SIP is required.</a:t>
            </a:r>
            <a:endParaRPr lang="en-US" sz="2800">
              <a:solidFill>
                <a:srgbClr val="000000"/>
              </a:solidFill>
              <a:latin typeface="Arial" panose="020B0604020202020204" pitchFamily="34" charset="0"/>
            </a:endParaRPr>
          </a:p>
          <a:p>
            <a:pPr marL="914400" lvl="1" indent="-457200" fontAlgn="base">
              <a:spcBef>
                <a:spcPts val="518"/>
              </a:spcBef>
            </a:pPr>
            <a:r>
              <a:rPr lang="en-US" sz="2800">
                <a:solidFill>
                  <a:srgbClr val="000000"/>
                </a:solidFill>
                <a:latin typeface="Calibri" panose="020F0502020204030204" pitchFamily="34" charset="0"/>
              </a:rPr>
              <a:t>If attainment date is &gt; 5 years from designation, the RFP SIP provides 15% NOx or VOC emissions reductions within 6 years of designation; proportional reductions between the end of the first increment and attainment.</a:t>
            </a:r>
            <a:endParaRPr lang="en-US" sz="2800">
              <a:solidFill>
                <a:srgbClr val="000000"/>
              </a:solidFill>
              <a:latin typeface="Arial" panose="020B0604020202020204" pitchFamily="34" charset="0"/>
            </a:endParaRPr>
          </a:p>
          <a:p>
            <a:pPr fontAlgn="base">
              <a:spcBef>
                <a:spcPts val="592"/>
              </a:spcBef>
            </a:pPr>
            <a:r>
              <a:rPr lang="en-US" sz="3200">
                <a:solidFill>
                  <a:srgbClr val="000000"/>
                </a:solidFill>
                <a:latin typeface="Calibri" panose="020F0502020204030204" pitchFamily="34" charset="0"/>
              </a:rPr>
              <a:t>PM requires quantitative milestones be identified that will be achieved every 3 years until attainment.</a:t>
            </a:r>
            <a:endParaRPr lang="en-US" sz="32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2DD8790E-789F-64FC-81BD-69034BBA8C69}"/>
              </a:ext>
            </a:extLst>
          </p:cNvPr>
          <p:cNvSpPr>
            <a:spLocks noGrp="1"/>
          </p:cNvSpPr>
          <p:nvPr>
            <p:ph type="sldNum" sz="quarter" idx="12"/>
          </p:nvPr>
        </p:nvSpPr>
        <p:spPr/>
        <p:txBody>
          <a:bodyPr/>
          <a:lstStyle/>
          <a:p>
            <a:fld id="{1F1CB0F1-E3A5-4057-A475-0B8AC78582B4}" type="slidenum">
              <a:rPr lang="en-US" dirty="0" smtClean="0"/>
              <a:t>25</a:t>
            </a:fld>
            <a:endParaRPr lang="en-US"/>
          </a:p>
        </p:txBody>
      </p:sp>
      <p:sp>
        <p:nvSpPr>
          <p:cNvPr id="9" name="Rectangle 8">
            <a:extLst>
              <a:ext uri="{FF2B5EF4-FFF2-40B4-BE49-F238E27FC236}">
                <a16:creationId xmlns:a16="http://schemas.microsoft.com/office/drawing/2014/main" id="{3E9DA2AF-B603-EE0E-C45A-C17B2465536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
        <p:nvSpPr>
          <p:cNvPr id="7" name="Rectangle 6">
            <a:extLst>
              <a:ext uri="{FF2B5EF4-FFF2-40B4-BE49-F238E27FC236}">
                <a16:creationId xmlns:a16="http://schemas.microsoft.com/office/drawing/2014/main" id="{81DFA9AF-13B5-AD30-23CC-6821DAC64AC7}"/>
              </a:ext>
            </a:extLst>
          </p:cNvPr>
          <p:cNvSpPr/>
          <p:nvPr/>
        </p:nvSpPr>
        <p:spPr>
          <a:xfrm>
            <a:off x="11422524" y="1402079"/>
            <a:ext cx="560716" cy="4270075"/>
          </a:xfrm>
          <a:prstGeom prst="rect">
            <a:avLst/>
          </a:prstGeom>
          <a:solidFill>
            <a:srgbClr val="7030A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a:t>
            </a:r>
          </a:p>
          <a:p>
            <a:pPr algn="ctr"/>
            <a:r>
              <a:rPr lang="en-US">
                <a:cs typeface="Calibri"/>
              </a:rPr>
              <a:t>T</a:t>
            </a:r>
          </a:p>
          <a:p>
            <a:pPr algn="ctr"/>
            <a:r>
              <a:rPr lang="en-US">
                <a:cs typeface="Calibri"/>
              </a:rPr>
              <a:t>T</a:t>
            </a:r>
          </a:p>
          <a:p>
            <a:pPr algn="ctr"/>
            <a:r>
              <a:rPr lang="en-US">
                <a:cs typeface="Calibri"/>
              </a:rPr>
              <a:t>A</a:t>
            </a:r>
          </a:p>
          <a:p>
            <a:pPr algn="ctr"/>
            <a:r>
              <a:rPr lang="en-US">
                <a:cs typeface="Calibri"/>
              </a:rPr>
              <a:t>I</a:t>
            </a:r>
          </a:p>
          <a:p>
            <a:pPr algn="ctr"/>
            <a:r>
              <a:rPr lang="en-US">
                <a:cs typeface="Calibri"/>
              </a:rPr>
              <a:t>N</a:t>
            </a:r>
          </a:p>
          <a:p>
            <a:pPr algn="ctr"/>
            <a:r>
              <a:rPr lang="en-US">
                <a:cs typeface="Calibri"/>
              </a:rPr>
              <a:t>M</a:t>
            </a:r>
          </a:p>
          <a:p>
            <a:pPr algn="ctr"/>
            <a:r>
              <a:rPr lang="en-US">
                <a:cs typeface="Calibri"/>
              </a:rPr>
              <a:t>E</a:t>
            </a:r>
          </a:p>
          <a:p>
            <a:pPr algn="ctr"/>
            <a:r>
              <a:rPr lang="en-US">
                <a:cs typeface="Calibri"/>
              </a:rPr>
              <a:t>N</a:t>
            </a:r>
          </a:p>
          <a:p>
            <a:pPr algn="ctr"/>
            <a:r>
              <a:rPr lang="en-US">
                <a:cs typeface="Calibri"/>
              </a:rPr>
              <a:t>T</a:t>
            </a:r>
          </a:p>
          <a:p>
            <a:pPr algn="ctr"/>
            <a:endParaRPr lang="en-US">
              <a:cs typeface="Calibri"/>
            </a:endParaRPr>
          </a:p>
          <a:p>
            <a:pPr algn="ctr"/>
            <a:r>
              <a:rPr lang="en-US">
                <a:cs typeface="Calibri"/>
              </a:rPr>
              <a:t>S</a:t>
            </a:r>
          </a:p>
          <a:p>
            <a:pPr algn="ctr"/>
            <a:r>
              <a:rPr lang="en-US">
                <a:cs typeface="Calibri"/>
              </a:rPr>
              <a:t>I</a:t>
            </a:r>
          </a:p>
          <a:p>
            <a:pPr algn="ctr"/>
            <a:r>
              <a:rPr lang="en-US">
                <a:cs typeface="Calibri"/>
              </a:rPr>
              <a:t>P</a:t>
            </a:r>
          </a:p>
          <a:p>
            <a:pPr algn="ctr"/>
            <a:endParaRPr lang="en-US">
              <a:cs typeface="Calibri"/>
            </a:endParaRPr>
          </a:p>
        </p:txBody>
      </p:sp>
    </p:spTree>
    <p:extLst>
      <p:ext uri="{BB962C8B-B14F-4D97-AF65-F5344CB8AC3E}">
        <p14:creationId xmlns:p14="http://schemas.microsoft.com/office/powerpoint/2010/main" val="269243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05A1-A90E-AECE-6B65-1F2D3869CF0D}"/>
              </a:ext>
            </a:extLst>
          </p:cNvPr>
          <p:cNvSpPr>
            <a:spLocks noGrp="1"/>
          </p:cNvSpPr>
          <p:nvPr>
            <p:ph type="title"/>
          </p:nvPr>
        </p:nvSpPr>
        <p:spPr/>
        <p:txBody>
          <a:bodyPr>
            <a:normAutofit/>
          </a:bodyPr>
          <a:lstStyle/>
          <a:p>
            <a:r>
              <a:rPr lang="en-US" b="0" i="0" u="none" strike="noStrike">
                <a:solidFill>
                  <a:srgbClr val="000000"/>
                </a:solidFill>
                <a:effectLst/>
                <a:latin typeface="Calibri"/>
                <a:cs typeface="Calibri"/>
              </a:rPr>
              <a:t>Ozone Rural Transport Areas (CAA 182h)</a:t>
            </a:r>
            <a:endParaRPr lang="en-US">
              <a:latin typeface="Calibri"/>
              <a:cs typeface="Calibri"/>
            </a:endParaRPr>
          </a:p>
        </p:txBody>
      </p:sp>
      <p:sp>
        <p:nvSpPr>
          <p:cNvPr id="3" name="Content Placeholder 2">
            <a:extLst>
              <a:ext uri="{FF2B5EF4-FFF2-40B4-BE49-F238E27FC236}">
                <a16:creationId xmlns:a16="http://schemas.microsoft.com/office/drawing/2014/main" id="{062DD731-F2C2-9E99-B5DA-67A8CFE5A2BE}"/>
              </a:ext>
            </a:extLst>
          </p:cNvPr>
          <p:cNvSpPr>
            <a:spLocks noGrp="1"/>
          </p:cNvSpPr>
          <p:nvPr>
            <p:ph idx="1"/>
          </p:nvPr>
        </p:nvSpPr>
        <p:spPr/>
        <p:txBody>
          <a:bodyPr>
            <a:normAutofit fontScale="92500" lnSpcReduction="10000"/>
          </a:bodyPr>
          <a:lstStyle/>
          <a:p>
            <a:pPr fontAlgn="base"/>
            <a:r>
              <a:rPr lang="en-US" sz="3200">
                <a:solidFill>
                  <a:srgbClr val="000000"/>
                </a:solidFill>
                <a:latin typeface="Calibri" panose="020F0502020204030204" pitchFamily="34" charset="0"/>
              </a:rPr>
              <a:t>New (old) option with 2015 Ozone NAAQS.</a:t>
            </a:r>
            <a:endParaRPr lang="en-US" sz="3200">
              <a:solidFill>
                <a:srgbClr val="000000"/>
              </a:solidFill>
              <a:latin typeface="Arial" panose="020B0604020202020204" pitchFamily="34" charset="0"/>
            </a:endParaRPr>
          </a:p>
          <a:p>
            <a:pPr marL="914400" lvl="1" indent="-457200" fontAlgn="base">
              <a:spcBef>
                <a:spcPts val="476"/>
              </a:spcBef>
            </a:pPr>
            <a:r>
              <a:rPr lang="en-US" sz="2800">
                <a:solidFill>
                  <a:srgbClr val="000000"/>
                </a:solidFill>
                <a:latin typeface="Calibri" panose="020F0502020204030204" pitchFamily="34" charset="0"/>
              </a:rPr>
              <a:t>Four areas were classified for 1979 1-hour ozone NAAQS.</a:t>
            </a:r>
            <a:endParaRPr lang="en-US" sz="2800">
              <a:solidFill>
                <a:srgbClr val="000000"/>
              </a:solidFill>
              <a:latin typeface="Arial" panose="020B0604020202020204" pitchFamily="34" charset="0"/>
            </a:endParaRPr>
          </a:p>
          <a:p>
            <a:pPr fontAlgn="base">
              <a:spcBef>
                <a:spcPts val="544"/>
              </a:spcBef>
            </a:pPr>
            <a:r>
              <a:rPr lang="en-US" sz="3200">
                <a:solidFill>
                  <a:srgbClr val="000000"/>
                </a:solidFill>
                <a:latin typeface="Calibri" panose="020F0502020204030204" pitchFamily="34" charset="0"/>
              </a:rPr>
              <a:t>Applicable for areas designated nonattainment that are not part of or adjacent to a metropolitan statistical area (MSA).</a:t>
            </a:r>
            <a:endParaRPr lang="en-US" sz="3200">
              <a:solidFill>
                <a:srgbClr val="000000"/>
              </a:solidFill>
              <a:latin typeface="Arial" panose="020B0604020202020204" pitchFamily="34" charset="0"/>
            </a:endParaRPr>
          </a:p>
          <a:p>
            <a:pPr fontAlgn="base">
              <a:spcBef>
                <a:spcPts val="544"/>
              </a:spcBef>
            </a:pPr>
            <a:r>
              <a:rPr lang="en-US" sz="3200">
                <a:solidFill>
                  <a:srgbClr val="000000"/>
                </a:solidFill>
                <a:latin typeface="Calibri" panose="020F0502020204030204" pitchFamily="34" charset="0"/>
              </a:rPr>
              <a:t>State must complete a marginal area attainment demonstration SIP to show that local NOx and VOC sources don’t contribute significantly to high ozone in the rural transport area or other areas.</a:t>
            </a:r>
            <a:endParaRPr lang="en-US" sz="3200">
              <a:solidFill>
                <a:srgbClr val="000000"/>
              </a:solidFill>
              <a:latin typeface="Arial" panose="020B0604020202020204" pitchFamily="34" charset="0"/>
            </a:endParaRPr>
          </a:p>
          <a:p>
            <a:pPr fontAlgn="base">
              <a:spcBef>
                <a:spcPts val="544"/>
              </a:spcBef>
            </a:pPr>
            <a:r>
              <a:rPr lang="en-US" sz="3200">
                <a:solidFill>
                  <a:srgbClr val="000000"/>
                </a:solidFill>
                <a:latin typeface="Calibri" panose="020F0502020204030204" pitchFamily="34" charset="0"/>
              </a:rPr>
              <a:t>If EPA approves, area can be redesignated to attainment.</a:t>
            </a:r>
            <a:endParaRPr lang="en-US" sz="32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018DCB92-0874-435F-2F1F-87C016609072}"/>
              </a:ext>
            </a:extLst>
          </p:cNvPr>
          <p:cNvSpPr>
            <a:spLocks noGrp="1"/>
          </p:cNvSpPr>
          <p:nvPr>
            <p:ph type="sldNum" sz="quarter" idx="12"/>
          </p:nvPr>
        </p:nvSpPr>
        <p:spPr/>
        <p:txBody>
          <a:bodyPr/>
          <a:lstStyle/>
          <a:p>
            <a:fld id="{1F1CB0F1-E3A5-4057-A475-0B8AC78582B4}" type="slidenum">
              <a:rPr lang="en-US" dirty="0" smtClean="0"/>
              <a:t>26</a:t>
            </a:fld>
            <a:endParaRPr lang="en-US"/>
          </a:p>
        </p:txBody>
      </p:sp>
      <p:sp>
        <p:nvSpPr>
          <p:cNvPr id="9" name="Rectangle 8">
            <a:extLst>
              <a:ext uri="{FF2B5EF4-FFF2-40B4-BE49-F238E27FC236}">
                <a16:creationId xmlns:a16="http://schemas.microsoft.com/office/drawing/2014/main" id="{61676D31-D35D-79AB-1ED9-50AB48A49AE4}"/>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
        <p:nvSpPr>
          <p:cNvPr id="7" name="Rectangle 6">
            <a:extLst>
              <a:ext uri="{FF2B5EF4-FFF2-40B4-BE49-F238E27FC236}">
                <a16:creationId xmlns:a16="http://schemas.microsoft.com/office/drawing/2014/main" id="{B5F39990-B42D-F074-17A1-E652F7A45304}"/>
              </a:ext>
            </a:extLst>
          </p:cNvPr>
          <p:cNvSpPr/>
          <p:nvPr/>
        </p:nvSpPr>
        <p:spPr>
          <a:xfrm>
            <a:off x="11422524" y="1402079"/>
            <a:ext cx="560716" cy="4270075"/>
          </a:xfrm>
          <a:prstGeom prst="rect">
            <a:avLst/>
          </a:prstGeom>
          <a:solidFill>
            <a:srgbClr val="7030A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a:t>
            </a:r>
          </a:p>
          <a:p>
            <a:pPr algn="ctr"/>
            <a:r>
              <a:rPr lang="en-US">
                <a:cs typeface="Calibri"/>
              </a:rPr>
              <a:t>T</a:t>
            </a:r>
          </a:p>
          <a:p>
            <a:pPr algn="ctr"/>
            <a:r>
              <a:rPr lang="en-US">
                <a:cs typeface="Calibri"/>
              </a:rPr>
              <a:t>T</a:t>
            </a:r>
          </a:p>
          <a:p>
            <a:pPr algn="ctr"/>
            <a:r>
              <a:rPr lang="en-US">
                <a:cs typeface="Calibri"/>
              </a:rPr>
              <a:t>A</a:t>
            </a:r>
          </a:p>
          <a:p>
            <a:pPr algn="ctr"/>
            <a:r>
              <a:rPr lang="en-US">
                <a:cs typeface="Calibri"/>
              </a:rPr>
              <a:t>I</a:t>
            </a:r>
          </a:p>
          <a:p>
            <a:pPr algn="ctr"/>
            <a:r>
              <a:rPr lang="en-US">
                <a:cs typeface="Calibri"/>
              </a:rPr>
              <a:t>N</a:t>
            </a:r>
          </a:p>
          <a:p>
            <a:pPr algn="ctr"/>
            <a:r>
              <a:rPr lang="en-US">
                <a:cs typeface="Calibri"/>
              </a:rPr>
              <a:t>M</a:t>
            </a:r>
          </a:p>
          <a:p>
            <a:pPr algn="ctr"/>
            <a:r>
              <a:rPr lang="en-US">
                <a:cs typeface="Calibri"/>
              </a:rPr>
              <a:t>E</a:t>
            </a:r>
          </a:p>
          <a:p>
            <a:pPr algn="ctr"/>
            <a:r>
              <a:rPr lang="en-US">
                <a:cs typeface="Calibri"/>
              </a:rPr>
              <a:t>N</a:t>
            </a:r>
          </a:p>
          <a:p>
            <a:pPr algn="ctr"/>
            <a:r>
              <a:rPr lang="en-US">
                <a:cs typeface="Calibri"/>
              </a:rPr>
              <a:t>T</a:t>
            </a:r>
          </a:p>
          <a:p>
            <a:pPr algn="ctr"/>
            <a:endParaRPr lang="en-US">
              <a:cs typeface="Calibri"/>
            </a:endParaRPr>
          </a:p>
          <a:p>
            <a:pPr algn="ctr"/>
            <a:r>
              <a:rPr lang="en-US">
                <a:cs typeface="Calibri"/>
              </a:rPr>
              <a:t>S</a:t>
            </a:r>
          </a:p>
          <a:p>
            <a:pPr algn="ctr"/>
            <a:r>
              <a:rPr lang="en-US">
                <a:cs typeface="Calibri"/>
              </a:rPr>
              <a:t>I</a:t>
            </a:r>
          </a:p>
          <a:p>
            <a:pPr algn="ctr"/>
            <a:r>
              <a:rPr lang="en-US">
                <a:cs typeface="Calibri"/>
              </a:rPr>
              <a:t>P</a:t>
            </a:r>
          </a:p>
          <a:p>
            <a:pPr algn="ctr"/>
            <a:endParaRPr lang="en-US">
              <a:cs typeface="Calibri"/>
            </a:endParaRPr>
          </a:p>
        </p:txBody>
      </p:sp>
    </p:spTree>
    <p:extLst>
      <p:ext uri="{BB962C8B-B14F-4D97-AF65-F5344CB8AC3E}">
        <p14:creationId xmlns:p14="http://schemas.microsoft.com/office/powerpoint/2010/main" val="132291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3C37-FBD3-D297-A29E-D07DA99C713B}"/>
              </a:ext>
            </a:extLst>
          </p:cNvPr>
          <p:cNvSpPr>
            <a:spLocks noGrp="1"/>
          </p:cNvSpPr>
          <p:nvPr>
            <p:ph type="title"/>
          </p:nvPr>
        </p:nvSpPr>
        <p:spPr/>
        <p:txBody>
          <a:bodyPr>
            <a:normAutofit/>
          </a:bodyPr>
          <a:lstStyle/>
          <a:p>
            <a:r>
              <a:rPr lang="en-US" sz="4000"/>
              <a:t>Wrap-up: Attainment SIPs</a:t>
            </a:r>
          </a:p>
        </p:txBody>
      </p:sp>
      <p:sp>
        <p:nvSpPr>
          <p:cNvPr id="3" name="Content Placeholder 2">
            <a:extLst>
              <a:ext uri="{FF2B5EF4-FFF2-40B4-BE49-F238E27FC236}">
                <a16:creationId xmlns:a16="http://schemas.microsoft.com/office/drawing/2014/main" id="{A170E0DA-F4A4-EBE3-7829-17A0742FA572}"/>
              </a:ext>
            </a:extLst>
          </p:cNvPr>
          <p:cNvSpPr>
            <a:spLocks noGrp="1"/>
          </p:cNvSpPr>
          <p:nvPr>
            <p:ph idx="1"/>
          </p:nvPr>
        </p:nvSpPr>
        <p:spPr/>
        <p:txBody>
          <a:bodyPr vert="horz" lIns="0" tIns="45720" rIns="0" bIns="45720" rtlCol="0" anchor="t">
            <a:normAutofit/>
          </a:bodyPr>
          <a:lstStyle/>
          <a:p>
            <a:r>
              <a:rPr lang="en-US" sz="3200" b="1"/>
              <a:t>Avoid if at all possible</a:t>
            </a:r>
            <a:endParaRPr lang="en-US" sz="3200" b="1">
              <a:cs typeface="Calibri"/>
            </a:endParaRPr>
          </a:p>
          <a:p>
            <a:pPr marL="486410" lvl="1" fontAlgn="base"/>
            <a:r>
              <a:rPr lang="en-US" sz="3000">
                <a:solidFill>
                  <a:srgbClr val="000000"/>
                </a:solidFill>
                <a:latin typeface="Calibri"/>
                <a:cs typeface="Calibri"/>
              </a:rPr>
              <a:t>SIPs are expensive, especially nonattainment SIPs</a:t>
            </a:r>
          </a:p>
          <a:p>
            <a:pPr marL="486410" lvl="1"/>
            <a:r>
              <a:rPr lang="en-US" sz="3000">
                <a:solidFill>
                  <a:srgbClr val="000000"/>
                </a:solidFill>
                <a:cs typeface="Calibri"/>
              </a:rPr>
              <a:t>Once a nonattainment area, some control measures and requirements NEVER go away, even when area reaches attainment</a:t>
            </a:r>
          </a:p>
          <a:p>
            <a:pPr marL="486410" lvl="1"/>
            <a:r>
              <a:rPr lang="en-US" sz="3000">
                <a:solidFill>
                  <a:srgbClr val="000000"/>
                </a:solidFill>
                <a:cs typeface="Calibri"/>
              </a:rPr>
              <a:t>Nonattainment to full Attainment takes 20 + years</a:t>
            </a:r>
          </a:p>
          <a:p>
            <a:pPr marL="486410" lvl="1"/>
            <a:r>
              <a:rPr lang="en-US" sz="3000">
                <a:solidFill>
                  <a:srgbClr val="000000"/>
                </a:solidFill>
                <a:cs typeface="Calibri"/>
              </a:rPr>
              <a:t>Try to be proactive to prevent nonattainment</a:t>
            </a:r>
          </a:p>
          <a:p>
            <a:endParaRPr lang="en-US">
              <a:cs typeface="Calibri" panose="020F0502020204030204"/>
            </a:endParaRPr>
          </a:p>
        </p:txBody>
      </p:sp>
      <p:sp>
        <p:nvSpPr>
          <p:cNvPr id="5" name="Slide Number Placeholder 4">
            <a:extLst>
              <a:ext uri="{FF2B5EF4-FFF2-40B4-BE49-F238E27FC236}">
                <a16:creationId xmlns:a16="http://schemas.microsoft.com/office/drawing/2014/main" id="{A848A6BA-0668-9112-CB27-6BE7B48DB2A3}"/>
              </a:ext>
            </a:extLst>
          </p:cNvPr>
          <p:cNvSpPr>
            <a:spLocks noGrp="1"/>
          </p:cNvSpPr>
          <p:nvPr>
            <p:ph type="sldNum" sz="quarter" idx="12"/>
          </p:nvPr>
        </p:nvSpPr>
        <p:spPr/>
        <p:txBody>
          <a:bodyPr/>
          <a:lstStyle/>
          <a:p>
            <a:fld id="{1F1CB0F1-E3A5-4057-A475-0B8AC78582B4}" type="slidenum">
              <a:rPr lang="en-US" dirty="0" smtClean="0"/>
              <a:t>27</a:t>
            </a:fld>
            <a:endParaRPr lang="en-US"/>
          </a:p>
        </p:txBody>
      </p:sp>
      <p:sp>
        <p:nvSpPr>
          <p:cNvPr id="8" name="Rectangle 7">
            <a:extLst>
              <a:ext uri="{FF2B5EF4-FFF2-40B4-BE49-F238E27FC236}">
                <a16:creationId xmlns:a16="http://schemas.microsoft.com/office/drawing/2014/main" id="{B9764409-FF08-5AAC-740B-EA1C232C95AE}"/>
              </a:ext>
            </a:extLst>
          </p:cNvPr>
          <p:cNvSpPr/>
          <p:nvPr/>
        </p:nvSpPr>
        <p:spPr>
          <a:xfrm>
            <a:off x="11422524" y="1402079"/>
            <a:ext cx="560716" cy="4270075"/>
          </a:xfrm>
          <a:prstGeom prst="rect">
            <a:avLst/>
          </a:prstGeom>
          <a:solidFill>
            <a:srgbClr val="7030A0">
              <a:alpha val="7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a:t>
            </a:r>
          </a:p>
          <a:p>
            <a:pPr algn="ctr"/>
            <a:r>
              <a:rPr lang="en-US">
                <a:cs typeface="Calibri"/>
              </a:rPr>
              <a:t>T</a:t>
            </a:r>
          </a:p>
          <a:p>
            <a:pPr algn="ctr"/>
            <a:r>
              <a:rPr lang="en-US">
                <a:cs typeface="Calibri"/>
              </a:rPr>
              <a:t>T</a:t>
            </a:r>
          </a:p>
          <a:p>
            <a:pPr algn="ctr"/>
            <a:r>
              <a:rPr lang="en-US">
                <a:cs typeface="Calibri"/>
              </a:rPr>
              <a:t>A</a:t>
            </a:r>
          </a:p>
          <a:p>
            <a:pPr algn="ctr"/>
            <a:r>
              <a:rPr lang="en-US">
                <a:cs typeface="Calibri"/>
              </a:rPr>
              <a:t>I</a:t>
            </a:r>
          </a:p>
          <a:p>
            <a:pPr algn="ctr"/>
            <a:r>
              <a:rPr lang="en-US">
                <a:cs typeface="Calibri"/>
              </a:rPr>
              <a:t>N</a:t>
            </a:r>
          </a:p>
          <a:p>
            <a:pPr algn="ctr"/>
            <a:r>
              <a:rPr lang="en-US">
                <a:cs typeface="Calibri"/>
              </a:rPr>
              <a:t>M</a:t>
            </a:r>
          </a:p>
          <a:p>
            <a:pPr algn="ctr"/>
            <a:r>
              <a:rPr lang="en-US">
                <a:cs typeface="Calibri"/>
              </a:rPr>
              <a:t>E</a:t>
            </a:r>
          </a:p>
          <a:p>
            <a:pPr algn="ctr"/>
            <a:r>
              <a:rPr lang="en-US">
                <a:cs typeface="Calibri"/>
              </a:rPr>
              <a:t>N</a:t>
            </a:r>
          </a:p>
          <a:p>
            <a:pPr algn="ctr"/>
            <a:r>
              <a:rPr lang="en-US">
                <a:cs typeface="Calibri"/>
              </a:rPr>
              <a:t>T</a:t>
            </a:r>
          </a:p>
          <a:p>
            <a:pPr algn="ctr"/>
            <a:endParaRPr lang="en-US">
              <a:cs typeface="Calibri"/>
            </a:endParaRPr>
          </a:p>
          <a:p>
            <a:pPr algn="ctr"/>
            <a:r>
              <a:rPr lang="en-US">
                <a:cs typeface="Calibri"/>
              </a:rPr>
              <a:t>S</a:t>
            </a:r>
          </a:p>
          <a:p>
            <a:pPr algn="ctr"/>
            <a:r>
              <a:rPr lang="en-US">
                <a:cs typeface="Calibri"/>
              </a:rPr>
              <a:t>I</a:t>
            </a:r>
          </a:p>
          <a:p>
            <a:pPr algn="ctr"/>
            <a:r>
              <a:rPr lang="en-US">
                <a:cs typeface="Calibri"/>
              </a:rPr>
              <a:t>P</a:t>
            </a:r>
          </a:p>
          <a:p>
            <a:pPr algn="ctr"/>
            <a:endParaRPr lang="en-US">
              <a:cs typeface="Calibri"/>
            </a:endParaRPr>
          </a:p>
        </p:txBody>
      </p:sp>
      <p:sp>
        <p:nvSpPr>
          <p:cNvPr id="10" name="Rectangle 9">
            <a:extLst>
              <a:ext uri="{FF2B5EF4-FFF2-40B4-BE49-F238E27FC236}">
                <a16:creationId xmlns:a16="http://schemas.microsoft.com/office/drawing/2014/main" id="{73F27EB3-3081-37ED-52C4-CED36EC0915D}"/>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67778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EEE3-E354-B93A-E163-883D39C06757}"/>
              </a:ext>
            </a:extLst>
          </p:cNvPr>
          <p:cNvSpPr>
            <a:spLocks noGrp="1"/>
          </p:cNvSpPr>
          <p:nvPr>
            <p:ph type="title"/>
          </p:nvPr>
        </p:nvSpPr>
        <p:spPr/>
        <p:txBody>
          <a:bodyPr>
            <a:normAutofit/>
          </a:bodyPr>
          <a:lstStyle/>
          <a:p>
            <a:pPr>
              <a:spcBef>
                <a:spcPts val="0"/>
              </a:spcBef>
            </a:pPr>
            <a:br>
              <a:rPr lang="fr-FR"/>
            </a:br>
            <a:r>
              <a:rPr lang="fr-FR">
                <a:solidFill>
                  <a:srgbClr val="000000"/>
                </a:solidFill>
                <a:latin typeface="Calibri"/>
                <a:cs typeface="Calibri"/>
              </a:rPr>
              <a:t>Maintenance SIP (CAA 175A)</a:t>
            </a:r>
            <a:endParaRPr lang="en-US">
              <a:latin typeface="Calibri"/>
              <a:cs typeface="Calibri"/>
            </a:endParaRPr>
          </a:p>
        </p:txBody>
      </p:sp>
      <p:sp>
        <p:nvSpPr>
          <p:cNvPr id="3" name="Content Placeholder 2">
            <a:extLst>
              <a:ext uri="{FF2B5EF4-FFF2-40B4-BE49-F238E27FC236}">
                <a16:creationId xmlns:a16="http://schemas.microsoft.com/office/drawing/2014/main" id="{61C727FB-39C7-E637-DA92-F2176DF791F7}"/>
              </a:ext>
            </a:extLst>
          </p:cNvPr>
          <p:cNvSpPr>
            <a:spLocks noGrp="1"/>
          </p:cNvSpPr>
          <p:nvPr>
            <p:ph idx="1"/>
          </p:nvPr>
        </p:nvSpPr>
        <p:spPr/>
        <p:txBody>
          <a:bodyPr/>
          <a:lstStyle/>
          <a:p>
            <a:pPr fontAlgn="base"/>
            <a:r>
              <a:rPr lang="en-US" sz="3200">
                <a:solidFill>
                  <a:srgbClr val="000000"/>
                </a:solidFill>
                <a:latin typeface="Calibri" panose="020F0502020204030204" pitchFamily="34" charset="0"/>
              </a:rPr>
              <a:t>Applies to any NAAQS.</a:t>
            </a:r>
            <a:endParaRPr lang="en-US" sz="3200">
              <a:solidFill>
                <a:srgbClr val="000000"/>
              </a:solidFill>
              <a:latin typeface="Arial" panose="020B0604020202020204" pitchFamily="34" charset="0"/>
            </a:endParaRPr>
          </a:p>
          <a:p>
            <a:pPr fontAlgn="base">
              <a:spcBef>
                <a:spcPts val="640"/>
              </a:spcBef>
            </a:pPr>
            <a:r>
              <a:rPr lang="en-US" sz="3200">
                <a:solidFill>
                  <a:srgbClr val="000000"/>
                </a:solidFill>
                <a:latin typeface="Calibri" panose="020F0502020204030204" pitchFamily="34" charset="0"/>
              </a:rPr>
              <a:t>Reinforces that area will remain in attainment for at least 20 years after redesignation to attainment.</a:t>
            </a:r>
            <a:endParaRPr lang="en-US" sz="3200">
              <a:solidFill>
                <a:srgbClr val="000000"/>
              </a:solidFill>
              <a:latin typeface="Arial" panose="020B0604020202020204" pitchFamily="34" charset="0"/>
            </a:endParaRPr>
          </a:p>
          <a:p>
            <a:pPr marL="914400" lvl="1" indent="-457200" fontAlgn="base">
              <a:spcBef>
                <a:spcPts val="560"/>
              </a:spcBef>
            </a:pPr>
            <a:r>
              <a:rPr lang="en-US" sz="2800">
                <a:solidFill>
                  <a:srgbClr val="000000"/>
                </a:solidFill>
                <a:latin typeface="Calibri" panose="020F0502020204030204" pitchFamily="34" charset="0"/>
              </a:rPr>
              <a:t>1st SIP covers 10 years.</a:t>
            </a:r>
            <a:endParaRPr lang="en-US" sz="2800">
              <a:solidFill>
                <a:srgbClr val="000000"/>
              </a:solidFill>
              <a:latin typeface="Arial" panose="020B0604020202020204" pitchFamily="34" charset="0"/>
            </a:endParaRPr>
          </a:p>
          <a:p>
            <a:pPr marL="914400" lvl="1" indent="-457200" fontAlgn="base">
              <a:spcBef>
                <a:spcPts val="560"/>
              </a:spcBef>
            </a:pPr>
            <a:r>
              <a:rPr lang="en-US" sz="2800">
                <a:solidFill>
                  <a:srgbClr val="000000"/>
                </a:solidFill>
                <a:latin typeface="Calibri" panose="020F0502020204030204" pitchFamily="34" charset="0"/>
              </a:rPr>
              <a:t>2nd SIP covers additional 10 years after the end of the first maintenance period.</a:t>
            </a:r>
            <a:endParaRPr lang="en-US" sz="28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AB3AE0A1-D542-5474-9B1D-09D977DC5E47}"/>
              </a:ext>
            </a:extLst>
          </p:cNvPr>
          <p:cNvSpPr>
            <a:spLocks noGrp="1"/>
          </p:cNvSpPr>
          <p:nvPr>
            <p:ph type="sldNum" sz="quarter" idx="12"/>
          </p:nvPr>
        </p:nvSpPr>
        <p:spPr/>
        <p:txBody>
          <a:bodyPr/>
          <a:lstStyle/>
          <a:p>
            <a:fld id="{1F1CB0F1-E3A5-4057-A475-0B8AC78582B4}" type="slidenum">
              <a:rPr lang="en-US" dirty="0" smtClean="0"/>
              <a:t>28</a:t>
            </a:fld>
            <a:endParaRPr lang="en-US"/>
          </a:p>
        </p:txBody>
      </p:sp>
      <p:sp>
        <p:nvSpPr>
          <p:cNvPr id="9" name="Rectangle 8">
            <a:extLst>
              <a:ext uri="{FF2B5EF4-FFF2-40B4-BE49-F238E27FC236}">
                <a16:creationId xmlns:a16="http://schemas.microsoft.com/office/drawing/2014/main" id="{29DE9815-87DB-0808-186C-DB6B0F2BB387}"/>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052248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A7070-DC4E-D00E-8C5A-9118C133176B}"/>
              </a:ext>
            </a:extLst>
          </p:cNvPr>
          <p:cNvSpPr>
            <a:spLocks noGrp="1"/>
          </p:cNvSpPr>
          <p:nvPr>
            <p:ph type="title"/>
          </p:nvPr>
        </p:nvSpPr>
        <p:spPr/>
        <p:txBody>
          <a:bodyPr>
            <a:normAutofit/>
          </a:bodyPr>
          <a:lstStyle/>
          <a:p>
            <a:r>
              <a:rPr lang="en-US" b="0" i="0" u="none" strike="noStrike">
                <a:solidFill>
                  <a:srgbClr val="000000"/>
                </a:solidFill>
                <a:effectLst/>
                <a:latin typeface="Calibri"/>
                <a:cs typeface="Calibri"/>
              </a:rPr>
              <a:t>Transport/Good Neighbor SIP</a:t>
            </a:r>
            <a:endParaRPr lang="en-US">
              <a:latin typeface="Calibri"/>
              <a:cs typeface="Calibri"/>
            </a:endParaRPr>
          </a:p>
        </p:txBody>
      </p:sp>
      <p:sp>
        <p:nvSpPr>
          <p:cNvPr id="7" name="Content Placeholder 6">
            <a:extLst>
              <a:ext uri="{FF2B5EF4-FFF2-40B4-BE49-F238E27FC236}">
                <a16:creationId xmlns:a16="http://schemas.microsoft.com/office/drawing/2014/main" id="{5080026A-836A-8FCA-5D75-5A4257DA449B}"/>
              </a:ext>
            </a:extLst>
          </p:cNvPr>
          <p:cNvSpPr>
            <a:spLocks noGrp="1"/>
          </p:cNvSpPr>
          <p:nvPr>
            <p:ph sz="half" idx="2"/>
          </p:nvPr>
        </p:nvSpPr>
        <p:spPr>
          <a:xfrm>
            <a:off x="1109357" y="2083948"/>
            <a:ext cx="4937760" cy="3378200"/>
          </a:xfrm>
        </p:spPr>
        <p:txBody>
          <a:bodyPr vert="horz" lIns="0" tIns="45720" rIns="0" bIns="45720" rtlCol="0" anchor="t">
            <a:normAutofit fontScale="85000" lnSpcReduction="20000"/>
          </a:bodyPr>
          <a:lstStyle/>
          <a:p>
            <a:pPr rtl="0" fontAlgn="base">
              <a:spcBef>
                <a:spcPts val="0"/>
              </a:spcBef>
              <a:spcAft>
                <a:spcPts val="0"/>
              </a:spcAft>
              <a:buFont typeface="Arial" panose="020B0604020202020204" pitchFamily="34" charset="0"/>
              <a:buChar char="•"/>
            </a:pPr>
            <a:r>
              <a:rPr lang="en-US" sz="2800">
                <a:solidFill>
                  <a:srgbClr val="000000"/>
                </a:solidFill>
                <a:latin typeface="Calibri"/>
                <a:cs typeface="Calibri"/>
              </a:rPr>
              <a:t>Reference(s):</a:t>
            </a:r>
          </a:p>
          <a:p>
            <a:pPr marL="800100" lvl="1" indent="-342900" rtl="0" fontAlgn="base">
              <a:spcBef>
                <a:spcPts val="372"/>
              </a:spcBef>
              <a:spcAft>
                <a:spcPts val="0"/>
              </a:spcAft>
              <a:buFont typeface="Calibri"/>
              <a:buChar char="−"/>
            </a:pPr>
            <a:r>
              <a:rPr lang="en-US" sz="2400">
                <a:solidFill>
                  <a:srgbClr val="000000"/>
                </a:solidFill>
                <a:latin typeface="Calibri"/>
                <a:cs typeface="Calibri"/>
              </a:rPr>
              <a:t>CAA, Title I, Part A, 110(a)(2)(D)(</a:t>
            </a:r>
            <a:r>
              <a:rPr lang="en-US" sz="2400" err="1">
                <a:solidFill>
                  <a:srgbClr val="000000"/>
                </a:solidFill>
                <a:latin typeface="Calibri"/>
                <a:cs typeface="Calibri"/>
              </a:rPr>
              <a:t>i</a:t>
            </a:r>
            <a:r>
              <a:rPr lang="en-US" sz="2400">
                <a:solidFill>
                  <a:srgbClr val="000000"/>
                </a:solidFill>
                <a:latin typeface="Calibri"/>
                <a:cs typeface="Calibri"/>
              </a:rPr>
              <a:t>)(l)</a:t>
            </a:r>
          </a:p>
          <a:p>
            <a:pPr marL="800100" lvl="1" indent="-342900" rtl="0" fontAlgn="base">
              <a:spcBef>
                <a:spcPts val="372"/>
              </a:spcBef>
              <a:spcAft>
                <a:spcPts val="0"/>
              </a:spcAft>
              <a:buFont typeface="Calibri"/>
              <a:buChar char="−"/>
            </a:pPr>
            <a:r>
              <a:rPr lang="en-US" sz="2400">
                <a:solidFill>
                  <a:srgbClr val="000000"/>
                </a:solidFill>
                <a:latin typeface="Calibri" panose="020F0502020204030204" pitchFamily="34" charset="0"/>
              </a:rPr>
              <a:t>CAA, Title I, Part D, 176A</a:t>
            </a:r>
            <a:endParaRPr lang="en-US" sz="2400">
              <a:solidFill>
                <a:srgbClr val="000000"/>
              </a:solidFill>
              <a:latin typeface="Arial" panose="020B0604020202020204" pitchFamily="34" charset="0"/>
              <a:cs typeface="Arial" panose="020B0604020202020204" pitchFamily="34" charset="0"/>
            </a:endParaRPr>
          </a:p>
          <a:p>
            <a:pPr rtl="0" fontAlgn="base">
              <a:spcBef>
                <a:spcPts val="434"/>
              </a:spcBef>
              <a:spcAft>
                <a:spcPts val="0"/>
              </a:spcAft>
              <a:buFont typeface="Arial" panose="020B0604020202020204" pitchFamily="34" charset="0"/>
              <a:buChar char="•"/>
            </a:pPr>
            <a:r>
              <a:rPr lang="en-US" sz="2800">
                <a:solidFill>
                  <a:srgbClr val="000000"/>
                </a:solidFill>
                <a:latin typeface="Calibri"/>
                <a:cs typeface="Calibri"/>
              </a:rPr>
              <a:t>States must show their emissions do not contribute significantly to “downstream” areas or if they do, what measures will be put in place to reduce the applicable emissions.</a:t>
            </a:r>
          </a:p>
          <a:p>
            <a:pPr rtl="0" fontAlgn="base">
              <a:spcBef>
                <a:spcPts val="434"/>
              </a:spcBef>
              <a:spcAft>
                <a:spcPts val="0"/>
              </a:spcAft>
              <a:buFont typeface="Arial" panose="020B0604020202020204" pitchFamily="34" charset="0"/>
              <a:buChar char="•"/>
            </a:pPr>
            <a:r>
              <a:rPr lang="en-US" sz="2800">
                <a:solidFill>
                  <a:srgbClr val="000000"/>
                </a:solidFill>
                <a:latin typeface="Calibri"/>
                <a:cs typeface="Calibri"/>
              </a:rPr>
              <a:t>The CAA 176A allows for transport regions to be created – the Ozone Transport Commission was formed to address northeast U.S. issues.</a:t>
            </a:r>
          </a:p>
          <a:p>
            <a:endParaRPr lang="en-US"/>
          </a:p>
        </p:txBody>
      </p:sp>
      <p:sp>
        <p:nvSpPr>
          <p:cNvPr id="8" name="Content Placeholder 7">
            <a:extLst>
              <a:ext uri="{FF2B5EF4-FFF2-40B4-BE49-F238E27FC236}">
                <a16:creationId xmlns:a16="http://schemas.microsoft.com/office/drawing/2014/main" id="{B43630CE-4FA9-93F9-FFEA-F87552FC8675}"/>
              </a:ext>
            </a:extLst>
          </p:cNvPr>
          <p:cNvSpPr>
            <a:spLocks noGrp="1"/>
          </p:cNvSpPr>
          <p:nvPr>
            <p:ph sz="quarter" idx="4"/>
          </p:nvPr>
        </p:nvSpPr>
        <p:spPr/>
        <p:txBody>
          <a:bodyPr>
            <a:normAutofit fontScale="85000" lnSpcReduction="20000"/>
          </a:bodyPr>
          <a:lstStyle/>
          <a:p>
            <a:r>
              <a:rPr lang="en-US" b="0">
                <a:effectLst/>
              </a:rPr>
              <a:t>     </a:t>
            </a:r>
            <a:endParaRPr lang="en-US"/>
          </a:p>
        </p:txBody>
      </p:sp>
      <p:sp>
        <p:nvSpPr>
          <p:cNvPr id="5" name="Slide Number Placeholder 4">
            <a:extLst>
              <a:ext uri="{FF2B5EF4-FFF2-40B4-BE49-F238E27FC236}">
                <a16:creationId xmlns:a16="http://schemas.microsoft.com/office/drawing/2014/main" id="{311EAC87-B517-0D86-3118-E4A2BCD1A1F5}"/>
              </a:ext>
            </a:extLst>
          </p:cNvPr>
          <p:cNvSpPr>
            <a:spLocks noGrp="1"/>
          </p:cNvSpPr>
          <p:nvPr>
            <p:ph type="sldNum" sz="quarter" idx="12"/>
          </p:nvPr>
        </p:nvSpPr>
        <p:spPr/>
        <p:txBody>
          <a:bodyPr/>
          <a:lstStyle/>
          <a:p>
            <a:fld id="{1F1CB0F1-E3A5-4057-A475-0B8AC78582B4}" type="slidenum">
              <a:rPr lang="en-US" smtClean="0"/>
              <a:t>29</a:t>
            </a:fld>
            <a:endParaRPr lang="en-US"/>
          </a:p>
        </p:txBody>
      </p:sp>
      <p:pic>
        <p:nvPicPr>
          <p:cNvPr id="2" name="Picture 2" descr="Diagram&#10;&#10;Ozone Transport Map">
            <a:extLst>
              <a:ext uri="{FF2B5EF4-FFF2-40B4-BE49-F238E27FC236}">
                <a16:creationId xmlns:a16="http://schemas.microsoft.com/office/drawing/2014/main" id="{BFC5193D-2A47-F71F-B942-A387840BEC7A}"/>
              </a:ext>
            </a:extLst>
          </p:cNvPr>
          <p:cNvPicPr>
            <a:picLocks noChangeAspect="1"/>
          </p:cNvPicPr>
          <p:nvPr/>
        </p:nvPicPr>
        <p:blipFill>
          <a:blip r:embed="rId2"/>
          <a:stretch>
            <a:fillRect/>
          </a:stretch>
        </p:blipFill>
        <p:spPr>
          <a:xfrm>
            <a:off x="6047117" y="1802580"/>
            <a:ext cx="4712052" cy="4472321"/>
          </a:xfrm>
          <a:prstGeom prst="rect">
            <a:avLst/>
          </a:prstGeom>
        </p:spPr>
      </p:pic>
      <p:sp>
        <p:nvSpPr>
          <p:cNvPr id="11" name="Rectangle 10">
            <a:extLst>
              <a:ext uri="{FF2B5EF4-FFF2-40B4-BE49-F238E27FC236}">
                <a16:creationId xmlns:a16="http://schemas.microsoft.com/office/drawing/2014/main" id="{9165EBB2-66B8-E732-7F27-C631143D3C6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37416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A33E-E946-D801-E489-9A5D48826E9D}"/>
              </a:ext>
            </a:extLst>
          </p:cNvPr>
          <p:cNvSpPr>
            <a:spLocks noGrp="1"/>
          </p:cNvSpPr>
          <p:nvPr>
            <p:ph type="title"/>
          </p:nvPr>
        </p:nvSpPr>
        <p:spPr/>
        <p:txBody>
          <a:bodyPr/>
          <a:lstStyle/>
          <a:p>
            <a:r>
              <a:rPr lang="en-US"/>
              <a:t>Goals of the Class</a:t>
            </a:r>
          </a:p>
        </p:txBody>
      </p:sp>
      <p:sp>
        <p:nvSpPr>
          <p:cNvPr id="12" name="Content Placeholder 11">
            <a:extLst>
              <a:ext uri="{FF2B5EF4-FFF2-40B4-BE49-F238E27FC236}">
                <a16:creationId xmlns:a16="http://schemas.microsoft.com/office/drawing/2014/main" id="{541BA946-81FC-77CE-3177-439C8D911369}"/>
              </a:ext>
            </a:extLst>
          </p:cNvPr>
          <p:cNvSpPr>
            <a:spLocks noGrp="1"/>
          </p:cNvSpPr>
          <p:nvPr>
            <p:ph idx="1"/>
          </p:nvPr>
        </p:nvSpPr>
        <p:spPr/>
        <p:txBody>
          <a:bodyPr vert="horz" lIns="0" tIns="45720" rIns="0" bIns="45720" rtlCol="0" anchor="t">
            <a:normAutofit/>
          </a:bodyPr>
          <a:lstStyle/>
          <a:p>
            <a:r>
              <a:rPr lang="en-US" sz="2800"/>
              <a:t>Understanding of what a State Implementation Plan is</a:t>
            </a:r>
            <a:endParaRPr lang="en-US" sz="2800">
              <a:cs typeface="Calibri"/>
            </a:endParaRPr>
          </a:p>
          <a:p>
            <a:r>
              <a:rPr lang="en-US" sz="2800"/>
              <a:t>Your role</a:t>
            </a:r>
            <a:endParaRPr lang="en-US" sz="2800">
              <a:cs typeface="Calibri"/>
            </a:endParaRPr>
          </a:p>
          <a:p>
            <a:r>
              <a:rPr lang="en-US" sz="2800"/>
              <a:t>The steps and various information that goes in a plan – the who, what, when, where and why!</a:t>
            </a:r>
            <a:endParaRPr lang="en-US" sz="2800">
              <a:cs typeface="Calibri"/>
            </a:endParaRPr>
          </a:p>
          <a:p>
            <a:pPr marL="0" indent="0">
              <a:buNone/>
            </a:pPr>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528935DA-155B-53BB-6A18-B66E2759D1E2}"/>
              </a:ext>
            </a:extLst>
          </p:cNvPr>
          <p:cNvSpPr>
            <a:spLocks noGrp="1"/>
          </p:cNvSpPr>
          <p:nvPr>
            <p:ph type="sldNum" sz="quarter" idx="12"/>
          </p:nvPr>
        </p:nvSpPr>
        <p:spPr/>
        <p:txBody>
          <a:bodyPr>
            <a:normAutofit/>
          </a:bodyPr>
          <a:lstStyle/>
          <a:p>
            <a:fld id="{1F1CB0F1-E3A5-4057-A475-0B8AC78582B4}" type="slidenum">
              <a:rPr lang="en-US" smtClean="0"/>
              <a:t>3</a:t>
            </a:fld>
            <a:endParaRPr lang="en-US"/>
          </a:p>
        </p:txBody>
      </p:sp>
    </p:spTree>
    <p:extLst>
      <p:ext uri="{BB962C8B-B14F-4D97-AF65-F5344CB8AC3E}">
        <p14:creationId xmlns:p14="http://schemas.microsoft.com/office/powerpoint/2010/main" val="1338746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A1E-4958-6249-9CC9-BDA12B6B087B}"/>
              </a:ext>
            </a:extLst>
          </p:cNvPr>
          <p:cNvSpPr>
            <a:spLocks noGrp="1"/>
          </p:cNvSpPr>
          <p:nvPr>
            <p:ph type="title"/>
          </p:nvPr>
        </p:nvSpPr>
        <p:spPr/>
        <p:txBody>
          <a:bodyPr/>
          <a:lstStyle/>
          <a:p>
            <a:r>
              <a:rPr lang="en-US">
                <a:solidFill>
                  <a:srgbClr val="000000"/>
                </a:solidFill>
                <a:latin typeface="Calibri"/>
                <a:cs typeface="Calibri"/>
              </a:rPr>
              <a:t>International Transport – (CAA 179b)</a:t>
            </a:r>
            <a:endParaRPr lang="en-US">
              <a:latin typeface="Calibri"/>
              <a:cs typeface="Calibri"/>
            </a:endParaRPr>
          </a:p>
        </p:txBody>
      </p:sp>
      <p:sp>
        <p:nvSpPr>
          <p:cNvPr id="3" name="Content Placeholder 2">
            <a:extLst>
              <a:ext uri="{FF2B5EF4-FFF2-40B4-BE49-F238E27FC236}">
                <a16:creationId xmlns:a16="http://schemas.microsoft.com/office/drawing/2014/main" id="{5E58E7F2-9F74-8CA6-DFA7-5C1633986A59}"/>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3200">
                <a:solidFill>
                  <a:srgbClr val="000000"/>
                </a:solidFill>
                <a:latin typeface="Calibri" panose="020F0502020204030204" pitchFamily="34" charset="0"/>
              </a:rPr>
              <a:t>For areas that would attain an Ozone, CO or PM10 NAAQS but for emissions emanating from outside the U.S.</a:t>
            </a:r>
            <a:endParaRPr lang="en-US" sz="3200">
              <a:solidFill>
                <a:srgbClr val="000000"/>
              </a:solidFill>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3200">
                <a:solidFill>
                  <a:srgbClr val="000000"/>
                </a:solidFill>
                <a:latin typeface="Calibri" panose="020F0502020204030204" pitchFamily="34" charset="0"/>
              </a:rPr>
              <a:t>State must prepare and submit a SIP with relevant technical work and control measures developed for the area.</a:t>
            </a:r>
            <a:endParaRPr lang="en-US" sz="3200">
              <a:solidFill>
                <a:srgbClr val="000000"/>
              </a:solidFill>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3200">
                <a:solidFill>
                  <a:srgbClr val="000000"/>
                </a:solidFill>
                <a:latin typeface="Calibri" panose="020F0502020204030204" pitchFamily="34" charset="0"/>
              </a:rPr>
              <a:t>Nonattainment designation remains, but attainment deadline doesn’t apply.</a:t>
            </a:r>
            <a:endParaRPr lang="en-US" sz="32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3B291663-D79A-A40F-7BA4-E0D5887E579C}"/>
              </a:ext>
            </a:extLst>
          </p:cNvPr>
          <p:cNvSpPr>
            <a:spLocks noGrp="1"/>
          </p:cNvSpPr>
          <p:nvPr>
            <p:ph type="sldNum" sz="quarter" idx="12"/>
          </p:nvPr>
        </p:nvSpPr>
        <p:spPr/>
        <p:txBody>
          <a:bodyPr/>
          <a:lstStyle/>
          <a:p>
            <a:fld id="{1F1CB0F1-E3A5-4057-A475-0B8AC78582B4}" type="slidenum">
              <a:rPr lang="en-US" dirty="0" smtClean="0"/>
              <a:t>30</a:t>
            </a:fld>
            <a:endParaRPr lang="en-US"/>
          </a:p>
        </p:txBody>
      </p:sp>
      <p:sp>
        <p:nvSpPr>
          <p:cNvPr id="7" name="Rectangle 6">
            <a:extLst>
              <a:ext uri="{FF2B5EF4-FFF2-40B4-BE49-F238E27FC236}">
                <a16:creationId xmlns:a16="http://schemas.microsoft.com/office/drawing/2014/main" id="{BECC8CF7-6433-96F9-DE16-99E120E63C4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337096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496C-0CB4-783D-3160-A2E3BD2E17CB}"/>
              </a:ext>
            </a:extLst>
          </p:cNvPr>
          <p:cNvSpPr>
            <a:spLocks noGrp="1"/>
          </p:cNvSpPr>
          <p:nvPr>
            <p:ph type="title"/>
          </p:nvPr>
        </p:nvSpPr>
        <p:spPr/>
        <p:txBody>
          <a:bodyPr>
            <a:normAutofit fontScale="90000"/>
          </a:bodyPr>
          <a:lstStyle/>
          <a:p>
            <a:pPr>
              <a:spcBef>
                <a:spcPts val="0"/>
              </a:spcBef>
            </a:pPr>
            <a:br>
              <a:rPr lang="en-US" b="0">
                <a:effectLst/>
              </a:rPr>
            </a:br>
            <a:br>
              <a:rPr lang="en-US"/>
            </a:br>
            <a:r>
              <a:rPr lang="en-US">
                <a:solidFill>
                  <a:srgbClr val="000000"/>
                </a:solidFill>
                <a:latin typeface="Calibri"/>
                <a:cs typeface="Calibri"/>
              </a:rPr>
              <a:t>Conformity SIPs</a:t>
            </a:r>
            <a:endParaRPr lang="en-US">
              <a:latin typeface="Calibri"/>
              <a:cs typeface="Calibri"/>
            </a:endParaRPr>
          </a:p>
        </p:txBody>
      </p:sp>
      <p:sp>
        <p:nvSpPr>
          <p:cNvPr id="3" name="Content Placeholder 2">
            <a:extLst>
              <a:ext uri="{FF2B5EF4-FFF2-40B4-BE49-F238E27FC236}">
                <a16:creationId xmlns:a16="http://schemas.microsoft.com/office/drawing/2014/main" id="{3DDCA890-3719-406A-5E0A-355D3A7524A4}"/>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3200">
                <a:solidFill>
                  <a:srgbClr val="000000"/>
                </a:solidFill>
                <a:latin typeface="Calibri" panose="020F0502020204030204" pitchFamily="34" charset="0"/>
              </a:rPr>
              <a:t>Activities funded by or approved by federal agencies must conform to a state’s attainment or maintenance area SIP.</a:t>
            </a:r>
            <a:endParaRPr lang="en-US" sz="3200">
              <a:solidFill>
                <a:srgbClr val="000000"/>
              </a:solidFill>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3200">
                <a:solidFill>
                  <a:srgbClr val="000000"/>
                </a:solidFill>
                <a:latin typeface="Calibri" panose="020F0502020204030204" pitchFamily="34" charset="0"/>
              </a:rPr>
              <a:t>“Conform” is defined as: activities that will not cause or contribute to new air quality violations, worsen existing violations, or delay attainment of air quality standards.</a:t>
            </a:r>
            <a:endParaRPr lang="en-US" sz="3200">
              <a:solidFill>
                <a:srgbClr val="000000"/>
              </a:solidFill>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4AF2287C-A3BC-6F3E-1E2A-74F9951B697B}"/>
              </a:ext>
            </a:extLst>
          </p:cNvPr>
          <p:cNvSpPr>
            <a:spLocks noGrp="1"/>
          </p:cNvSpPr>
          <p:nvPr>
            <p:ph type="sldNum" sz="quarter" idx="12"/>
          </p:nvPr>
        </p:nvSpPr>
        <p:spPr/>
        <p:txBody>
          <a:bodyPr/>
          <a:lstStyle/>
          <a:p>
            <a:fld id="{1F1CB0F1-E3A5-4057-A475-0B8AC78582B4}" type="slidenum">
              <a:rPr lang="en-US" dirty="0" smtClean="0"/>
              <a:t>31</a:t>
            </a:fld>
            <a:endParaRPr lang="en-US"/>
          </a:p>
        </p:txBody>
      </p:sp>
      <p:sp>
        <p:nvSpPr>
          <p:cNvPr id="7" name="Rectangle 6">
            <a:extLst>
              <a:ext uri="{FF2B5EF4-FFF2-40B4-BE49-F238E27FC236}">
                <a16:creationId xmlns:a16="http://schemas.microsoft.com/office/drawing/2014/main" id="{C173CA4E-5A16-E3DC-D53A-7570A4BC4FD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163696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B97A-B10E-FCF9-81C9-6539E424C5DE}"/>
              </a:ext>
            </a:extLst>
          </p:cNvPr>
          <p:cNvSpPr>
            <a:spLocks noGrp="1"/>
          </p:cNvSpPr>
          <p:nvPr>
            <p:ph type="title"/>
          </p:nvPr>
        </p:nvSpPr>
        <p:spPr/>
        <p:txBody>
          <a:bodyPr/>
          <a:lstStyle/>
          <a:p>
            <a:r>
              <a:rPr lang="en-US"/>
              <a:t>Transportation Conformity</a:t>
            </a:r>
          </a:p>
        </p:txBody>
      </p:sp>
      <p:sp>
        <p:nvSpPr>
          <p:cNvPr id="3" name="Content Placeholder 2">
            <a:extLst>
              <a:ext uri="{FF2B5EF4-FFF2-40B4-BE49-F238E27FC236}">
                <a16:creationId xmlns:a16="http://schemas.microsoft.com/office/drawing/2014/main" id="{47318BDE-D5FE-F94B-0996-0A863982F6BE}"/>
              </a:ext>
            </a:extLst>
          </p:cNvPr>
          <p:cNvSpPr>
            <a:spLocks noGrp="1"/>
          </p:cNvSpPr>
          <p:nvPr>
            <p:ph idx="1"/>
          </p:nvPr>
        </p:nvSpPr>
        <p:spPr>
          <a:xfrm>
            <a:off x="1097280" y="1845734"/>
            <a:ext cx="10058400" cy="4373130"/>
          </a:xfrm>
        </p:spPr>
        <p:txBody>
          <a:bodyPr vert="horz" lIns="0" tIns="45720" rIns="0" bIns="45720" rtlCol="0" anchor="t">
            <a:normAutofit fontScale="85000" lnSpcReduction="10000"/>
          </a:bodyPr>
          <a:lstStyle/>
          <a:p>
            <a:r>
              <a:rPr lang="en-US" sz="2800">
                <a:cs typeface="Calibri"/>
              </a:rPr>
              <a:t>Transportation Conformity requires SIP commitments and infrastructure regulations that layout interagency consultations, how disputes are resolved and provides specific definitions for air agencies and transportation agencies to follow.</a:t>
            </a:r>
            <a:endParaRPr lang="en-US">
              <a:cs typeface="Calibri"/>
            </a:endParaRPr>
          </a:p>
          <a:p>
            <a:r>
              <a:rPr lang="en-US" sz="2800">
                <a:cs typeface="Calibri"/>
              </a:rPr>
              <a:t>Applies only to nonattainment or maintenance areas; </a:t>
            </a:r>
            <a:r>
              <a:rPr lang="en-US" sz="2800" b="1">
                <a:cs typeface="Calibri"/>
              </a:rPr>
              <a:t>and</a:t>
            </a:r>
            <a:r>
              <a:rPr lang="en-US" sz="2800">
                <a:cs typeface="Calibri"/>
              </a:rPr>
              <a:t> </a:t>
            </a:r>
            <a:endParaRPr lang="en-US">
              <a:cs typeface="Calibri"/>
            </a:endParaRPr>
          </a:p>
          <a:p>
            <a:r>
              <a:rPr lang="en-US" sz="2800">
                <a:cs typeface="Calibri"/>
              </a:rPr>
              <a:t>"Regionally Significant" transportation projects located outside of nonattainment or maintenance areas that could potentially impact the nonattainment or maintenance area.</a:t>
            </a:r>
            <a:endParaRPr lang="en-US" sz="2800">
              <a:ea typeface="Calibri"/>
              <a:cs typeface="Calibri"/>
            </a:endParaRPr>
          </a:p>
          <a:p>
            <a:r>
              <a:rPr lang="en-US" sz="2800">
                <a:cs typeface="Calibri"/>
              </a:rPr>
              <a:t>Primarily FHWA funding or FHWA/DOT actions</a:t>
            </a:r>
            <a:endParaRPr lang="en-US" sz="2800">
              <a:ea typeface="Calibri"/>
              <a:cs typeface="Calibri"/>
            </a:endParaRPr>
          </a:p>
          <a:p>
            <a:r>
              <a:rPr lang="en-US" sz="2800">
                <a:cs typeface="Calibri"/>
              </a:rPr>
              <a:t>More details later.</a:t>
            </a:r>
            <a:endParaRPr lang="en-US" sz="2800">
              <a:ea typeface="Calibri"/>
              <a:cs typeface="Calibri"/>
            </a:endParaRPr>
          </a:p>
          <a:p>
            <a:pPr marL="486410" lvl="1"/>
            <a:r>
              <a:rPr lang="en-US" sz="2600">
                <a:ea typeface="+mn-lt"/>
                <a:cs typeface="+mn-lt"/>
                <a:hlinkClick r:id="rId2"/>
              </a:rPr>
              <a:t>https://www.epa.gov/state-and-local-transportation/general-information-transportation-and-conformity</a:t>
            </a:r>
            <a:endParaRPr lang="en-US" sz="2600">
              <a:ea typeface="+mn-lt"/>
              <a:cs typeface="+mn-lt"/>
            </a:endParaRPr>
          </a:p>
          <a:p>
            <a:pPr marL="486410" lvl="1"/>
            <a:r>
              <a:rPr lang="en-US" sz="2600">
                <a:ea typeface="+mn-lt"/>
                <a:cs typeface="+mn-lt"/>
                <a:hlinkClick r:id="rId3"/>
              </a:rPr>
              <a:t>https://www.epa.gov/state-and-local-transportation/transportation-conformity</a:t>
            </a:r>
            <a:r>
              <a:rPr lang="en-US" sz="2600">
                <a:ea typeface="+mn-lt"/>
                <a:cs typeface="+mn-lt"/>
              </a:rPr>
              <a:t> </a:t>
            </a:r>
            <a:endParaRPr lang="en-US" sz="2600">
              <a:ea typeface="Calibri"/>
              <a:cs typeface="Calibri"/>
            </a:endParaRPr>
          </a:p>
          <a:p>
            <a:endParaRPr lang="en-US" sz="2800">
              <a:ea typeface="Calibri"/>
              <a:cs typeface="Calibri"/>
            </a:endParaRPr>
          </a:p>
        </p:txBody>
      </p:sp>
      <p:sp>
        <p:nvSpPr>
          <p:cNvPr id="5" name="Slide Number Placeholder 4">
            <a:extLst>
              <a:ext uri="{FF2B5EF4-FFF2-40B4-BE49-F238E27FC236}">
                <a16:creationId xmlns:a16="http://schemas.microsoft.com/office/drawing/2014/main" id="{5BDB4E66-A94C-5E20-A864-3264730C37BC}"/>
              </a:ext>
            </a:extLst>
          </p:cNvPr>
          <p:cNvSpPr>
            <a:spLocks noGrp="1"/>
          </p:cNvSpPr>
          <p:nvPr>
            <p:ph type="sldNum" sz="quarter" idx="12"/>
          </p:nvPr>
        </p:nvSpPr>
        <p:spPr/>
        <p:txBody>
          <a:bodyPr/>
          <a:lstStyle/>
          <a:p>
            <a:fld id="{1F1CB0F1-E3A5-4057-A475-0B8AC78582B4}" type="slidenum">
              <a:rPr lang="en-US" smtClean="0"/>
              <a:t>32</a:t>
            </a:fld>
            <a:endParaRPr lang="en-US"/>
          </a:p>
        </p:txBody>
      </p:sp>
      <p:sp>
        <p:nvSpPr>
          <p:cNvPr id="7" name="Rectangle 6">
            <a:extLst>
              <a:ext uri="{FF2B5EF4-FFF2-40B4-BE49-F238E27FC236}">
                <a16:creationId xmlns:a16="http://schemas.microsoft.com/office/drawing/2014/main" id="{239A2336-86CD-66AB-37CF-5A4966776D66}"/>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364482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4259-5520-9A64-FB98-D3C2731B3AA1}"/>
              </a:ext>
            </a:extLst>
          </p:cNvPr>
          <p:cNvSpPr>
            <a:spLocks noGrp="1"/>
          </p:cNvSpPr>
          <p:nvPr>
            <p:ph type="title"/>
          </p:nvPr>
        </p:nvSpPr>
        <p:spPr/>
        <p:txBody>
          <a:bodyPr>
            <a:normAutofit/>
          </a:bodyPr>
          <a:lstStyle/>
          <a:p>
            <a:r>
              <a:rPr lang="en-US" sz="3200"/>
              <a:t>General Conformity (SIP requirements revised in 2010)</a:t>
            </a:r>
          </a:p>
        </p:txBody>
      </p:sp>
      <p:sp>
        <p:nvSpPr>
          <p:cNvPr id="3" name="Content Placeholder 2">
            <a:extLst>
              <a:ext uri="{FF2B5EF4-FFF2-40B4-BE49-F238E27FC236}">
                <a16:creationId xmlns:a16="http://schemas.microsoft.com/office/drawing/2014/main" id="{F05BEECE-0B97-7E39-7D7C-E7FFC2468AA4}"/>
              </a:ext>
            </a:extLst>
          </p:cNvPr>
          <p:cNvSpPr>
            <a:spLocks noGrp="1"/>
          </p:cNvSpPr>
          <p:nvPr>
            <p:ph idx="1"/>
          </p:nvPr>
        </p:nvSpPr>
        <p:spPr/>
        <p:txBody>
          <a:bodyPr vert="horz" lIns="0" tIns="45720" rIns="0" bIns="45720" rtlCol="0" anchor="t">
            <a:normAutofit fontScale="85000" lnSpcReduction="20000"/>
          </a:bodyPr>
          <a:lstStyle/>
          <a:p>
            <a:pPr fontAlgn="base"/>
            <a:r>
              <a:rPr lang="en-US" sz="3200">
                <a:solidFill>
                  <a:srgbClr val="000000"/>
                </a:solidFill>
                <a:latin typeface="Calibri"/>
                <a:cs typeface="Calibri"/>
              </a:rPr>
              <a:t>Applies to nonattainment and maintenance areas.</a:t>
            </a:r>
          </a:p>
          <a:p>
            <a:r>
              <a:rPr lang="en-US" sz="3200">
                <a:solidFill>
                  <a:srgbClr val="000000"/>
                </a:solidFill>
                <a:latin typeface="Calibri"/>
                <a:cs typeface="Calibri"/>
              </a:rPr>
              <a:t>Federal Agencies typically involved: HUD, FAA, Corp of Engineers, etc. </a:t>
            </a:r>
            <a:endParaRPr lang="en-US" sz="3200">
              <a:solidFill>
                <a:srgbClr val="000000"/>
              </a:solidFill>
              <a:latin typeface="Calibri"/>
              <a:ea typeface="Calibri"/>
              <a:cs typeface="Calibri"/>
            </a:endParaRPr>
          </a:p>
          <a:p>
            <a:pPr fontAlgn="base">
              <a:spcBef>
                <a:spcPts val="640"/>
              </a:spcBef>
            </a:pPr>
            <a:r>
              <a:rPr lang="en-US" sz="3200">
                <a:solidFill>
                  <a:srgbClr val="000000"/>
                </a:solidFill>
                <a:latin typeface="Calibri"/>
                <a:ea typeface="Calibri"/>
                <a:cs typeface="Calibri"/>
              </a:rPr>
              <a:t>Three exceptions:</a:t>
            </a:r>
          </a:p>
          <a:p>
            <a:pPr marL="914400" lvl="1" indent="-457200" fontAlgn="base">
              <a:spcBef>
                <a:spcPts val="560"/>
              </a:spcBef>
            </a:pPr>
            <a:r>
              <a:rPr lang="en-US" sz="2800">
                <a:solidFill>
                  <a:srgbClr val="000000"/>
                </a:solidFill>
                <a:latin typeface="Calibri"/>
                <a:cs typeface="Calibri"/>
              </a:rPr>
              <a:t>Actions covered by the transportation conformity rule.</a:t>
            </a:r>
            <a:endParaRPr lang="en-US" sz="2800">
              <a:solidFill>
                <a:srgbClr val="000000"/>
              </a:solidFill>
              <a:latin typeface="Calibri"/>
              <a:ea typeface="Calibri"/>
              <a:cs typeface="Calibri"/>
            </a:endParaRPr>
          </a:p>
          <a:p>
            <a:pPr marL="914400" lvl="1" indent="-457200" fontAlgn="base">
              <a:spcBef>
                <a:spcPts val="560"/>
              </a:spcBef>
            </a:pPr>
            <a:r>
              <a:rPr lang="en-US" sz="2800">
                <a:solidFill>
                  <a:srgbClr val="000000"/>
                </a:solidFill>
                <a:latin typeface="Calibri"/>
                <a:cs typeface="Calibri"/>
              </a:rPr>
              <a:t>Actions with associated emissions below specified de minimis levels. </a:t>
            </a:r>
            <a:r>
              <a:rPr lang="en-US" sz="2800" b="1">
                <a:solidFill>
                  <a:srgbClr val="000000"/>
                </a:solidFill>
                <a:latin typeface="Calibri"/>
                <a:cs typeface="Calibri"/>
              </a:rPr>
              <a:t>BEWARE</a:t>
            </a:r>
            <a:r>
              <a:rPr lang="en-US" sz="2800">
                <a:solidFill>
                  <a:srgbClr val="000000"/>
                </a:solidFill>
                <a:latin typeface="Calibri"/>
                <a:cs typeface="Calibri"/>
              </a:rPr>
              <a:t> - consultation with local air agencies are only required for projects that exceed de minimis and require a general conformity determination.  Federal agency often makes de minimis determination. </a:t>
            </a:r>
            <a:r>
              <a:rPr lang="en-US" sz="2800" b="1">
                <a:solidFill>
                  <a:srgbClr val="000000"/>
                </a:solidFill>
                <a:latin typeface="Calibri"/>
                <a:cs typeface="Calibri"/>
              </a:rPr>
              <a:t>BE INVOLVED</a:t>
            </a:r>
            <a:r>
              <a:rPr lang="en-US" sz="2800">
                <a:solidFill>
                  <a:srgbClr val="000000"/>
                </a:solidFill>
                <a:latin typeface="Calibri"/>
                <a:cs typeface="Calibri"/>
              </a:rPr>
              <a:t> –Ask for documentation of how de minimis was determined.</a:t>
            </a:r>
            <a:endParaRPr lang="en-US" sz="2800">
              <a:solidFill>
                <a:srgbClr val="000000"/>
              </a:solidFill>
              <a:latin typeface="Arial" panose="020B0604020202020204" pitchFamily="34" charset="0"/>
            </a:endParaRPr>
          </a:p>
          <a:p>
            <a:pPr marL="914400" lvl="1" indent="-457200" fontAlgn="base">
              <a:spcBef>
                <a:spcPts val="560"/>
              </a:spcBef>
            </a:pPr>
            <a:r>
              <a:rPr lang="en-US" sz="2800">
                <a:solidFill>
                  <a:srgbClr val="000000"/>
                </a:solidFill>
                <a:latin typeface="Calibri"/>
                <a:ea typeface="Calibri"/>
                <a:cs typeface="Calibri"/>
              </a:rPr>
              <a:t>Other actions that are either exempt or presumed to conform.</a:t>
            </a:r>
          </a:p>
          <a:p>
            <a:endParaRPr lang="en-US"/>
          </a:p>
        </p:txBody>
      </p:sp>
      <p:sp>
        <p:nvSpPr>
          <p:cNvPr id="5" name="Slide Number Placeholder 4">
            <a:extLst>
              <a:ext uri="{FF2B5EF4-FFF2-40B4-BE49-F238E27FC236}">
                <a16:creationId xmlns:a16="http://schemas.microsoft.com/office/drawing/2014/main" id="{5A30C569-9E68-41A2-9B13-F1D1B6CB892B}"/>
              </a:ext>
            </a:extLst>
          </p:cNvPr>
          <p:cNvSpPr>
            <a:spLocks noGrp="1"/>
          </p:cNvSpPr>
          <p:nvPr>
            <p:ph type="sldNum" sz="quarter" idx="12"/>
          </p:nvPr>
        </p:nvSpPr>
        <p:spPr/>
        <p:txBody>
          <a:bodyPr/>
          <a:lstStyle/>
          <a:p>
            <a:fld id="{1F1CB0F1-E3A5-4057-A475-0B8AC78582B4}" type="slidenum">
              <a:rPr lang="en-US" smtClean="0"/>
              <a:t>33</a:t>
            </a:fld>
            <a:endParaRPr lang="en-US"/>
          </a:p>
        </p:txBody>
      </p:sp>
      <p:sp>
        <p:nvSpPr>
          <p:cNvPr id="7" name="Rectangle 6">
            <a:extLst>
              <a:ext uri="{FF2B5EF4-FFF2-40B4-BE49-F238E27FC236}">
                <a16:creationId xmlns:a16="http://schemas.microsoft.com/office/drawing/2014/main" id="{1DD57F9E-7257-14F5-5526-54B2853635FC}"/>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44482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C7AF-9B3E-D9B8-C078-2379CC48D027}"/>
              </a:ext>
            </a:extLst>
          </p:cNvPr>
          <p:cNvSpPr>
            <a:spLocks noGrp="1"/>
          </p:cNvSpPr>
          <p:nvPr>
            <p:ph type="title"/>
          </p:nvPr>
        </p:nvSpPr>
        <p:spPr/>
        <p:txBody>
          <a:bodyPr/>
          <a:lstStyle/>
          <a:p>
            <a:r>
              <a:rPr lang="en-US"/>
              <a:t>General Conformity, cont.</a:t>
            </a:r>
          </a:p>
        </p:txBody>
      </p:sp>
      <p:sp>
        <p:nvSpPr>
          <p:cNvPr id="3" name="Content Placeholder 2">
            <a:extLst>
              <a:ext uri="{FF2B5EF4-FFF2-40B4-BE49-F238E27FC236}">
                <a16:creationId xmlns:a16="http://schemas.microsoft.com/office/drawing/2014/main" id="{931DE774-AD03-624B-83C7-E2FE069DA8C8}"/>
              </a:ext>
            </a:extLst>
          </p:cNvPr>
          <p:cNvSpPr>
            <a:spLocks noGrp="1"/>
          </p:cNvSpPr>
          <p:nvPr>
            <p:ph idx="1"/>
          </p:nvPr>
        </p:nvSpPr>
        <p:spPr/>
        <p:txBody>
          <a:bodyPr vert="horz" lIns="0" tIns="45720" rIns="0" bIns="45720" rtlCol="0" anchor="t">
            <a:normAutofit lnSpcReduction="10000"/>
          </a:bodyPr>
          <a:lstStyle/>
          <a:p>
            <a:pPr rtl="0" fontAlgn="base">
              <a:spcBef>
                <a:spcPts val="0"/>
              </a:spcBef>
              <a:spcAft>
                <a:spcPts val="0"/>
              </a:spcAft>
              <a:buFont typeface="Arial" panose="020B0604020202020204" pitchFamily="34" charset="0"/>
              <a:buChar char="•"/>
            </a:pPr>
            <a:r>
              <a:rPr lang="en-US" sz="3200">
                <a:solidFill>
                  <a:srgbClr val="000000"/>
                </a:solidFill>
                <a:latin typeface="Calibri"/>
                <a:cs typeface="Calibri"/>
              </a:rPr>
              <a:t>In an area with an approved SIP, conformity can be demonstrated by one of the following:</a:t>
            </a:r>
          </a:p>
          <a:p>
            <a:pPr marL="914400" lvl="1" indent="-457200" rtl="0" fontAlgn="base">
              <a:spcBef>
                <a:spcPts val="518"/>
              </a:spcBef>
              <a:spcAft>
                <a:spcPts val="0"/>
              </a:spcAft>
            </a:pPr>
            <a:r>
              <a:rPr lang="en-US" sz="2800">
                <a:solidFill>
                  <a:srgbClr val="000000"/>
                </a:solidFill>
                <a:latin typeface="Calibri" panose="020F0502020204030204" pitchFamily="34" charset="0"/>
              </a:rPr>
              <a:t>Showing that the emission increases caused by an action are included in the SIP.</a:t>
            </a:r>
            <a:endParaRPr lang="en-US" sz="2800">
              <a:solidFill>
                <a:srgbClr val="000000"/>
              </a:solidFill>
              <a:latin typeface="Arial" panose="020B0604020202020204" pitchFamily="34" charset="0"/>
              <a:cs typeface="Arial" panose="020B0604020202020204" pitchFamily="34" charset="0"/>
            </a:endParaRPr>
          </a:p>
          <a:p>
            <a:pPr marL="914400" lvl="1" indent="-457200" rtl="0" fontAlgn="base">
              <a:spcBef>
                <a:spcPts val="518"/>
              </a:spcBef>
              <a:spcAft>
                <a:spcPts val="0"/>
              </a:spcAft>
            </a:pPr>
            <a:r>
              <a:rPr lang="en-US" sz="2800">
                <a:solidFill>
                  <a:srgbClr val="000000"/>
                </a:solidFill>
                <a:latin typeface="Calibri" panose="020F0502020204030204" pitchFamily="34" charset="0"/>
              </a:rPr>
              <a:t>Demonstrating that the state agrees to include the emission increases in the SIP.</a:t>
            </a:r>
            <a:endParaRPr lang="en-US" sz="2800">
              <a:solidFill>
                <a:srgbClr val="000000"/>
              </a:solidFill>
              <a:latin typeface="Arial" panose="020B0604020202020204" pitchFamily="34" charset="0"/>
              <a:cs typeface="Arial" panose="020B0604020202020204" pitchFamily="34" charset="0"/>
            </a:endParaRPr>
          </a:p>
          <a:p>
            <a:pPr marL="914400" lvl="1" indent="-457200" rtl="0" fontAlgn="base">
              <a:spcBef>
                <a:spcPts val="518"/>
              </a:spcBef>
              <a:spcAft>
                <a:spcPts val="0"/>
              </a:spcAft>
            </a:pPr>
            <a:r>
              <a:rPr lang="en-US" sz="2800">
                <a:solidFill>
                  <a:srgbClr val="000000"/>
                </a:solidFill>
                <a:latin typeface="Calibri" panose="020F0502020204030204" pitchFamily="34" charset="0"/>
              </a:rPr>
              <a:t>Offsetting the action’s emissions in the same or nearby areas.</a:t>
            </a:r>
            <a:endParaRPr lang="en-US" sz="2800">
              <a:solidFill>
                <a:srgbClr val="000000"/>
              </a:solidFill>
              <a:latin typeface="Arial" panose="020B0604020202020204" pitchFamily="34" charset="0"/>
              <a:cs typeface="Arial" panose="020B0604020202020204" pitchFamily="34" charset="0"/>
            </a:endParaRPr>
          </a:p>
          <a:p>
            <a:pPr marL="914400" lvl="1" indent="-457200" rtl="0" fontAlgn="base">
              <a:spcBef>
                <a:spcPts val="518"/>
              </a:spcBef>
              <a:spcAft>
                <a:spcPts val="0"/>
              </a:spcAft>
            </a:pPr>
            <a:r>
              <a:rPr lang="en-US" sz="2800">
                <a:solidFill>
                  <a:srgbClr val="000000"/>
                </a:solidFill>
                <a:latin typeface="Calibri" panose="020F0502020204030204" pitchFamily="34" charset="0"/>
              </a:rPr>
              <a:t>Taking mitigation actions to reduce the emission increase.</a:t>
            </a:r>
            <a:endParaRPr lang="en-US" sz="2800">
              <a:solidFill>
                <a:srgbClr val="000000"/>
              </a:solidFill>
              <a:latin typeface="Arial" panose="020B0604020202020204" pitchFamily="34" charset="0"/>
              <a:cs typeface="Arial" panose="020B0604020202020204" pitchFamily="34" charset="0"/>
            </a:endParaRPr>
          </a:p>
          <a:p>
            <a:pPr marL="914400" lvl="1" indent="-457200" rtl="0" fontAlgn="base">
              <a:spcBef>
                <a:spcPts val="518"/>
              </a:spcBef>
              <a:spcAft>
                <a:spcPts val="0"/>
              </a:spcAft>
            </a:pPr>
            <a:r>
              <a:rPr lang="en-US" sz="2800">
                <a:solidFill>
                  <a:srgbClr val="000000"/>
                </a:solidFill>
                <a:latin typeface="Calibri" panose="020F0502020204030204" pitchFamily="34" charset="0"/>
              </a:rPr>
              <a:t>Air quality modeling demonstration.</a:t>
            </a:r>
            <a:endParaRPr lang="en-US" sz="2800">
              <a:solidFill>
                <a:srgbClr val="000000"/>
              </a:solidFill>
              <a:latin typeface="Arial" panose="020B0604020202020204" pitchFamily="34" charset="0"/>
              <a:cs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DE9196D3-0F1E-9E3A-F590-0448985CB24D}"/>
              </a:ext>
            </a:extLst>
          </p:cNvPr>
          <p:cNvSpPr>
            <a:spLocks noGrp="1"/>
          </p:cNvSpPr>
          <p:nvPr>
            <p:ph type="sldNum" sz="quarter" idx="12"/>
          </p:nvPr>
        </p:nvSpPr>
        <p:spPr/>
        <p:txBody>
          <a:bodyPr/>
          <a:lstStyle/>
          <a:p>
            <a:fld id="{1F1CB0F1-E3A5-4057-A475-0B8AC78582B4}" type="slidenum">
              <a:rPr lang="en-US" dirty="0" smtClean="0"/>
              <a:t>34</a:t>
            </a:fld>
            <a:endParaRPr lang="en-US"/>
          </a:p>
        </p:txBody>
      </p:sp>
      <p:sp>
        <p:nvSpPr>
          <p:cNvPr id="7" name="Rectangle 6">
            <a:extLst>
              <a:ext uri="{FF2B5EF4-FFF2-40B4-BE49-F238E27FC236}">
                <a16:creationId xmlns:a16="http://schemas.microsoft.com/office/drawing/2014/main" id="{AA86F30F-C36F-D90E-D5EC-9A9B86EFD2FC}"/>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1022191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039F-F16B-D56C-35CC-93BB35BB1F3E}"/>
              </a:ext>
            </a:extLst>
          </p:cNvPr>
          <p:cNvSpPr>
            <a:spLocks noGrp="1"/>
          </p:cNvSpPr>
          <p:nvPr>
            <p:ph type="title"/>
          </p:nvPr>
        </p:nvSpPr>
        <p:spPr/>
        <p:txBody>
          <a:bodyPr>
            <a:normAutofit/>
          </a:bodyPr>
          <a:lstStyle/>
          <a:p>
            <a:r>
              <a:rPr lang="en-US" b="0" i="0" u="none" strike="noStrike">
                <a:solidFill>
                  <a:srgbClr val="000000"/>
                </a:solidFill>
                <a:effectLst/>
                <a:latin typeface="Calibri Light"/>
                <a:cs typeface="Calibri Light"/>
              </a:rPr>
              <a:t>General Conformity, cont.</a:t>
            </a:r>
            <a:endParaRPr lang="en-US">
              <a:latin typeface="Calibri Light"/>
              <a:cs typeface="Calibri Light"/>
            </a:endParaRPr>
          </a:p>
        </p:txBody>
      </p:sp>
      <p:sp>
        <p:nvSpPr>
          <p:cNvPr id="3" name="Content Placeholder 2">
            <a:extLst>
              <a:ext uri="{FF2B5EF4-FFF2-40B4-BE49-F238E27FC236}">
                <a16:creationId xmlns:a16="http://schemas.microsoft.com/office/drawing/2014/main" id="{F44CDA8E-3630-C7C7-42B4-A8F5C786F107}"/>
              </a:ext>
            </a:extLst>
          </p:cNvPr>
          <p:cNvSpPr>
            <a:spLocks noGrp="1"/>
          </p:cNvSpPr>
          <p:nvPr>
            <p:ph idx="1"/>
          </p:nvPr>
        </p:nvSpPr>
        <p:spPr/>
        <p:txBody>
          <a:bodyPr vert="horz" lIns="0" tIns="45720" rIns="0" bIns="45720" rtlCol="0" anchor="t">
            <a:normAutofit/>
          </a:bodyPr>
          <a:lstStyle/>
          <a:p>
            <a:r>
              <a:rPr lang="en-US" sz="3200">
                <a:solidFill>
                  <a:srgbClr val="000000"/>
                </a:solidFill>
                <a:latin typeface="Calibri"/>
                <a:ea typeface="Calibri"/>
                <a:cs typeface="Calibri"/>
              </a:rPr>
              <a:t>In an area without an approved SIP, a federal action can be shown to “conform” by demonstrating there will be no increase in emissions in the NAA or maintenance area from the federal agency action that could cause new violations of the NAAQS and/or no increase in the frequency or severity of previous violations.</a:t>
            </a:r>
          </a:p>
          <a:p>
            <a:r>
              <a:rPr lang="en-US" sz="3200">
                <a:ea typeface="+mn-lt"/>
                <a:cs typeface="+mn-lt"/>
                <a:hlinkClick r:id="rId2"/>
              </a:rPr>
              <a:t>https://www.epa.gov/general-conformity</a:t>
            </a:r>
            <a:r>
              <a:rPr lang="en-US" sz="3200">
                <a:ea typeface="+mn-lt"/>
                <a:cs typeface="+mn-lt"/>
              </a:rPr>
              <a:t> </a:t>
            </a:r>
            <a:endParaRPr lang="en-US" sz="3200">
              <a:solidFill>
                <a:srgbClr val="000000"/>
              </a:solidFill>
              <a:ea typeface="Calibri"/>
              <a:cs typeface="Calibri"/>
            </a:endParaRPr>
          </a:p>
        </p:txBody>
      </p:sp>
      <p:sp>
        <p:nvSpPr>
          <p:cNvPr id="5" name="Slide Number Placeholder 4">
            <a:extLst>
              <a:ext uri="{FF2B5EF4-FFF2-40B4-BE49-F238E27FC236}">
                <a16:creationId xmlns:a16="http://schemas.microsoft.com/office/drawing/2014/main" id="{23B8CFE9-0CAB-64D8-8C9B-1FFE1A5CA8CF}"/>
              </a:ext>
            </a:extLst>
          </p:cNvPr>
          <p:cNvSpPr>
            <a:spLocks noGrp="1"/>
          </p:cNvSpPr>
          <p:nvPr>
            <p:ph type="sldNum" sz="quarter" idx="12"/>
          </p:nvPr>
        </p:nvSpPr>
        <p:spPr/>
        <p:txBody>
          <a:bodyPr/>
          <a:lstStyle/>
          <a:p>
            <a:fld id="{1F1CB0F1-E3A5-4057-A475-0B8AC78582B4}" type="slidenum">
              <a:rPr lang="en-US" smtClean="0"/>
              <a:t>35</a:t>
            </a:fld>
            <a:endParaRPr lang="en-US"/>
          </a:p>
        </p:txBody>
      </p:sp>
      <p:sp>
        <p:nvSpPr>
          <p:cNvPr id="7" name="Rectangle 6">
            <a:extLst>
              <a:ext uri="{FF2B5EF4-FFF2-40B4-BE49-F238E27FC236}">
                <a16:creationId xmlns:a16="http://schemas.microsoft.com/office/drawing/2014/main" id="{E12DBBEC-555F-EDCF-A81F-6150CE2E98CB}"/>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407098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BC5E-3368-304C-944A-AD499817D08B}"/>
              </a:ext>
            </a:extLst>
          </p:cNvPr>
          <p:cNvSpPr>
            <a:spLocks noGrp="1"/>
          </p:cNvSpPr>
          <p:nvPr>
            <p:ph type="title"/>
          </p:nvPr>
        </p:nvSpPr>
        <p:spPr/>
        <p:txBody>
          <a:bodyPr/>
          <a:lstStyle/>
          <a:p>
            <a:r>
              <a:rPr lang="en-US"/>
              <a:t> Control Measure SIP</a:t>
            </a:r>
          </a:p>
        </p:txBody>
      </p:sp>
      <p:sp>
        <p:nvSpPr>
          <p:cNvPr id="3" name="Content Placeholder 2">
            <a:extLst>
              <a:ext uri="{FF2B5EF4-FFF2-40B4-BE49-F238E27FC236}">
                <a16:creationId xmlns:a16="http://schemas.microsoft.com/office/drawing/2014/main" id="{01D491C8-4355-D3FA-8788-10B0F4C1C0CA}"/>
              </a:ext>
            </a:extLst>
          </p:cNvPr>
          <p:cNvSpPr>
            <a:spLocks noGrp="1"/>
          </p:cNvSpPr>
          <p:nvPr>
            <p:ph idx="1"/>
          </p:nvPr>
        </p:nvSpPr>
        <p:spPr/>
        <p:txBody>
          <a:bodyPr vert="horz" lIns="0" tIns="45720" rIns="0" bIns="45720" rtlCol="0" anchor="t">
            <a:normAutofit/>
          </a:bodyPr>
          <a:lstStyle/>
          <a:p>
            <a:pPr fontAlgn="base"/>
            <a:r>
              <a:rPr lang="en-US" sz="3200">
                <a:solidFill>
                  <a:srgbClr val="000000"/>
                </a:solidFill>
                <a:latin typeface="Calibri"/>
                <a:ea typeface="Calibri"/>
                <a:cs typeface="Calibri"/>
              </a:rPr>
              <a:t>Some control strategies are complex enough to warrant their own SIP Revision</a:t>
            </a:r>
          </a:p>
          <a:p>
            <a:pPr marL="914400" lvl="1" indent="-457200" fontAlgn="base">
              <a:spcBef>
                <a:spcPts val="560"/>
              </a:spcBef>
            </a:pPr>
            <a:r>
              <a:rPr lang="en-US" sz="2800">
                <a:solidFill>
                  <a:srgbClr val="000000"/>
                </a:solidFill>
                <a:latin typeface="Calibri"/>
                <a:cs typeface="Calibri"/>
              </a:rPr>
              <a:t>Ex: Vehicle Inspection and Maintenance</a:t>
            </a:r>
            <a:endParaRPr lang="en-US" sz="2800">
              <a:solidFill>
                <a:srgbClr val="000000"/>
              </a:solidFill>
              <a:latin typeface="Arial" panose="020B0604020202020204" pitchFamily="34" charset="0"/>
            </a:endParaRPr>
          </a:p>
          <a:p>
            <a:pPr marL="914400" lvl="1" indent="-457200" fontAlgn="base">
              <a:spcBef>
                <a:spcPts val="560"/>
              </a:spcBef>
            </a:pPr>
            <a:r>
              <a:rPr lang="en-US" sz="2800">
                <a:solidFill>
                  <a:srgbClr val="000000"/>
                </a:solidFill>
                <a:latin typeface="Calibri"/>
                <a:ea typeface="Calibri"/>
                <a:cs typeface="Calibri"/>
              </a:rPr>
              <a:t>Ex: Prevention of Significant Deterioration/New Source Review</a:t>
            </a:r>
          </a:p>
          <a:p>
            <a:pPr marL="914400" lvl="1" indent="-457200" fontAlgn="base">
              <a:spcBef>
                <a:spcPts val="560"/>
              </a:spcBef>
            </a:pPr>
            <a:r>
              <a:rPr lang="en-US" sz="2800">
                <a:solidFill>
                  <a:srgbClr val="000000"/>
                </a:solidFill>
                <a:latin typeface="Calibri"/>
                <a:ea typeface="Calibri"/>
                <a:cs typeface="Calibri"/>
              </a:rPr>
              <a:t>Ex: Minor Source Permit Program</a:t>
            </a:r>
          </a:p>
          <a:p>
            <a:pPr marL="914400" lvl="1" indent="-457200" fontAlgn="base">
              <a:spcBef>
                <a:spcPts val="560"/>
              </a:spcBef>
            </a:pPr>
            <a:r>
              <a:rPr lang="en-US" sz="2800">
                <a:solidFill>
                  <a:srgbClr val="000000"/>
                </a:solidFill>
                <a:latin typeface="Calibri"/>
                <a:ea typeface="Calibri"/>
                <a:cs typeface="Calibri"/>
              </a:rPr>
              <a:t>Ex: Clean Fuel Program</a:t>
            </a:r>
          </a:p>
          <a:p>
            <a:endParaRPr lang="en-US"/>
          </a:p>
        </p:txBody>
      </p:sp>
      <p:sp>
        <p:nvSpPr>
          <p:cNvPr id="5" name="Slide Number Placeholder 4">
            <a:extLst>
              <a:ext uri="{FF2B5EF4-FFF2-40B4-BE49-F238E27FC236}">
                <a16:creationId xmlns:a16="http://schemas.microsoft.com/office/drawing/2014/main" id="{9FCA94BE-E11D-AB2E-C0F1-A60A325ED833}"/>
              </a:ext>
            </a:extLst>
          </p:cNvPr>
          <p:cNvSpPr>
            <a:spLocks noGrp="1"/>
          </p:cNvSpPr>
          <p:nvPr>
            <p:ph type="sldNum" sz="quarter" idx="12"/>
          </p:nvPr>
        </p:nvSpPr>
        <p:spPr/>
        <p:txBody>
          <a:bodyPr/>
          <a:lstStyle/>
          <a:p>
            <a:fld id="{1F1CB0F1-E3A5-4057-A475-0B8AC78582B4}" type="slidenum">
              <a:rPr lang="en-US" smtClean="0"/>
              <a:t>36</a:t>
            </a:fld>
            <a:endParaRPr lang="en-US"/>
          </a:p>
        </p:txBody>
      </p:sp>
      <p:sp>
        <p:nvSpPr>
          <p:cNvPr id="7" name="Rectangle 6">
            <a:extLst>
              <a:ext uri="{FF2B5EF4-FFF2-40B4-BE49-F238E27FC236}">
                <a16:creationId xmlns:a16="http://schemas.microsoft.com/office/drawing/2014/main" id="{E423AFFC-FAD1-70D6-01DA-14097A6D38A0}"/>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70439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1535-C338-B809-4C6A-CB6C9AD81B91}"/>
              </a:ext>
            </a:extLst>
          </p:cNvPr>
          <p:cNvSpPr>
            <a:spLocks noGrp="1"/>
          </p:cNvSpPr>
          <p:nvPr>
            <p:ph type="title"/>
          </p:nvPr>
        </p:nvSpPr>
        <p:spPr/>
        <p:txBody>
          <a:bodyPr>
            <a:normAutofit/>
          </a:bodyPr>
          <a:lstStyle/>
          <a:p>
            <a:r>
              <a:rPr lang="en-US">
                <a:solidFill>
                  <a:srgbClr val="000000"/>
                </a:solidFill>
                <a:latin typeface="Calibri Light"/>
                <a:cs typeface="Calibri"/>
              </a:rPr>
              <a:t>Control</a:t>
            </a:r>
            <a:r>
              <a:rPr lang="en-US" b="0" i="0" u="none" strike="noStrike">
                <a:solidFill>
                  <a:srgbClr val="000000"/>
                </a:solidFill>
                <a:effectLst/>
                <a:latin typeface="Calibri Light"/>
                <a:cs typeface="Calibri"/>
              </a:rPr>
              <a:t> Measure SIP, cont.</a:t>
            </a:r>
            <a:endParaRPr lang="en-US">
              <a:latin typeface="Calibri Light"/>
              <a:cs typeface="Calibri"/>
            </a:endParaRPr>
          </a:p>
        </p:txBody>
      </p:sp>
      <p:sp>
        <p:nvSpPr>
          <p:cNvPr id="3" name="Content Placeholder 2">
            <a:extLst>
              <a:ext uri="{FF2B5EF4-FFF2-40B4-BE49-F238E27FC236}">
                <a16:creationId xmlns:a16="http://schemas.microsoft.com/office/drawing/2014/main" id="{697E3060-D2F8-770F-9CC5-20E19EED9F11}"/>
              </a:ext>
            </a:extLst>
          </p:cNvPr>
          <p:cNvSpPr>
            <a:spLocks noGrp="1"/>
          </p:cNvSpPr>
          <p:nvPr>
            <p:ph idx="1"/>
          </p:nvPr>
        </p:nvSpPr>
        <p:spPr/>
        <p:txBody>
          <a:bodyPr vert="horz" lIns="0" tIns="45720" rIns="0" bIns="45720" rtlCol="0" anchor="t">
            <a:normAutofit lnSpcReduction="10000"/>
          </a:bodyPr>
          <a:lstStyle/>
          <a:p>
            <a:pPr fontAlgn="base"/>
            <a:r>
              <a:rPr lang="en-US" sz="3200">
                <a:solidFill>
                  <a:srgbClr val="000000"/>
                </a:solidFill>
                <a:latin typeface="Calibri"/>
                <a:ea typeface="Calibri"/>
                <a:cs typeface="Calibri"/>
              </a:rPr>
              <a:t>Vehicle Inspection and Maintenance</a:t>
            </a:r>
          </a:p>
          <a:p>
            <a:pPr marL="914400" lvl="1" indent="-457200" fontAlgn="base">
              <a:spcBef>
                <a:spcPts val="560"/>
              </a:spcBef>
            </a:pPr>
            <a:r>
              <a:rPr lang="en-US" sz="2800">
                <a:solidFill>
                  <a:srgbClr val="000000"/>
                </a:solidFill>
                <a:latin typeface="Calibri"/>
                <a:ea typeface="Calibri"/>
                <a:cs typeface="Calibri"/>
              </a:rPr>
              <a:t>Required in Ozone moderate and above areas (CAA 182(b) and (c)), CO moderate and serious areas (CAA 187)</a:t>
            </a:r>
          </a:p>
          <a:p>
            <a:pPr marL="1257300" lvl="2" indent="-342900" fontAlgn="base">
              <a:spcBef>
                <a:spcPts val="480"/>
              </a:spcBef>
            </a:pPr>
            <a:r>
              <a:rPr lang="en-US" sz="2400">
                <a:solidFill>
                  <a:srgbClr val="000000"/>
                </a:solidFill>
                <a:latin typeface="Calibri"/>
                <a:ea typeface="Calibri"/>
                <a:cs typeface="Calibri"/>
              </a:rPr>
              <a:t>For serious areas, state must submit biennial report to EPA administrator summarizing emission reductions</a:t>
            </a:r>
          </a:p>
          <a:p>
            <a:pPr fontAlgn="base">
              <a:spcBef>
                <a:spcPts val="640"/>
              </a:spcBef>
            </a:pPr>
            <a:r>
              <a:rPr lang="en-US" sz="3200">
                <a:solidFill>
                  <a:srgbClr val="000000"/>
                </a:solidFill>
                <a:latin typeface="Calibri"/>
                <a:ea typeface="Calibri"/>
                <a:cs typeface="Calibri"/>
              </a:rPr>
              <a:t>Clean Fuel Programs required in Ozone and CO serious and above areas</a:t>
            </a:r>
          </a:p>
          <a:p>
            <a:pPr fontAlgn="base">
              <a:spcBef>
                <a:spcPts val="640"/>
              </a:spcBef>
            </a:pPr>
            <a:r>
              <a:rPr lang="en-US" sz="3200">
                <a:solidFill>
                  <a:srgbClr val="000000"/>
                </a:solidFill>
                <a:latin typeface="Calibri"/>
                <a:cs typeface="Calibri"/>
              </a:rPr>
              <a:t>More in Technical Data Needed Section about PSD, NSR and Title V</a:t>
            </a:r>
            <a:endParaRPr lang="en-US" sz="3200">
              <a:solidFill>
                <a:srgbClr val="000000"/>
              </a:solidFill>
              <a:latin typeface="Calibri"/>
              <a:ea typeface="Calibri"/>
              <a:cs typeface="Calibri"/>
            </a:endParaRPr>
          </a:p>
          <a:p>
            <a:endParaRPr lang="en-US"/>
          </a:p>
        </p:txBody>
      </p:sp>
      <p:sp>
        <p:nvSpPr>
          <p:cNvPr id="5" name="Slide Number Placeholder 4">
            <a:extLst>
              <a:ext uri="{FF2B5EF4-FFF2-40B4-BE49-F238E27FC236}">
                <a16:creationId xmlns:a16="http://schemas.microsoft.com/office/drawing/2014/main" id="{17524CAB-3493-9755-0D34-993382F4BAD2}"/>
              </a:ext>
            </a:extLst>
          </p:cNvPr>
          <p:cNvSpPr>
            <a:spLocks noGrp="1"/>
          </p:cNvSpPr>
          <p:nvPr>
            <p:ph type="sldNum" sz="quarter" idx="12"/>
          </p:nvPr>
        </p:nvSpPr>
        <p:spPr/>
        <p:txBody>
          <a:bodyPr/>
          <a:lstStyle/>
          <a:p>
            <a:fld id="{1F1CB0F1-E3A5-4057-A475-0B8AC78582B4}" type="slidenum">
              <a:rPr lang="en-US" smtClean="0"/>
              <a:t>37</a:t>
            </a:fld>
            <a:endParaRPr lang="en-US"/>
          </a:p>
        </p:txBody>
      </p:sp>
      <p:sp>
        <p:nvSpPr>
          <p:cNvPr id="7" name="Rectangle 6">
            <a:extLst>
              <a:ext uri="{FF2B5EF4-FFF2-40B4-BE49-F238E27FC236}">
                <a16:creationId xmlns:a16="http://schemas.microsoft.com/office/drawing/2014/main" id="{9D55C58E-0405-00B8-4E61-3044A59339EF}"/>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Tree>
    <p:extLst>
      <p:ext uri="{BB962C8B-B14F-4D97-AF65-F5344CB8AC3E}">
        <p14:creationId xmlns:p14="http://schemas.microsoft.com/office/powerpoint/2010/main" val="2887761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BCA21-9C21-E166-7351-2448FEB8FA1D}"/>
              </a:ext>
            </a:extLst>
          </p:cNvPr>
          <p:cNvSpPr>
            <a:spLocks noGrp="1"/>
          </p:cNvSpPr>
          <p:nvPr>
            <p:ph type="title"/>
          </p:nvPr>
        </p:nvSpPr>
        <p:spPr/>
        <p:txBody>
          <a:bodyPr>
            <a:normAutofit/>
          </a:bodyPr>
          <a:lstStyle/>
          <a:p>
            <a:r>
              <a:rPr lang="en-US">
                <a:solidFill>
                  <a:srgbClr val="000000"/>
                </a:solidFill>
                <a:latin typeface="Calibri Light"/>
                <a:cs typeface="Calibri"/>
              </a:rPr>
              <a:t>Regional</a:t>
            </a:r>
            <a:r>
              <a:rPr lang="en-US" b="0" i="0" u="none" strike="noStrike">
                <a:solidFill>
                  <a:srgbClr val="000000"/>
                </a:solidFill>
                <a:effectLst/>
                <a:latin typeface="Calibri Light"/>
                <a:cs typeface="Calibri"/>
              </a:rPr>
              <a:t> Haze SIP – CAA 169A</a:t>
            </a:r>
            <a:endParaRPr lang="en-US">
              <a:latin typeface="Calibri Light"/>
              <a:cs typeface="Calibri"/>
            </a:endParaRPr>
          </a:p>
        </p:txBody>
      </p:sp>
      <p:sp>
        <p:nvSpPr>
          <p:cNvPr id="7" name="Content Placeholder 6">
            <a:extLst>
              <a:ext uri="{FF2B5EF4-FFF2-40B4-BE49-F238E27FC236}">
                <a16:creationId xmlns:a16="http://schemas.microsoft.com/office/drawing/2014/main" id="{B1611B78-9009-E38C-BFDF-143E39B3629A}"/>
              </a:ext>
            </a:extLst>
          </p:cNvPr>
          <p:cNvSpPr>
            <a:spLocks noGrp="1"/>
          </p:cNvSpPr>
          <p:nvPr>
            <p:ph sz="half" idx="2"/>
          </p:nvPr>
        </p:nvSpPr>
        <p:spPr>
          <a:xfrm>
            <a:off x="1097280" y="1867786"/>
            <a:ext cx="4937760" cy="3378200"/>
          </a:xfrm>
        </p:spPr>
        <p:txBody>
          <a:bodyPr vert="horz" lIns="0" tIns="45720" rIns="0" bIns="45720" rtlCol="0" anchor="t">
            <a:noAutofit/>
          </a:bodyPr>
          <a:lstStyle/>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a:cs typeface="Calibri"/>
              </a:rPr>
              <a:t>All states are required to show progress toward natural visibility conditions in Class I areas by 2064.</a:t>
            </a:r>
          </a:p>
          <a:p>
            <a:pPr rtl="0" fontAlgn="base">
              <a:spcBef>
                <a:spcPts val="392"/>
              </a:spcBef>
              <a:spcAft>
                <a:spcPts val="0"/>
              </a:spcAft>
              <a:buFont typeface="Arial" panose="020B0604020202020204" pitchFamily="34" charset="0"/>
              <a:buChar char="•"/>
            </a:pPr>
            <a:r>
              <a:rPr lang="en-US" b="0" i="0" u="none" strike="noStrike" dirty="0">
                <a:solidFill>
                  <a:srgbClr val="000000"/>
                </a:solidFill>
                <a:effectLst/>
                <a:latin typeface="Calibri"/>
                <a:cs typeface="Calibri"/>
              </a:rPr>
              <a:t>Class I areas are national parks, wilderness areas, national forests and monuments.</a:t>
            </a:r>
          </a:p>
          <a:p>
            <a:pPr fontAlgn="base">
              <a:spcBef>
                <a:spcPts val="392"/>
              </a:spcBef>
              <a:spcAft>
                <a:spcPts val="0"/>
              </a:spcAft>
            </a:pPr>
            <a:r>
              <a:rPr lang="en-US" b="0" i="0" u="none" strike="noStrike" dirty="0">
                <a:solidFill>
                  <a:srgbClr val="000000"/>
                </a:solidFill>
                <a:effectLst/>
                <a:latin typeface="Calibri"/>
                <a:cs typeface="Calibri"/>
              </a:rPr>
              <a:t>Reasonable Progress: SIPs required every 10 years; interim progress report every 5 years.</a:t>
            </a:r>
          </a:p>
          <a:p>
            <a:pPr rtl="0" fontAlgn="base">
              <a:spcBef>
                <a:spcPts val="392"/>
              </a:spcBef>
              <a:spcAft>
                <a:spcPts val="0"/>
              </a:spcAft>
              <a:buFont typeface="Arial" panose="020B0604020202020204" pitchFamily="34" charset="0"/>
              <a:buChar char="•"/>
            </a:pPr>
            <a:r>
              <a:rPr lang="en-US" b="0" i="0" u="none" strike="noStrike" dirty="0">
                <a:solidFill>
                  <a:srgbClr val="000000"/>
                </a:solidFill>
                <a:effectLst/>
                <a:latin typeface="Calibri"/>
                <a:cs typeface="Calibri"/>
              </a:rPr>
              <a:t>Round 1 SIP included consideration of retrofit controls on existing large stationary sources: BART (Best Available Retrofit Technology).</a:t>
            </a:r>
          </a:p>
          <a:p>
            <a:endParaRPr lang="en-US" dirty="0"/>
          </a:p>
        </p:txBody>
      </p:sp>
      <p:sp>
        <p:nvSpPr>
          <p:cNvPr id="8" name="Content Placeholder 7">
            <a:extLst>
              <a:ext uri="{FF2B5EF4-FFF2-40B4-BE49-F238E27FC236}">
                <a16:creationId xmlns:a16="http://schemas.microsoft.com/office/drawing/2014/main" id="{D987F8A5-B891-6409-8645-E43D57A64155}"/>
              </a:ext>
            </a:extLst>
          </p:cNvPr>
          <p:cNvSpPr>
            <a:spLocks noGrp="1"/>
          </p:cNvSpPr>
          <p:nvPr>
            <p:ph sz="quarter" idx="4"/>
          </p:nvPr>
        </p:nvSpPr>
        <p:spPr/>
        <p:txBody>
          <a:bodyPr vert="horz" lIns="0" tIns="45720" rIns="0" bIns="45720" rtlCol="0" anchor="t">
            <a:normAutofit/>
          </a:bodyPr>
          <a:lstStyle/>
          <a:p>
            <a:pPr marL="0" indent="0" rtl="0">
              <a:spcBef>
                <a:spcPts val="0"/>
              </a:spcBef>
              <a:spcAft>
                <a:spcPts val="0"/>
              </a:spcAft>
              <a:buNone/>
            </a:pPr>
            <a:r>
              <a:rPr lang="en-US" sz="1800" b="1" dirty="0">
                <a:solidFill>
                  <a:srgbClr val="000000"/>
                </a:solidFill>
                <a:latin typeface="Calibri" panose="020F0502020204030204" pitchFamily="34" charset="0"/>
              </a:rPr>
              <a:t>Natural and Hazy Conditions</a:t>
            </a:r>
            <a:endParaRPr lang="en-US" b="0" dirty="0">
              <a:effectLst/>
              <a:ea typeface="Calibri" panose="020F0502020204030204"/>
              <a:cs typeface="Calibri" panose="020F0502020204030204"/>
            </a:endParaRPr>
          </a:p>
          <a:p>
            <a:pPr marL="0" indent="0" rtl="0" fontAlgn="base">
              <a:spcBef>
                <a:spcPts val="392"/>
              </a:spcBef>
              <a:spcAft>
                <a:spcPts val="0"/>
              </a:spcAft>
              <a:buNone/>
            </a:pPr>
            <a:br>
              <a:rPr lang="en-US" b="0" dirty="0">
                <a:effectLst/>
              </a:rPr>
            </a:br>
            <a:endParaRPr lang="en-US" sz="1800" dirty="0">
              <a:solidFill>
                <a:srgbClr val="FF0000"/>
              </a:solidFill>
              <a:latin typeface="Calibri"/>
              <a:ea typeface="Calibri"/>
              <a:cs typeface="Calibri"/>
            </a:endParaRPr>
          </a:p>
        </p:txBody>
      </p:sp>
      <p:sp>
        <p:nvSpPr>
          <p:cNvPr id="5" name="Slide Number Placeholder 4">
            <a:extLst>
              <a:ext uri="{FF2B5EF4-FFF2-40B4-BE49-F238E27FC236}">
                <a16:creationId xmlns:a16="http://schemas.microsoft.com/office/drawing/2014/main" id="{CFF5B7AD-10F2-8BB7-A875-4F53747CD946}"/>
              </a:ext>
            </a:extLst>
          </p:cNvPr>
          <p:cNvSpPr>
            <a:spLocks noGrp="1"/>
          </p:cNvSpPr>
          <p:nvPr>
            <p:ph type="sldNum" sz="quarter" idx="12"/>
          </p:nvPr>
        </p:nvSpPr>
        <p:spPr/>
        <p:txBody>
          <a:bodyPr/>
          <a:lstStyle/>
          <a:p>
            <a:fld id="{1F1CB0F1-E3A5-4057-A475-0B8AC78582B4}" type="slidenum">
              <a:rPr lang="en-US" smtClean="0"/>
              <a:t>38</a:t>
            </a:fld>
            <a:endParaRPr lang="en-US"/>
          </a:p>
        </p:txBody>
      </p:sp>
      <p:sp>
        <p:nvSpPr>
          <p:cNvPr id="3" name="Rectangle 2">
            <a:extLst>
              <a:ext uri="{FF2B5EF4-FFF2-40B4-BE49-F238E27FC236}">
                <a16:creationId xmlns:a16="http://schemas.microsoft.com/office/drawing/2014/main" id="{6AE98673-E55B-1BB0-C258-CFFA0DC20D47}"/>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pic>
        <p:nvPicPr>
          <p:cNvPr id="2" name="Picture 8" descr="A picture of Mount Denali on a clear day compared to a hazy day.">
            <a:extLst>
              <a:ext uri="{FF2B5EF4-FFF2-40B4-BE49-F238E27FC236}">
                <a16:creationId xmlns:a16="http://schemas.microsoft.com/office/drawing/2014/main" id="{849D7FC2-9DD3-47A1-42BF-2B735CD51474}"/>
              </a:ext>
            </a:extLst>
          </p:cNvPr>
          <p:cNvPicPr>
            <a:picLocks noChangeAspect="1"/>
          </p:cNvPicPr>
          <p:nvPr/>
        </p:nvPicPr>
        <p:blipFill>
          <a:blip r:embed="rId2"/>
          <a:stretch>
            <a:fillRect/>
          </a:stretch>
        </p:blipFill>
        <p:spPr>
          <a:xfrm>
            <a:off x="6218463" y="2301154"/>
            <a:ext cx="5594130" cy="1900322"/>
          </a:xfrm>
          <a:prstGeom prst="rect">
            <a:avLst/>
          </a:prstGeom>
        </p:spPr>
      </p:pic>
      <p:sp>
        <p:nvSpPr>
          <p:cNvPr id="9" name="TextBox 8">
            <a:extLst>
              <a:ext uri="{FF2B5EF4-FFF2-40B4-BE49-F238E27FC236}">
                <a16:creationId xmlns:a16="http://schemas.microsoft.com/office/drawing/2014/main" id="{39747FDA-20BB-C6EE-8CD6-11B2FB853C22}"/>
              </a:ext>
            </a:extLst>
          </p:cNvPr>
          <p:cNvSpPr txBox="1"/>
          <p:nvPr/>
        </p:nvSpPr>
        <p:spPr>
          <a:xfrm>
            <a:off x="6161689" y="4269827"/>
            <a:ext cx="548902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mn-lt"/>
                <a:cs typeface="+mn-lt"/>
              </a:rPr>
              <a:t>Image credit: Denali NPP, ©Alaska Division of Tourism</a:t>
            </a:r>
            <a:endParaRPr lang="en-US" sz="1400"/>
          </a:p>
        </p:txBody>
      </p:sp>
    </p:spTree>
    <p:extLst>
      <p:ext uri="{BB962C8B-B14F-4D97-AF65-F5344CB8AC3E}">
        <p14:creationId xmlns:p14="http://schemas.microsoft.com/office/powerpoint/2010/main" val="383508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51121F-9E50-6A99-D855-660116C47D40}"/>
              </a:ext>
            </a:extLst>
          </p:cNvPr>
          <p:cNvSpPr>
            <a:spLocks noGrp="1"/>
          </p:cNvSpPr>
          <p:nvPr>
            <p:ph type="title"/>
          </p:nvPr>
        </p:nvSpPr>
        <p:spPr/>
        <p:txBody>
          <a:bodyPr/>
          <a:lstStyle/>
          <a:p>
            <a:r>
              <a:rPr lang="en-US"/>
              <a:t>Tribal Implementation Plan (TIP)</a:t>
            </a:r>
          </a:p>
        </p:txBody>
      </p:sp>
      <p:sp>
        <p:nvSpPr>
          <p:cNvPr id="7" name="Content Placeholder 6">
            <a:extLst>
              <a:ext uri="{FF2B5EF4-FFF2-40B4-BE49-F238E27FC236}">
                <a16:creationId xmlns:a16="http://schemas.microsoft.com/office/drawing/2014/main" id="{E6866941-221C-FDFE-7CAD-922C0297AA30}"/>
              </a:ext>
            </a:extLst>
          </p:cNvPr>
          <p:cNvSpPr>
            <a:spLocks noGrp="1"/>
          </p:cNvSpPr>
          <p:nvPr>
            <p:ph sz="half" idx="2"/>
          </p:nvPr>
        </p:nvSpPr>
        <p:spPr>
          <a:xfrm>
            <a:off x="1097280" y="2106613"/>
            <a:ext cx="4937760" cy="3378200"/>
          </a:xfrm>
        </p:spPr>
        <p:txBody>
          <a:bodyPr vert="horz" lIns="0" tIns="45720" rIns="0" bIns="45720" rtlCol="0" anchor="t">
            <a:normAutofit fontScale="92500" lnSpcReduction="10000"/>
          </a:bodyPr>
          <a:lstStyle/>
          <a:p>
            <a:pPr rtl="0" fontAlgn="base">
              <a:spcBef>
                <a:spcPts val="0"/>
              </a:spcBef>
              <a:spcAft>
                <a:spcPts val="0"/>
              </a:spcAft>
              <a:buFont typeface="Arial" panose="020B0604020202020204" pitchFamily="34" charset="0"/>
              <a:buChar char="•"/>
            </a:pPr>
            <a:r>
              <a:rPr lang="en-US" sz="2400">
                <a:solidFill>
                  <a:srgbClr val="000000"/>
                </a:solidFill>
                <a:latin typeface="Calibri"/>
                <a:cs typeface="Calibri"/>
              </a:rPr>
              <a:t>Tribes have similar authority as states in the CAA.</a:t>
            </a:r>
          </a:p>
          <a:p>
            <a:pPr rtl="0" fontAlgn="base">
              <a:spcBef>
                <a:spcPts val="434"/>
              </a:spcBef>
              <a:spcAft>
                <a:spcPts val="0"/>
              </a:spcAft>
              <a:buFont typeface="Arial" panose="020B0604020202020204" pitchFamily="34" charset="0"/>
              <a:buChar char="•"/>
            </a:pPr>
            <a:r>
              <a:rPr lang="en-US" sz="2400">
                <a:solidFill>
                  <a:srgbClr val="000000"/>
                </a:solidFill>
                <a:latin typeface="Calibri"/>
                <a:cs typeface="Calibri"/>
              </a:rPr>
              <a:t>Although not a requirement, Tribes can be the authority for the air quality program within their own boundaries.</a:t>
            </a:r>
          </a:p>
          <a:p>
            <a:pPr rtl="0" fontAlgn="base">
              <a:spcBef>
                <a:spcPts val="434"/>
              </a:spcBef>
              <a:spcAft>
                <a:spcPts val="0"/>
              </a:spcAft>
              <a:buFont typeface="Arial" panose="020B0604020202020204" pitchFamily="34" charset="0"/>
              <a:buChar char="•"/>
            </a:pPr>
            <a:r>
              <a:rPr lang="en-US" sz="2400">
                <a:solidFill>
                  <a:srgbClr val="000000"/>
                </a:solidFill>
                <a:latin typeface="Calibri"/>
                <a:cs typeface="Calibri"/>
              </a:rPr>
              <a:t>The Tribal Authority Rule (TAR) provides regulatory framework for developing TIPs.</a:t>
            </a:r>
          </a:p>
          <a:p>
            <a:pPr rtl="0" fontAlgn="base">
              <a:spcBef>
                <a:spcPts val="434"/>
              </a:spcBef>
              <a:spcAft>
                <a:spcPts val="0"/>
              </a:spcAft>
              <a:buFont typeface="Arial" panose="020B0604020202020204" pitchFamily="34" charset="0"/>
              <a:buChar char="•"/>
            </a:pPr>
            <a:r>
              <a:rPr lang="en-US" sz="2400">
                <a:solidFill>
                  <a:srgbClr val="000000"/>
                </a:solidFill>
                <a:latin typeface="Calibri"/>
                <a:cs typeface="Calibri"/>
              </a:rPr>
              <a:t>Like SIPs, TIPs must demonstrate that Tribes have the necessary resources and authority.</a:t>
            </a:r>
          </a:p>
          <a:p>
            <a:endParaRPr lang="en-US"/>
          </a:p>
        </p:txBody>
      </p:sp>
      <p:pic>
        <p:nvPicPr>
          <p:cNvPr id="11" name="Picture 11" descr="EPA photo of a conference">
            <a:extLst>
              <a:ext uri="{FF2B5EF4-FFF2-40B4-BE49-F238E27FC236}">
                <a16:creationId xmlns:a16="http://schemas.microsoft.com/office/drawing/2014/main" id="{7DAF9D9E-268D-C5E8-2DDF-07CE7553A33F}"/>
              </a:ext>
            </a:extLst>
          </p:cNvPr>
          <p:cNvPicPr>
            <a:picLocks noGrp="1" noChangeAspect="1"/>
          </p:cNvPicPr>
          <p:nvPr>
            <p:ph sz="quarter" idx="4"/>
          </p:nvPr>
        </p:nvPicPr>
        <p:blipFill>
          <a:blip r:embed="rId2"/>
          <a:stretch>
            <a:fillRect/>
          </a:stretch>
        </p:blipFill>
        <p:spPr>
          <a:xfrm>
            <a:off x="6270885" y="1891221"/>
            <a:ext cx="4714957" cy="1450756"/>
          </a:xfrm>
        </p:spPr>
      </p:pic>
      <p:sp>
        <p:nvSpPr>
          <p:cNvPr id="5" name="Slide Number Placeholder 4">
            <a:extLst>
              <a:ext uri="{FF2B5EF4-FFF2-40B4-BE49-F238E27FC236}">
                <a16:creationId xmlns:a16="http://schemas.microsoft.com/office/drawing/2014/main" id="{C5C9DFB7-51AB-1510-9852-6CA074655198}"/>
              </a:ext>
            </a:extLst>
          </p:cNvPr>
          <p:cNvSpPr>
            <a:spLocks noGrp="1"/>
          </p:cNvSpPr>
          <p:nvPr>
            <p:ph type="sldNum" sz="quarter" idx="12"/>
          </p:nvPr>
        </p:nvSpPr>
        <p:spPr/>
        <p:txBody>
          <a:bodyPr/>
          <a:lstStyle/>
          <a:p>
            <a:fld id="{1F1CB0F1-E3A5-4057-A475-0B8AC78582B4}" type="slidenum">
              <a:rPr lang="en-US" smtClean="0"/>
              <a:t>39</a:t>
            </a:fld>
            <a:endParaRPr lang="en-US"/>
          </a:p>
        </p:txBody>
      </p:sp>
      <p:sp>
        <p:nvSpPr>
          <p:cNvPr id="3" name="Rectangle 2">
            <a:extLst>
              <a:ext uri="{FF2B5EF4-FFF2-40B4-BE49-F238E27FC236}">
                <a16:creationId xmlns:a16="http://schemas.microsoft.com/office/drawing/2014/main" id="{A235887E-5FDA-EA21-B3AD-6755C4518290}"/>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Overview-Type of SIP</a:t>
            </a:r>
            <a:endParaRPr lang="en-US"/>
          </a:p>
        </p:txBody>
      </p:sp>
      <p:sp>
        <p:nvSpPr>
          <p:cNvPr id="12" name="TextBox 11">
            <a:extLst>
              <a:ext uri="{FF2B5EF4-FFF2-40B4-BE49-F238E27FC236}">
                <a16:creationId xmlns:a16="http://schemas.microsoft.com/office/drawing/2014/main" id="{683D1AB7-7903-A44B-84A7-E4E7E08E6911}"/>
              </a:ext>
            </a:extLst>
          </p:cNvPr>
          <p:cNvSpPr txBox="1"/>
          <p:nvPr/>
        </p:nvSpPr>
        <p:spPr>
          <a:xfrm>
            <a:off x="6270885" y="3430766"/>
            <a:ext cx="40673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cs typeface="Calibri"/>
              </a:rPr>
              <a:t>Photo: EPA </a:t>
            </a:r>
            <a:r>
              <a:rPr lang="en-US" sz="1400" i="1">
                <a:ea typeface="+mn-lt"/>
                <a:cs typeface="+mn-lt"/>
                <a:hlinkClick r:id="rId3"/>
              </a:rPr>
              <a:t>https://www.epa.gov/tribal-air</a:t>
            </a:r>
            <a:r>
              <a:rPr lang="en-US" sz="1400" i="1">
                <a:ea typeface="+mn-lt"/>
                <a:cs typeface="+mn-lt"/>
              </a:rPr>
              <a:t> </a:t>
            </a:r>
          </a:p>
        </p:txBody>
      </p:sp>
    </p:spTree>
    <p:extLst>
      <p:ext uri="{BB962C8B-B14F-4D97-AF65-F5344CB8AC3E}">
        <p14:creationId xmlns:p14="http://schemas.microsoft.com/office/powerpoint/2010/main" val="250802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966-4B27-899D-D0E3-369CB53DF3F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B2FF788-F635-34DB-CFE7-2B8E224B8CE6}"/>
              </a:ext>
            </a:extLst>
          </p:cNvPr>
          <p:cNvSpPr>
            <a:spLocks noGrp="1"/>
          </p:cNvSpPr>
          <p:nvPr>
            <p:ph idx="1"/>
          </p:nvPr>
        </p:nvSpPr>
        <p:spPr>
          <a:xfrm>
            <a:off x="1097280" y="1737360"/>
            <a:ext cx="10058400" cy="4684950"/>
          </a:xfrm>
        </p:spPr>
        <p:txBody>
          <a:bodyPr vert="horz" lIns="0" tIns="45720" rIns="0" bIns="45720" rtlCol="0" anchor="t">
            <a:normAutofit fontScale="40000" lnSpcReduction="20000"/>
          </a:bodyPr>
          <a:lstStyle/>
          <a:p>
            <a:pPr>
              <a:lnSpc>
                <a:spcPct val="120000"/>
              </a:lnSpc>
              <a:spcBef>
                <a:spcPts val="0"/>
              </a:spcBef>
              <a:spcAft>
                <a:spcPts val="0"/>
              </a:spcAft>
            </a:pPr>
            <a:r>
              <a:rPr lang="en-US" sz="4500" dirty="0">
                <a:solidFill>
                  <a:srgbClr val="000000"/>
                </a:solidFill>
                <a:latin typeface="Calibri"/>
                <a:cs typeface="Calibri"/>
              </a:rPr>
              <a:t>Welcome, Logistics and Introductions</a:t>
            </a:r>
            <a:endParaRPr lang="en-US" sz="4500" dirty="0">
              <a:solidFill>
                <a:srgbClr val="404040"/>
              </a:solidFill>
              <a:latin typeface="Calibri"/>
              <a:cs typeface="Calibri"/>
            </a:endParaRPr>
          </a:p>
          <a:p>
            <a:pPr>
              <a:lnSpc>
                <a:spcPct val="120000"/>
              </a:lnSpc>
            </a:pPr>
            <a:r>
              <a:rPr lang="en-US" sz="4500" dirty="0">
                <a:solidFill>
                  <a:srgbClr val="000000"/>
                </a:solidFill>
                <a:latin typeface="Calibri"/>
                <a:cs typeface="Calibri"/>
              </a:rPr>
              <a:t>Details we won’t cover </a:t>
            </a:r>
            <a:endParaRPr lang="en-US" sz="4500" dirty="0">
              <a:solidFill>
                <a:srgbClr val="404040"/>
              </a:solidFill>
              <a:latin typeface="Calibri"/>
              <a:cs typeface="Calibri"/>
            </a:endParaRPr>
          </a:p>
          <a:p>
            <a:pPr marL="486410" lvl="1">
              <a:lnSpc>
                <a:spcPct val="120000"/>
              </a:lnSpc>
            </a:pPr>
            <a:r>
              <a:rPr lang="en-US" sz="4300" dirty="0">
                <a:solidFill>
                  <a:srgbClr val="000000"/>
                </a:solidFill>
                <a:latin typeface="Calibri"/>
                <a:cs typeface="Calibri"/>
              </a:rPr>
              <a:t>Clean Air Act/National Ambient Air Quality Standards (NAAQS) - detail</a:t>
            </a:r>
          </a:p>
          <a:p>
            <a:pPr marL="452755" lvl="1" fontAlgn="base">
              <a:lnSpc>
                <a:spcPct val="120000"/>
              </a:lnSpc>
              <a:spcBef>
                <a:spcPts val="434"/>
              </a:spcBef>
              <a:spcAft>
                <a:spcPts val="0"/>
              </a:spcAft>
            </a:pPr>
            <a:r>
              <a:rPr lang="en-US" sz="4500" dirty="0">
                <a:solidFill>
                  <a:srgbClr val="000000"/>
                </a:solidFill>
                <a:latin typeface="Calibri"/>
                <a:cs typeface="Calibri"/>
              </a:rPr>
              <a:t>Area designation processes – detail</a:t>
            </a:r>
          </a:p>
          <a:p>
            <a:pPr marL="309245" fontAlgn="base">
              <a:lnSpc>
                <a:spcPct val="120000"/>
              </a:lnSpc>
              <a:spcBef>
                <a:spcPts val="434"/>
              </a:spcBef>
              <a:spcAft>
                <a:spcPts val="0"/>
              </a:spcAft>
            </a:pPr>
            <a:r>
              <a:rPr lang="en-US" sz="4500" dirty="0">
                <a:solidFill>
                  <a:srgbClr val="000000"/>
                </a:solidFill>
                <a:latin typeface="Calibri"/>
                <a:cs typeface="Calibri"/>
              </a:rPr>
              <a:t>What we will cover</a:t>
            </a:r>
          </a:p>
          <a:p>
            <a:pPr marL="452755" lvl="1" fontAlgn="base">
              <a:lnSpc>
                <a:spcPct val="120000"/>
              </a:lnSpc>
              <a:spcBef>
                <a:spcPts val="434"/>
              </a:spcBef>
              <a:spcAft>
                <a:spcPts val="0"/>
              </a:spcAft>
            </a:pPr>
            <a:r>
              <a:rPr lang="en-US" sz="4500" dirty="0">
                <a:solidFill>
                  <a:srgbClr val="000000"/>
                </a:solidFill>
                <a:latin typeface="Calibri"/>
                <a:cs typeface="Calibri"/>
              </a:rPr>
              <a:t>Overview of SIPs</a:t>
            </a:r>
          </a:p>
          <a:p>
            <a:pPr marL="452755" lvl="1" fontAlgn="base">
              <a:lnSpc>
                <a:spcPct val="120000"/>
              </a:lnSpc>
              <a:spcBef>
                <a:spcPts val="434"/>
              </a:spcBef>
              <a:spcAft>
                <a:spcPts val="0"/>
              </a:spcAft>
            </a:pPr>
            <a:r>
              <a:rPr lang="en-US" sz="4500" dirty="0">
                <a:solidFill>
                  <a:srgbClr val="000000"/>
                </a:solidFill>
                <a:latin typeface="Calibri"/>
                <a:cs typeface="Calibri"/>
              </a:rPr>
              <a:t>Types of SIPs</a:t>
            </a:r>
          </a:p>
          <a:p>
            <a:pPr marL="452755" lvl="1" fontAlgn="base">
              <a:lnSpc>
                <a:spcPct val="120000"/>
              </a:lnSpc>
              <a:spcBef>
                <a:spcPts val="434"/>
              </a:spcBef>
            </a:pPr>
            <a:r>
              <a:rPr lang="en-US" sz="4500" dirty="0">
                <a:solidFill>
                  <a:srgbClr val="000000"/>
                </a:solidFill>
                <a:latin typeface="Calibri"/>
                <a:cs typeface="Calibri"/>
              </a:rPr>
              <a:t>SIP components </a:t>
            </a:r>
          </a:p>
          <a:p>
            <a:pPr marL="566420" lvl="2" fontAlgn="base">
              <a:lnSpc>
                <a:spcPct val="120000"/>
              </a:lnSpc>
              <a:spcBef>
                <a:spcPts val="434"/>
              </a:spcBef>
            </a:pPr>
            <a:r>
              <a:rPr lang="en-US" sz="4100" dirty="0">
                <a:solidFill>
                  <a:srgbClr val="000000"/>
                </a:solidFill>
                <a:latin typeface="Calibri"/>
                <a:cs typeface="Calibri"/>
              </a:rPr>
              <a:t>State and EPA staff and roles and responsibilities</a:t>
            </a:r>
          </a:p>
          <a:p>
            <a:pPr marL="566420" lvl="2">
              <a:lnSpc>
                <a:spcPct val="120000"/>
              </a:lnSpc>
              <a:spcBef>
                <a:spcPts val="434"/>
              </a:spcBef>
            </a:pPr>
            <a:r>
              <a:rPr lang="en-US" sz="4100" dirty="0">
                <a:solidFill>
                  <a:srgbClr val="000000"/>
                </a:solidFill>
                <a:latin typeface="Calibri"/>
                <a:cs typeface="Calibri"/>
              </a:rPr>
              <a:t>Technical data needed</a:t>
            </a:r>
          </a:p>
          <a:p>
            <a:pPr marL="452755" lvl="1">
              <a:lnSpc>
                <a:spcPct val="120000"/>
              </a:lnSpc>
              <a:spcBef>
                <a:spcPts val="434"/>
              </a:spcBef>
            </a:pPr>
            <a:r>
              <a:rPr lang="en-US" sz="4500" dirty="0">
                <a:solidFill>
                  <a:srgbClr val="000000"/>
                </a:solidFill>
                <a:latin typeface="Calibri"/>
                <a:cs typeface="Calibri"/>
              </a:rPr>
              <a:t>SIP Preparation and Submittal</a:t>
            </a:r>
          </a:p>
          <a:p>
            <a:pPr fontAlgn="base">
              <a:lnSpc>
                <a:spcPct val="120000"/>
              </a:lnSpc>
              <a:spcBef>
                <a:spcPts val="434"/>
              </a:spcBef>
              <a:spcAft>
                <a:spcPts val="0"/>
              </a:spcAft>
            </a:pPr>
            <a:r>
              <a:rPr lang="en-US" sz="4500" dirty="0">
                <a:solidFill>
                  <a:srgbClr val="000000"/>
                </a:solidFill>
                <a:latin typeface="Calibri"/>
                <a:cs typeface="Calibri"/>
              </a:rPr>
              <a:t>What happens after a SIP is submitted to EPA</a:t>
            </a:r>
          </a:p>
          <a:p>
            <a:pPr>
              <a:lnSpc>
                <a:spcPct val="120000"/>
              </a:lnSpc>
              <a:spcBef>
                <a:spcPts val="496"/>
              </a:spcBef>
              <a:spcAft>
                <a:spcPts val="0"/>
              </a:spcAft>
            </a:pPr>
            <a:r>
              <a:rPr lang="en-US" sz="4500" dirty="0">
                <a:solidFill>
                  <a:srgbClr val="000000"/>
                </a:solidFill>
                <a:latin typeface="Calibri"/>
                <a:cs typeface="Calibri"/>
              </a:rPr>
              <a:t>Resources</a:t>
            </a:r>
            <a:endParaRPr lang="en-US" sz="4500" dirty="0">
              <a:latin typeface="Calibri"/>
              <a:cs typeface="Calibri"/>
            </a:endParaRPr>
          </a:p>
          <a:p>
            <a:pPr>
              <a:lnSpc>
                <a:spcPct val="120000"/>
              </a:lnSpc>
              <a:spcBef>
                <a:spcPts val="496"/>
              </a:spcBef>
              <a:spcAft>
                <a:spcPts val="0"/>
              </a:spcAft>
            </a:pPr>
            <a:r>
              <a:rPr lang="en-US" sz="4500" dirty="0">
                <a:solidFill>
                  <a:srgbClr val="000000"/>
                </a:solidFill>
                <a:latin typeface="Calibri"/>
                <a:cs typeface="Calibri"/>
              </a:rPr>
              <a:t>Debrief</a:t>
            </a:r>
            <a:endParaRPr lang="en-US" sz="4500" dirty="0">
              <a:latin typeface="Calibri"/>
              <a:cs typeface="Calibri"/>
            </a:endParaRPr>
          </a:p>
          <a:p>
            <a:pPr marL="0" indent="0">
              <a:buNone/>
            </a:pPr>
            <a:br>
              <a:rPr lang="en-US" dirty="0"/>
            </a:br>
            <a:endParaRPr lang="en-US" dirty="0"/>
          </a:p>
        </p:txBody>
      </p:sp>
      <p:sp>
        <p:nvSpPr>
          <p:cNvPr id="5" name="Slide Number Placeholder 4">
            <a:extLst>
              <a:ext uri="{FF2B5EF4-FFF2-40B4-BE49-F238E27FC236}">
                <a16:creationId xmlns:a16="http://schemas.microsoft.com/office/drawing/2014/main" id="{3E447E72-A270-EF30-5878-2832D102BCCE}"/>
              </a:ext>
            </a:extLst>
          </p:cNvPr>
          <p:cNvSpPr>
            <a:spLocks noGrp="1"/>
          </p:cNvSpPr>
          <p:nvPr>
            <p:ph type="sldNum" sz="quarter" idx="12"/>
          </p:nvPr>
        </p:nvSpPr>
        <p:spPr/>
        <p:txBody>
          <a:bodyPr/>
          <a:lstStyle/>
          <a:p>
            <a:fld id="{1F1CB0F1-E3A5-4057-A475-0B8AC78582B4}" type="slidenum">
              <a:rPr lang="en-US" smtClean="0"/>
              <a:t>4</a:t>
            </a:fld>
            <a:endParaRPr lang="en-US"/>
          </a:p>
        </p:txBody>
      </p:sp>
    </p:spTree>
    <p:extLst>
      <p:ext uri="{BB962C8B-B14F-4D97-AF65-F5344CB8AC3E}">
        <p14:creationId xmlns:p14="http://schemas.microsoft.com/office/powerpoint/2010/main" val="588370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C4CD-30DB-66F5-C0CD-C65C006A44C2}"/>
              </a:ext>
            </a:extLst>
          </p:cNvPr>
          <p:cNvSpPr>
            <a:spLocks noGrp="1"/>
          </p:cNvSpPr>
          <p:nvPr>
            <p:ph type="title"/>
          </p:nvPr>
        </p:nvSpPr>
        <p:spPr/>
        <p:txBody>
          <a:bodyPr/>
          <a:lstStyle/>
          <a:p>
            <a:r>
              <a:rPr lang="en-US">
                <a:cs typeface="Calibri Light"/>
              </a:rPr>
              <a:t>Roles and Requirements</a:t>
            </a:r>
            <a:endParaRPr lang="en-US"/>
          </a:p>
        </p:txBody>
      </p:sp>
      <p:sp>
        <p:nvSpPr>
          <p:cNvPr id="5" name="Slide Number Placeholder 4">
            <a:extLst>
              <a:ext uri="{FF2B5EF4-FFF2-40B4-BE49-F238E27FC236}">
                <a16:creationId xmlns:a16="http://schemas.microsoft.com/office/drawing/2014/main" id="{03ABF501-CB2A-D848-D0BD-5615806AF3E5}"/>
              </a:ext>
            </a:extLst>
          </p:cNvPr>
          <p:cNvSpPr>
            <a:spLocks noGrp="1"/>
          </p:cNvSpPr>
          <p:nvPr>
            <p:ph type="sldNum" sz="quarter" idx="12"/>
          </p:nvPr>
        </p:nvSpPr>
        <p:spPr/>
        <p:txBody>
          <a:bodyPr/>
          <a:lstStyle/>
          <a:p>
            <a:fld id="{1F1CB0F1-E3A5-4057-A475-0B8AC78582B4}" type="slidenum">
              <a:rPr lang="en-US" smtClean="0"/>
              <a:t>40</a:t>
            </a:fld>
            <a:endParaRPr lang="en-US"/>
          </a:p>
        </p:txBody>
      </p:sp>
      <p:sp>
        <p:nvSpPr>
          <p:cNvPr id="7" name="Rectangle 6">
            <a:extLst>
              <a:ext uri="{FF2B5EF4-FFF2-40B4-BE49-F238E27FC236}">
                <a16:creationId xmlns:a16="http://schemas.microsoft.com/office/drawing/2014/main" id="{92474890-9354-5697-BFBD-185A24B20CA7}"/>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3633989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5364-41AF-74C2-9B56-D1B9ACB76A94}"/>
              </a:ext>
            </a:extLst>
          </p:cNvPr>
          <p:cNvSpPr>
            <a:spLocks noGrp="1"/>
          </p:cNvSpPr>
          <p:nvPr>
            <p:ph type="title"/>
          </p:nvPr>
        </p:nvSpPr>
        <p:spPr/>
        <p:txBody>
          <a:bodyPr/>
          <a:lstStyle/>
          <a:p>
            <a:r>
              <a:rPr lang="en-US">
                <a:ea typeface="Calibri Light"/>
                <a:cs typeface="Calibri Light"/>
              </a:rPr>
              <a:t>How to put together a SIP</a:t>
            </a:r>
            <a:endParaRPr lang="en-US"/>
          </a:p>
        </p:txBody>
      </p:sp>
      <p:sp>
        <p:nvSpPr>
          <p:cNvPr id="3" name="Content Placeholder 2">
            <a:extLst>
              <a:ext uri="{FF2B5EF4-FFF2-40B4-BE49-F238E27FC236}">
                <a16:creationId xmlns:a16="http://schemas.microsoft.com/office/drawing/2014/main" id="{1FA83631-D62C-7582-F41B-C34E89656CFE}"/>
              </a:ext>
            </a:extLst>
          </p:cNvPr>
          <p:cNvSpPr>
            <a:spLocks noGrp="1"/>
          </p:cNvSpPr>
          <p:nvPr>
            <p:ph idx="1"/>
          </p:nvPr>
        </p:nvSpPr>
        <p:spPr>
          <a:xfrm>
            <a:off x="6851694" y="1911423"/>
            <a:ext cx="4303987" cy="3681774"/>
          </a:xfrm>
        </p:spPr>
        <p:txBody>
          <a:bodyPr vert="horz" lIns="0" tIns="45720" rIns="0" bIns="45720" rtlCol="0" anchor="t">
            <a:normAutofit lnSpcReduction="10000"/>
          </a:bodyPr>
          <a:lstStyle/>
          <a:p>
            <a:r>
              <a:rPr lang="en-US" sz="2800">
                <a:ea typeface="Calibri"/>
                <a:cs typeface="Calibri"/>
              </a:rPr>
              <a:t>I don’t know where to start!</a:t>
            </a:r>
          </a:p>
          <a:p>
            <a:r>
              <a:rPr lang="en-US" sz="2800">
                <a:ea typeface="Calibri"/>
                <a:cs typeface="Calibri"/>
              </a:rPr>
              <a:t>So many burning questions:</a:t>
            </a:r>
            <a:endParaRPr lang="en-US" sz="2800">
              <a:cs typeface="Calibri"/>
            </a:endParaRPr>
          </a:p>
          <a:p>
            <a:pPr marL="440690" lvl="1" indent="-342900"/>
            <a:r>
              <a:rPr lang="en-US" sz="2400">
                <a:ea typeface="Calibri"/>
                <a:cs typeface="Calibri"/>
              </a:rPr>
              <a:t>What is required?</a:t>
            </a:r>
            <a:endParaRPr lang="en-US" sz="2400">
              <a:cs typeface="Calibri"/>
            </a:endParaRPr>
          </a:p>
          <a:p>
            <a:pPr marL="440690" lvl="1" indent="-342900"/>
            <a:r>
              <a:rPr lang="en-US" sz="2400">
                <a:ea typeface="Calibri"/>
                <a:cs typeface="Calibri"/>
              </a:rPr>
              <a:t>Where do I find detailed information and data?</a:t>
            </a:r>
          </a:p>
          <a:p>
            <a:pPr marL="440690" lvl="1" indent="-342900"/>
            <a:r>
              <a:rPr lang="en-US" sz="2400">
                <a:ea typeface="Calibri"/>
                <a:cs typeface="Calibri"/>
              </a:rPr>
              <a:t>Who is involved?</a:t>
            </a:r>
          </a:p>
          <a:p>
            <a:pPr marL="440690" lvl="1" indent="-342900"/>
            <a:r>
              <a:rPr lang="en-US" sz="2400">
                <a:ea typeface="Calibri"/>
                <a:cs typeface="Calibri"/>
              </a:rPr>
              <a:t>How do I bring it together?</a:t>
            </a:r>
            <a:endParaRPr lang="en-US" sz="2400">
              <a:cs typeface="Calibri"/>
            </a:endParaRPr>
          </a:p>
          <a:p>
            <a:pPr marL="440690" lvl="1" indent="-342900"/>
            <a:r>
              <a:rPr lang="en-US" sz="2400">
                <a:ea typeface="Calibri"/>
                <a:cs typeface="Calibri"/>
              </a:rPr>
              <a:t>What can I expect?</a:t>
            </a:r>
          </a:p>
        </p:txBody>
      </p:sp>
      <p:sp>
        <p:nvSpPr>
          <p:cNvPr id="5" name="Slide Number Placeholder 4">
            <a:extLst>
              <a:ext uri="{FF2B5EF4-FFF2-40B4-BE49-F238E27FC236}">
                <a16:creationId xmlns:a16="http://schemas.microsoft.com/office/drawing/2014/main" id="{B0D33112-7001-AD84-4924-39D426DB6AC5}"/>
              </a:ext>
            </a:extLst>
          </p:cNvPr>
          <p:cNvSpPr>
            <a:spLocks noGrp="1"/>
          </p:cNvSpPr>
          <p:nvPr>
            <p:ph type="sldNum" sz="quarter" idx="12"/>
          </p:nvPr>
        </p:nvSpPr>
        <p:spPr/>
        <p:txBody>
          <a:bodyPr/>
          <a:lstStyle/>
          <a:p>
            <a:fld id="{1F1CB0F1-E3A5-4057-A475-0B8AC78582B4}" type="slidenum">
              <a:rPr lang="en-US" dirty="0" smtClean="0"/>
              <a:t>41</a:t>
            </a:fld>
            <a:endParaRPr lang="en-US"/>
          </a:p>
        </p:txBody>
      </p:sp>
      <p:pic>
        <p:nvPicPr>
          <p:cNvPr id="6" name="Picture 6" descr="Several hands raised and ready to ask a question">
            <a:extLst>
              <a:ext uri="{FF2B5EF4-FFF2-40B4-BE49-F238E27FC236}">
                <a16:creationId xmlns:a16="http://schemas.microsoft.com/office/drawing/2014/main" id="{58594B67-0FC6-546B-6048-253952B6AAC8}"/>
              </a:ext>
            </a:extLst>
          </p:cNvPr>
          <p:cNvPicPr>
            <a:picLocks noChangeAspect="1"/>
          </p:cNvPicPr>
          <p:nvPr/>
        </p:nvPicPr>
        <p:blipFill>
          <a:blip r:embed="rId2"/>
          <a:stretch>
            <a:fillRect/>
          </a:stretch>
        </p:blipFill>
        <p:spPr>
          <a:xfrm>
            <a:off x="1178235" y="1874680"/>
            <a:ext cx="5625789" cy="3731723"/>
          </a:xfrm>
          <a:prstGeom prst="rect">
            <a:avLst/>
          </a:prstGeom>
        </p:spPr>
      </p:pic>
      <p:sp>
        <p:nvSpPr>
          <p:cNvPr id="8" name="Rectangle 7">
            <a:extLst>
              <a:ext uri="{FF2B5EF4-FFF2-40B4-BE49-F238E27FC236}">
                <a16:creationId xmlns:a16="http://schemas.microsoft.com/office/drawing/2014/main" id="{A4A8BB07-955D-0532-6AE7-E2E6304145D0}"/>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3726201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4637-5C90-3DB0-45E5-175BE00BF2B7}"/>
              </a:ext>
            </a:extLst>
          </p:cNvPr>
          <p:cNvSpPr>
            <a:spLocks noGrp="1"/>
          </p:cNvSpPr>
          <p:nvPr>
            <p:ph type="title"/>
          </p:nvPr>
        </p:nvSpPr>
        <p:spPr/>
        <p:txBody>
          <a:bodyPr/>
          <a:lstStyle/>
          <a:p>
            <a:r>
              <a:rPr lang="en-US">
                <a:ea typeface="Calibri Light"/>
                <a:cs typeface="Calibri Light"/>
              </a:rPr>
              <a:t>Understand the Requirements</a:t>
            </a:r>
            <a:endParaRPr lang="en-US"/>
          </a:p>
        </p:txBody>
      </p:sp>
      <p:sp>
        <p:nvSpPr>
          <p:cNvPr id="3" name="Content Placeholder 2">
            <a:extLst>
              <a:ext uri="{FF2B5EF4-FFF2-40B4-BE49-F238E27FC236}">
                <a16:creationId xmlns:a16="http://schemas.microsoft.com/office/drawing/2014/main" id="{F779F1AE-47EC-6B71-D708-B815F8D26839}"/>
              </a:ext>
            </a:extLst>
          </p:cNvPr>
          <p:cNvSpPr>
            <a:spLocks noGrp="1"/>
          </p:cNvSpPr>
          <p:nvPr>
            <p:ph idx="1"/>
          </p:nvPr>
        </p:nvSpPr>
        <p:spPr>
          <a:xfrm>
            <a:off x="1097280" y="1746956"/>
            <a:ext cx="6392918" cy="4023360"/>
          </a:xfrm>
        </p:spPr>
        <p:txBody>
          <a:bodyPr vert="horz" lIns="0" tIns="45720" rIns="0" bIns="45720" rtlCol="0" anchor="t">
            <a:noAutofit/>
          </a:bodyPr>
          <a:lstStyle/>
          <a:p>
            <a:r>
              <a:rPr lang="en-US" sz="2400">
                <a:ea typeface="Calibri"/>
                <a:cs typeface="Calibri"/>
              </a:rPr>
              <a:t>Federal Requirements</a:t>
            </a:r>
          </a:p>
          <a:p>
            <a:pPr marL="383540" lvl="1"/>
            <a:r>
              <a:rPr lang="en-US" sz="2000">
                <a:ea typeface="Calibri"/>
                <a:cs typeface="Calibri"/>
              </a:rPr>
              <a:t>Clean Air Act</a:t>
            </a:r>
          </a:p>
          <a:p>
            <a:pPr marL="383540" lvl="1"/>
            <a:r>
              <a:rPr lang="en-US" sz="2000">
                <a:ea typeface="Calibri"/>
                <a:cs typeface="Calibri"/>
              </a:rPr>
              <a:t>Federal Register</a:t>
            </a:r>
          </a:p>
          <a:p>
            <a:pPr marL="383540" lvl="1"/>
            <a:r>
              <a:rPr lang="en-US" sz="2000">
                <a:ea typeface="Calibri"/>
                <a:cs typeface="Calibri"/>
              </a:rPr>
              <a:t>Guidance Documents</a:t>
            </a:r>
          </a:p>
          <a:p>
            <a:pPr marL="383540" lvl="1"/>
            <a:r>
              <a:rPr lang="en-US" sz="2000">
                <a:ea typeface="Calibri"/>
                <a:cs typeface="Calibri"/>
              </a:rPr>
              <a:t>EPA Tools</a:t>
            </a:r>
          </a:p>
          <a:p>
            <a:r>
              <a:rPr lang="en-US" sz="2400">
                <a:ea typeface="Calibri"/>
                <a:cs typeface="Calibri"/>
              </a:rPr>
              <a:t>Specific State Issues</a:t>
            </a:r>
          </a:p>
          <a:p>
            <a:pPr marL="383540" lvl="1"/>
            <a:r>
              <a:rPr lang="en-US" sz="2000">
                <a:ea typeface="Calibri"/>
                <a:cs typeface="Calibri"/>
              </a:rPr>
              <a:t>Statutes or rules that may impact development</a:t>
            </a:r>
          </a:p>
          <a:p>
            <a:r>
              <a:rPr lang="en-US" sz="2400">
                <a:ea typeface="Calibri"/>
                <a:cs typeface="Calibri"/>
              </a:rPr>
              <a:t>Important to start work early with the regional EPA staff and EPA checklists</a:t>
            </a:r>
          </a:p>
          <a:p>
            <a:pPr marL="383540" lvl="1"/>
            <a:r>
              <a:rPr lang="en-US" sz="2000">
                <a:ea typeface="Calibri"/>
                <a:cs typeface="Calibri"/>
              </a:rPr>
              <a:t>What is new on this type of SIP from EPA?</a:t>
            </a:r>
          </a:p>
          <a:p>
            <a:pPr marL="383540" lvl="1"/>
            <a:r>
              <a:rPr lang="en-US" sz="2000">
                <a:ea typeface="Calibri"/>
                <a:cs typeface="Calibri"/>
              </a:rPr>
              <a:t>What are they looking for and expecting to see in this SIP?</a:t>
            </a:r>
          </a:p>
          <a:p>
            <a:pPr marL="383540" lvl="1"/>
            <a:r>
              <a:rPr lang="en-US" sz="2000">
                <a:ea typeface="Calibri"/>
                <a:cs typeface="Calibri"/>
              </a:rPr>
              <a:t>More on this later in the course....</a:t>
            </a:r>
          </a:p>
        </p:txBody>
      </p:sp>
      <p:sp>
        <p:nvSpPr>
          <p:cNvPr id="5" name="Slide Number Placeholder 4">
            <a:extLst>
              <a:ext uri="{FF2B5EF4-FFF2-40B4-BE49-F238E27FC236}">
                <a16:creationId xmlns:a16="http://schemas.microsoft.com/office/drawing/2014/main" id="{80B794B1-E893-28DC-867D-ED243D35F6E1}"/>
              </a:ext>
            </a:extLst>
          </p:cNvPr>
          <p:cNvSpPr>
            <a:spLocks noGrp="1"/>
          </p:cNvSpPr>
          <p:nvPr>
            <p:ph type="sldNum" sz="quarter" idx="12"/>
          </p:nvPr>
        </p:nvSpPr>
        <p:spPr/>
        <p:txBody>
          <a:bodyPr/>
          <a:lstStyle/>
          <a:p>
            <a:fld id="{1F1CB0F1-E3A5-4057-A475-0B8AC78582B4}" type="slidenum">
              <a:rPr lang="en-US" dirty="0" smtClean="0"/>
              <a:t>42</a:t>
            </a:fld>
            <a:endParaRPr lang="en-US"/>
          </a:p>
        </p:txBody>
      </p:sp>
      <p:pic>
        <p:nvPicPr>
          <p:cNvPr id="7" name="Picture 7" descr="Three friends studying together">
            <a:extLst>
              <a:ext uri="{FF2B5EF4-FFF2-40B4-BE49-F238E27FC236}">
                <a16:creationId xmlns:a16="http://schemas.microsoft.com/office/drawing/2014/main" id="{E36E166E-00E1-8A36-124E-5393305583C8}"/>
              </a:ext>
            </a:extLst>
          </p:cNvPr>
          <p:cNvPicPr>
            <a:picLocks noChangeAspect="1"/>
          </p:cNvPicPr>
          <p:nvPr/>
        </p:nvPicPr>
        <p:blipFill>
          <a:blip r:embed="rId2"/>
          <a:stretch>
            <a:fillRect/>
          </a:stretch>
        </p:blipFill>
        <p:spPr>
          <a:xfrm>
            <a:off x="7732987" y="2028720"/>
            <a:ext cx="3426371" cy="2288180"/>
          </a:xfrm>
          <a:prstGeom prst="rect">
            <a:avLst/>
          </a:prstGeom>
        </p:spPr>
      </p:pic>
      <p:sp>
        <p:nvSpPr>
          <p:cNvPr id="8" name="Rectangle 7">
            <a:extLst>
              <a:ext uri="{FF2B5EF4-FFF2-40B4-BE49-F238E27FC236}">
                <a16:creationId xmlns:a16="http://schemas.microsoft.com/office/drawing/2014/main" id="{2CF5D44E-FA0E-24A9-B131-686CF6DEC0C8}"/>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337489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DB26-EA04-BDDF-9E4C-7E95DC364FBE}"/>
              </a:ext>
            </a:extLst>
          </p:cNvPr>
          <p:cNvSpPr>
            <a:spLocks noGrp="1"/>
          </p:cNvSpPr>
          <p:nvPr>
            <p:ph type="title"/>
          </p:nvPr>
        </p:nvSpPr>
        <p:spPr/>
        <p:txBody>
          <a:bodyPr/>
          <a:lstStyle/>
          <a:p>
            <a:r>
              <a:rPr lang="en-US">
                <a:ea typeface="Calibri Light"/>
                <a:cs typeface="Calibri Light"/>
              </a:rPr>
              <a:t>Roles</a:t>
            </a:r>
            <a:endParaRPr lang="en-US"/>
          </a:p>
        </p:txBody>
      </p:sp>
      <p:sp>
        <p:nvSpPr>
          <p:cNvPr id="3" name="Content Placeholder 2">
            <a:extLst>
              <a:ext uri="{FF2B5EF4-FFF2-40B4-BE49-F238E27FC236}">
                <a16:creationId xmlns:a16="http://schemas.microsoft.com/office/drawing/2014/main" id="{52F11A1E-ABFF-7F88-AF61-248496048999}"/>
              </a:ext>
            </a:extLst>
          </p:cNvPr>
          <p:cNvSpPr>
            <a:spLocks noGrp="1"/>
          </p:cNvSpPr>
          <p:nvPr>
            <p:ph idx="1"/>
          </p:nvPr>
        </p:nvSpPr>
        <p:spPr>
          <a:xfrm>
            <a:off x="1189246" y="1819458"/>
            <a:ext cx="7311857" cy="4411287"/>
          </a:xfrm>
        </p:spPr>
        <p:txBody>
          <a:bodyPr vert="horz" lIns="0" tIns="45720" rIns="0" bIns="45720" rtlCol="0" anchor="t">
            <a:noAutofit/>
          </a:bodyPr>
          <a:lstStyle/>
          <a:p>
            <a:r>
              <a:rPr lang="en-US" sz="2400">
                <a:ea typeface="Calibri"/>
                <a:cs typeface="Calibri"/>
              </a:rPr>
              <a:t>Identify who needs to be involved and who will be impacted by this SIP</a:t>
            </a:r>
          </a:p>
          <a:p>
            <a:r>
              <a:rPr lang="en-US" sz="2400">
                <a:ea typeface="Calibri"/>
                <a:cs typeface="Calibri"/>
              </a:rPr>
              <a:t>There are many people, organizations, and roles that play a part within the SIP development, review/approval, and implementation process</a:t>
            </a:r>
          </a:p>
          <a:p>
            <a:r>
              <a:rPr lang="en-US" sz="2400">
                <a:ea typeface="Calibri"/>
                <a:cs typeface="Calibri"/>
              </a:rPr>
              <a:t>Figure out who is or should be "playing in the sandbox" with you!</a:t>
            </a:r>
          </a:p>
          <a:p>
            <a:pPr marL="383540" lvl="1"/>
            <a:r>
              <a:rPr lang="en-US" sz="2400">
                <a:ea typeface="Calibri"/>
                <a:cs typeface="Calibri"/>
              </a:rPr>
              <a:t>Internal technical staff</a:t>
            </a:r>
          </a:p>
          <a:p>
            <a:pPr marL="383540" lvl="1"/>
            <a:r>
              <a:rPr lang="en-US" sz="2400">
                <a:ea typeface="Calibri"/>
                <a:cs typeface="Calibri"/>
              </a:rPr>
              <a:t>Internal policy and decision makers</a:t>
            </a:r>
          </a:p>
          <a:p>
            <a:pPr marL="383540" lvl="1"/>
            <a:r>
              <a:rPr lang="en-US" sz="2400">
                <a:ea typeface="Calibri"/>
                <a:cs typeface="Calibri"/>
              </a:rPr>
              <a:t>Staff from other governmental organizations</a:t>
            </a:r>
          </a:p>
          <a:p>
            <a:pPr marL="383540" lvl="1"/>
            <a:r>
              <a:rPr lang="en-US" sz="2400">
                <a:ea typeface="Calibri"/>
                <a:cs typeface="Calibri"/>
              </a:rPr>
              <a:t>Elected officials</a:t>
            </a:r>
          </a:p>
          <a:p>
            <a:pPr marL="383540" lvl="1"/>
            <a:r>
              <a:rPr lang="en-US" sz="2400">
                <a:ea typeface="Calibri"/>
                <a:cs typeface="Calibri"/>
              </a:rPr>
              <a:t>External Stakeholders</a:t>
            </a:r>
            <a:endParaRPr lang="en-US" sz="2400"/>
          </a:p>
        </p:txBody>
      </p:sp>
      <p:sp>
        <p:nvSpPr>
          <p:cNvPr id="5" name="Slide Number Placeholder 4">
            <a:extLst>
              <a:ext uri="{FF2B5EF4-FFF2-40B4-BE49-F238E27FC236}">
                <a16:creationId xmlns:a16="http://schemas.microsoft.com/office/drawing/2014/main" id="{B05996A7-038E-3BB1-B4B8-DF44EE3DFD01}"/>
              </a:ext>
            </a:extLst>
          </p:cNvPr>
          <p:cNvSpPr>
            <a:spLocks noGrp="1"/>
          </p:cNvSpPr>
          <p:nvPr>
            <p:ph type="sldNum" sz="quarter" idx="12"/>
          </p:nvPr>
        </p:nvSpPr>
        <p:spPr/>
        <p:txBody>
          <a:bodyPr/>
          <a:lstStyle/>
          <a:p>
            <a:fld id="{1F1CB0F1-E3A5-4057-A475-0B8AC78582B4}" type="slidenum">
              <a:rPr lang="en-US" dirty="0" smtClean="0"/>
              <a:t>43</a:t>
            </a:fld>
            <a:endParaRPr lang="en-US"/>
          </a:p>
        </p:txBody>
      </p:sp>
      <p:pic>
        <p:nvPicPr>
          <p:cNvPr id="7" name="Picture 7" descr="Starfish on empty sandy beach">
            <a:extLst>
              <a:ext uri="{FF2B5EF4-FFF2-40B4-BE49-F238E27FC236}">
                <a16:creationId xmlns:a16="http://schemas.microsoft.com/office/drawing/2014/main" id="{3BBF42C9-BEAB-2DB1-F272-FDA2367F42E0}"/>
              </a:ext>
            </a:extLst>
          </p:cNvPr>
          <p:cNvPicPr>
            <a:picLocks noChangeAspect="1"/>
          </p:cNvPicPr>
          <p:nvPr/>
        </p:nvPicPr>
        <p:blipFill>
          <a:blip r:embed="rId2"/>
          <a:stretch>
            <a:fillRect/>
          </a:stretch>
        </p:blipFill>
        <p:spPr>
          <a:xfrm>
            <a:off x="8665779" y="1942938"/>
            <a:ext cx="2532993" cy="1671467"/>
          </a:xfrm>
          <a:prstGeom prst="rect">
            <a:avLst/>
          </a:prstGeom>
        </p:spPr>
      </p:pic>
      <p:pic>
        <p:nvPicPr>
          <p:cNvPr id="8" name="Picture 8" descr="Sand, seashells and starfish on blue table">
            <a:extLst>
              <a:ext uri="{FF2B5EF4-FFF2-40B4-BE49-F238E27FC236}">
                <a16:creationId xmlns:a16="http://schemas.microsoft.com/office/drawing/2014/main" id="{564D19D2-53EC-6531-54D2-67D9860EBFC2}"/>
              </a:ext>
            </a:extLst>
          </p:cNvPr>
          <p:cNvPicPr>
            <a:picLocks noChangeAspect="1"/>
          </p:cNvPicPr>
          <p:nvPr/>
        </p:nvPicPr>
        <p:blipFill>
          <a:blip r:embed="rId3"/>
          <a:stretch>
            <a:fillRect/>
          </a:stretch>
        </p:blipFill>
        <p:spPr>
          <a:xfrm>
            <a:off x="8665778" y="3789202"/>
            <a:ext cx="2532993" cy="1683836"/>
          </a:xfrm>
          <a:prstGeom prst="rect">
            <a:avLst/>
          </a:prstGeom>
        </p:spPr>
      </p:pic>
      <p:sp>
        <p:nvSpPr>
          <p:cNvPr id="9" name="Rectangle 8">
            <a:extLst>
              <a:ext uri="{FF2B5EF4-FFF2-40B4-BE49-F238E27FC236}">
                <a16:creationId xmlns:a16="http://schemas.microsoft.com/office/drawing/2014/main" id="{31F9AB06-8C4F-E0D2-8579-1EEE3CD6FE58}"/>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96565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DC1A-A25E-722F-30BF-6093E6607B43}"/>
              </a:ext>
            </a:extLst>
          </p:cNvPr>
          <p:cNvSpPr>
            <a:spLocks noGrp="1"/>
          </p:cNvSpPr>
          <p:nvPr>
            <p:ph type="title"/>
          </p:nvPr>
        </p:nvSpPr>
        <p:spPr/>
        <p:txBody>
          <a:bodyPr/>
          <a:lstStyle/>
          <a:p>
            <a:r>
              <a:rPr lang="en-US" sz="4400">
                <a:solidFill>
                  <a:srgbClr val="000000"/>
                </a:solidFill>
                <a:latin typeface="Calibri"/>
                <a:cs typeface="Calibri"/>
              </a:rPr>
              <a:t>SIP Roles in Air Quality Management</a:t>
            </a:r>
            <a:endParaRPr lang="en-US"/>
          </a:p>
        </p:txBody>
      </p:sp>
      <p:sp>
        <p:nvSpPr>
          <p:cNvPr id="5" name="Slide Number Placeholder 4">
            <a:extLst>
              <a:ext uri="{FF2B5EF4-FFF2-40B4-BE49-F238E27FC236}">
                <a16:creationId xmlns:a16="http://schemas.microsoft.com/office/drawing/2014/main" id="{75591985-1D00-DF81-B388-EE0043B3DC76}"/>
              </a:ext>
            </a:extLst>
          </p:cNvPr>
          <p:cNvSpPr>
            <a:spLocks noGrp="1"/>
          </p:cNvSpPr>
          <p:nvPr>
            <p:ph type="sldNum" sz="quarter" idx="12"/>
          </p:nvPr>
        </p:nvSpPr>
        <p:spPr/>
        <p:txBody>
          <a:bodyPr/>
          <a:lstStyle/>
          <a:p>
            <a:fld id="{1F1CB0F1-E3A5-4057-A475-0B8AC78582B4}" type="slidenum">
              <a:rPr lang="en-US" dirty="0" smtClean="0"/>
              <a:t>44</a:t>
            </a:fld>
            <a:endParaRPr lang="en-US"/>
          </a:p>
        </p:txBody>
      </p:sp>
      <p:pic>
        <p:nvPicPr>
          <p:cNvPr id="9" name="Picture 9" descr="A picture containing text, sky, sign&#10;&#10;Flowchart of SIP Roles in Air Quality Management">
            <a:extLst>
              <a:ext uri="{FF2B5EF4-FFF2-40B4-BE49-F238E27FC236}">
                <a16:creationId xmlns:a16="http://schemas.microsoft.com/office/drawing/2014/main" id="{CD4690B1-E266-851D-920F-EC5A46E17FC1}"/>
              </a:ext>
            </a:extLst>
          </p:cNvPr>
          <p:cNvPicPr>
            <a:picLocks noChangeAspect="1"/>
          </p:cNvPicPr>
          <p:nvPr/>
        </p:nvPicPr>
        <p:blipFill>
          <a:blip r:embed="rId2"/>
          <a:stretch>
            <a:fillRect/>
          </a:stretch>
        </p:blipFill>
        <p:spPr>
          <a:xfrm>
            <a:off x="2797835" y="1873753"/>
            <a:ext cx="5834331" cy="4203172"/>
          </a:xfrm>
          <a:prstGeom prst="rect">
            <a:avLst/>
          </a:prstGeom>
        </p:spPr>
      </p:pic>
      <p:sp>
        <p:nvSpPr>
          <p:cNvPr id="6" name="Rectangle 5">
            <a:extLst>
              <a:ext uri="{FF2B5EF4-FFF2-40B4-BE49-F238E27FC236}">
                <a16:creationId xmlns:a16="http://schemas.microsoft.com/office/drawing/2014/main" id="{658E6180-408F-F0E0-B067-4EFDC59503D3}"/>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25046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0066-2B78-2B83-1812-525D05445F73}"/>
              </a:ext>
            </a:extLst>
          </p:cNvPr>
          <p:cNvSpPr>
            <a:spLocks noGrp="1"/>
          </p:cNvSpPr>
          <p:nvPr>
            <p:ph type="title"/>
          </p:nvPr>
        </p:nvSpPr>
        <p:spPr/>
        <p:txBody>
          <a:bodyPr/>
          <a:lstStyle/>
          <a:p>
            <a:r>
              <a:rPr lang="en-US" sz="4400">
                <a:solidFill>
                  <a:srgbClr val="000000"/>
                </a:solidFill>
                <a:latin typeface="Calibri"/>
                <a:ea typeface="Calibri"/>
                <a:cs typeface="Calibri"/>
              </a:rPr>
              <a:t>External Stakeholders</a:t>
            </a:r>
            <a:endParaRPr lang="en-US"/>
          </a:p>
        </p:txBody>
      </p:sp>
      <p:sp>
        <p:nvSpPr>
          <p:cNvPr id="3" name="Content Placeholder 2">
            <a:extLst>
              <a:ext uri="{FF2B5EF4-FFF2-40B4-BE49-F238E27FC236}">
                <a16:creationId xmlns:a16="http://schemas.microsoft.com/office/drawing/2014/main" id="{97E4AE48-C6A6-E8D8-1A31-5A34FD0AD51D}"/>
              </a:ext>
            </a:extLst>
          </p:cNvPr>
          <p:cNvSpPr>
            <a:spLocks noGrp="1"/>
          </p:cNvSpPr>
          <p:nvPr>
            <p:ph idx="1"/>
          </p:nvPr>
        </p:nvSpPr>
        <p:spPr/>
        <p:txBody>
          <a:bodyPr vert="horz" lIns="0" tIns="45720" rIns="0" bIns="45720" rtlCol="0" anchor="t">
            <a:normAutofit/>
          </a:bodyPr>
          <a:lstStyle/>
          <a:p>
            <a:r>
              <a:rPr lang="en-US" sz="2500">
                <a:solidFill>
                  <a:srgbClr val="000000"/>
                </a:solidFill>
                <a:ea typeface="Calibri"/>
                <a:cs typeface="Calibri"/>
              </a:rPr>
              <a:t>Public</a:t>
            </a:r>
            <a:endParaRPr lang="en-US">
              <a:ea typeface="Calibri" panose="020F0502020204030204"/>
              <a:cs typeface="Calibri" panose="020F0502020204030204"/>
            </a:endParaRPr>
          </a:p>
          <a:p>
            <a:pPr lvl="1" indent="-342900"/>
            <a:r>
              <a:rPr lang="en-US" sz="2000">
                <a:solidFill>
                  <a:srgbClr val="000000"/>
                </a:solidFill>
                <a:ea typeface="Calibri"/>
                <a:cs typeface="Calibri"/>
              </a:rPr>
              <a:t>Anyone, anyplace.</a:t>
            </a:r>
            <a:endParaRPr lang="en-US"/>
          </a:p>
          <a:p>
            <a:pPr lvl="1" indent="-342900"/>
            <a:r>
              <a:rPr lang="en-US" sz="2000">
                <a:solidFill>
                  <a:srgbClr val="000000"/>
                </a:solidFill>
                <a:ea typeface="Calibri"/>
                <a:cs typeface="Calibri"/>
              </a:rPr>
              <a:t>Procedures must be in place to provide the public an opportunity to review a SIP before submission to EPA.</a:t>
            </a:r>
            <a:endParaRPr lang="en-US"/>
          </a:p>
          <a:p>
            <a:pPr lvl="1" indent="-342900"/>
            <a:r>
              <a:rPr lang="en-US" sz="2000">
                <a:solidFill>
                  <a:srgbClr val="000000"/>
                </a:solidFill>
                <a:ea typeface="Calibri"/>
                <a:cs typeface="Calibri"/>
              </a:rPr>
              <a:t>Public notice, public hearing and 30-day comment period.</a:t>
            </a:r>
            <a:endParaRPr lang="en-US"/>
          </a:p>
          <a:p>
            <a:r>
              <a:rPr lang="en-US" sz="2500">
                <a:solidFill>
                  <a:srgbClr val="000000"/>
                </a:solidFill>
                <a:ea typeface="Calibri"/>
                <a:cs typeface="Calibri"/>
              </a:rPr>
              <a:t>Stakeholders (often involved during the development phase)</a:t>
            </a:r>
            <a:endParaRPr lang="en-US"/>
          </a:p>
          <a:p>
            <a:pPr lvl="1" indent="-342900"/>
            <a:r>
              <a:rPr lang="en-US" sz="2000">
                <a:solidFill>
                  <a:srgbClr val="000000"/>
                </a:solidFill>
                <a:ea typeface="Calibri"/>
                <a:cs typeface="Calibri"/>
              </a:rPr>
              <a:t>Those who may have vested interest in the outcome – i.e., potentially regulated sources, local communities, other states (especially those contributing emissions to the nonattainment area).</a:t>
            </a:r>
            <a:endParaRPr lang="en-US"/>
          </a:p>
          <a:p>
            <a:pPr lvl="1" indent="-342900"/>
            <a:r>
              <a:rPr lang="en-US" sz="2000">
                <a:solidFill>
                  <a:srgbClr val="000000"/>
                </a:solidFill>
                <a:ea typeface="Calibri"/>
                <a:cs typeface="Calibri"/>
              </a:rPr>
              <a:t>Environmental/public interest organizations.</a:t>
            </a:r>
            <a:endParaRPr lang="en-US"/>
          </a:p>
          <a:p>
            <a:r>
              <a:rPr lang="en-US" sz="2200">
                <a:solidFill>
                  <a:srgbClr val="000000"/>
                </a:solidFill>
                <a:ea typeface="Calibri"/>
                <a:cs typeface="Calibri"/>
              </a:rPr>
              <a:t>National, regional or local organizations (ex: Ozone Transport Commission).</a:t>
            </a:r>
            <a:endParaRPr lang="en-US"/>
          </a:p>
        </p:txBody>
      </p:sp>
      <p:sp>
        <p:nvSpPr>
          <p:cNvPr id="5" name="Slide Number Placeholder 4">
            <a:extLst>
              <a:ext uri="{FF2B5EF4-FFF2-40B4-BE49-F238E27FC236}">
                <a16:creationId xmlns:a16="http://schemas.microsoft.com/office/drawing/2014/main" id="{946DAC86-498C-2F6E-C538-0E893394693B}"/>
              </a:ext>
            </a:extLst>
          </p:cNvPr>
          <p:cNvSpPr>
            <a:spLocks noGrp="1"/>
          </p:cNvSpPr>
          <p:nvPr>
            <p:ph type="sldNum" sz="quarter" idx="12"/>
          </p:nvPr>
        </p:nvSpPr>
        <p:spPr/>
        <p:txBody>
          <a:bodyPr/>
          <a:lstStyle/>
          <a:p>
            <a:fld id="{1F1CB0F1-E3A5-4057-A475-0B8AC78582B4}" type="slidenum">
              <a:rPr lang="en-US" dirty="0" smtClean="0"/>
              <a:t>45</a:t>
            </a:fld>
            <a:endParaRPr lang="en-US"/>
          </a:p>
        </p:txBody>
      </p:sp>
      <p:sp>
        <p:nvSpPr>
          <p:cNvPr id="7" name="Rectangle 6">
            <a:extLst>
              <a:ext uri="{FF2B5EF4-FFF2-40B4-BE49-F238E27FC236}">
                <a16:creationId xmlns:a16="http://schemas.microsoft.com/office/drawing/2014/main" id="{EB3F3751-B4E1-95FD-D39A-BD54C34514DB}"/>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07282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BC65-7B4E-B445-D21C-F2B7DCB94334}"/>
              </a:ext>
            </a:extLst>
          </p:cNvPr>
          <p:cNvSpPr>
            <a:spLocks noGrp="1"/>
          </p:cNvSpPr>
          <p:nvPr>
            <p:ph type="title"/>
          </p:nvPr>
        </p:nvSpPr>
        <p:spPr/>
        <p:txBody>
          <a:bodyPr/>
          <a:lstStyle/>
          <a:p>
            <a:r>
              <a:rPr lang="en-US" sz="4400">
                <a:solidFill>
                  <a:srgbClr val="000000"/>
                </a:solidFill>
                <a:latin typeface="Calibri"/>
                <a:ea typeface="Calibri"/>
                <a:cs typeface="Calibri"/>
              </a:rPr>
              <a:t>State/Tribe</a:t>
            </a:r>
            <a:endParaRPr lang="en-US"/>
          </a:p>
        </p:txBody>
      </p:sp>
      <p:sp>
        <p:nvSpPr>
          <p:cNvPr id="3" name="Content Placeholder 2">
            <a:extLst>
              <a:ext uri="{FF2B5EF4-FFF2-40B4-BE49-F238E27FC236}">
                <a16:creationId xmlns:a16="http://schemas.microsoft.com/office/drawing/2014/main" id="{D514E45D-0173-DE3C-0C33-F95DB49D0297}"/>
              </a:ext>
            </a:extLst>
          </p:cNvPr>
          <p:cNvSpPr>
            <a:spLocks noGrp="1"/>
          </p:cNvSpPr>
          <p:nvPr>
            <p:ph idx="1"/>
          </p:nvPr>
        </p:nvSpPr>
        <p:spPr/>
        <p:txBody>
          <a:bodyPr vert="horz" lIns="0" tIns="45720" rIns="0" bIns="45720" rtlCol="0" anchor="t">
            <a:normAutofit/>
          </a:bodyPr>
          <a:lstStyle/>
          <a:p>
            <a:r>
              <a:rPr lang="en-US" sz="2500">
                <a:solidFill>
                  <a:srgbClr val="000000"/>
                </a:solidFill>
                <a:ea typeface="Calibri"/>
                <a:cs typeface="Calibri"/>
              </a:rPr>
              <a:t>Where the rubber meets the road – overall responsibility for the air quality program development, implementation and enforcement.</a:t>
            </a:r>
            <a:endParaRPr lang="en-US">
              <a:ea typeface="Calibri" panose="020F0502020204030204"/>
              <a:cs typeface="Calibri" panose="020F0502020204030204"/>
            </a:endParaRPr>
          </a:p>
          <a:p>
            <a:r>
              <a:rPr lang="en-US" sz="2500">
                <a:solidFill>
                  <a:srgbClr val="000000"/>
                </a:solidFill>
                <a:ea typeface="Calibri"/>
                <a:cs typeface="Calibri"/>
              </a:rPr>
              <a:t>Needs to understand the source/fate/transport/background of air pollution within the agency’s jurisdiction in the context of Federal air pollution laws and regulations.</a:t>
            </a:r>
            <a:endParaRPr lang="en-US"/>
          </a:p>
          <a:p>
            <a:r>
              <a:rPr lang="en-US" sz="2500">
                <a:solidFill>
                  <a:srgbClr val="000000"/>
                </a:solidFill>
                <a:ea typeface="Calibri"/>
                <a:cs typeface="Calibri"/>
              </a:rPr>
              <a:t>Responsible for source category inventories, modeling and control measure development, within the agency’s jurisdiction.</a:t>
            </a:r>
            <a:endParaRPr lang="en-US"/>
          </a:p>
          <a:p>
            <a:r>
              <a:rPr lang="en-US" sz="2500">
                <a:solidFill>
                  <a:srgbClr val="000000"/>
                </a:solidFill>
                <a:ea typeface="Calibri"/>
                <a:cs typeface="Calibri"/>
              </a:rPr>
              <a:t>Issues and enforces permits.</a:t>
            </a:r>
            <a:endParaRPr lang="en-US"/>
          </a:p>
          <a:p>
            <a:r>
              <a:rPr lang="en-US" sz="2500">
                <a:solidFill>
                  <a:srgbClr val="000000"/>
                </a:solidFill>
                <a:ea typeface="Calibri"/>
                <a:cs typeface="Calibri"/>
              </a:rPr>
              <a:t>Is the center of communication for stakeholder processes.</a:t>
            </a:r>
            <a:endParaRPr lang="en-US"/>
          </a:p>
          <a:p>
            <a:endParaRPr lang="en-US">
              <a:ea typeface="Calibri"/>
              <a:cs typeface="Calibri"/>
            </a:endParaRPr>
          </a:p>
        </p:txBody>
      </p:sp>
      <p:sp>
        <p:nvSpPr>
          <p:cNvPr id="5" name="Slide Number Placeholder 4">
            <a:extLst>
              <a:ext uri="{FF2B5EF4-FFF2-40B4-BE49-F238E27FC236}">
                <a16:creationId xmlns:a16="http://schemas.microsoft.com/office/drawing/2014/main" id="{B2375238-F143-3B44-E97D-48289204BF18}"/>
              </a:ext>
            </a:extLst>
          </p:cNvPr>
          <p:cNvSpPr>
            <a:spLocks noGrp="1"/>
          </p:cNvSpPr>
          <p:nvPr>
            <p:ph type="sldNum" sz="quarter" idx="12"/>
          </p:nvPr>
        </p:nvSpPr>
        <p:spPr/>
        <p:txBody>
          <a:bodyPr/>
          <a:lstStyle/>
          <a:p>
            <a:fld id="{1F1CB0F1-E3A5-4057-A475-0B8AC78582B4}" type="slidenum">
              <a:rPr lang="en-US" dirty="0" smtClean="0"/>
              <a:t>46</a:t>
            </a:fld>
            <a:endParaRPr lang="en-US"/>
          </a:p>
        </p:txBody>
      </p:sp>
      <p:sp>
        <p:nvSpPr>
          <p:cNvPr id="7" name="Rectangle 6">
            <a:extLst>
              <a:ext uri="{FF2B5EF4-FFF2-40B4-BE49-F238E27FC236}">
                <a16:creationId xmlns:a16="http://schemas.microsoft.com/office/drawing/2014/main" id="{4151BA19-6BD3-70DE-9E4A-1F18E98E176F}"/>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2770514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EF79-8580-030B-19D9-8FE48E9FF7DA}"/>
              </a:ext>
            </a:extLst>
          </p:cNvPr>
          <p:cNvSpPr>
            <a:spLocks noGrp="1"/>
          </p:cNvSpPr>
          <p:nvPr>
            <p:ph type="title"/>
          </p:nvPr>
        </p:nvSpPr>
        <p:spPr/>
        <p:txBody>
          <a:bodyPr/>
          <a:lstStyle/>
          <a:p>
            <a:r>
              <a:rPr lang="en-US" sz="4400">
                <a:solidFill>
                  <a:srgbClr val="000000"/>
                </a:solidFill>
                <a:latin typeface="Calibri"/>
                <a:ea typeface="Calibri"/>
                <a:cs typeface="Calibri"/>
              </a:rPr>
              <a:t>Local Units</a:t>
            </a:r>
            <a:endParaRPr lang="en-US"/>
          </a:p>
        </p:txBody>
      </p:sp>
      <p:sp>
        <p:nvSpPr>
          <p:cNvPr id="3" name="Content Placeholder 2">
            <a:extLst>
              <a:ext uri="{FF2B5EF4-FFF2-40B4-BE49-F238E27FC236}">
                <a16:creationId xmlns:a16="http://schemas.microsoft.com/office/drawing/2014/main" id="{B79F3D00-8D96-5C01-3917-A5406BC23451}"/>
              </a:ext>
            </a:extLst>
          </p:cNvPr>
          <p:cNvSpPr>
            <a:spLocks noGrp="1"/>
          </p:cNvSpPr>
          <p:nvPr>
            <p:ph idx="1"/>
          </p:nvPr>
        </p:nvSpPr>
        <p:spPr>
          <a:xfrm>
            <a:off x="1097280" y="1845734"/>
            <a:ext cx="10390909" cy="4328160"/>
          </a:xfrm>
        </p:spPr>
        <p:txBody>
          <a:bodyPr vert="horz" lIns="0" tIns="45720" rIns="0" bIns="45720" rtlCol="0" anchor="t">
            <a:normAutofit fontScale="92500" lnSpcReduction="10000"/>
          </a:bodyPr>
          <a:lstStyle/>
          <a:p>
            <a:r>
              <a:rPr lang="en-US" sz="3200">
                <a:solidFill>
                  <a:srgbClr val="000000"/>
                </a:solidFill>
                <a:ea typeface="Calibri"/>
                <a:cs typeface="Calibri"/>
              </a:rPr>
              <a:t>In some areas, local units have jurisdiction to develop and implement SIPs</a:t>
            </a:r>
            <a:endParaRPr lang="en-US">
              <a:ea typeface="Calibri" panose="020F0502020204030204"/>
              <a:cs typeface="Calibri" panose="020F0502020204030204"/>
            </a:endParaRPr>
          </a:p>
          <a:p>
            <a:pPr marL="486410" lvl="1"/>
            <a:r>
              <a:rPr lang="en-US" sz="3000">
                <a:solidFill>
                  <a:srgbClr val="000000"/>
                </a:solidFill>
                <a:ea typeface="Calibri"/>
                <a:cs typeface="Calibri"/>
              </a:rPr>
              <a:t>Ex: California air quality districts</a:t>
            </a:r>
            <a:endParaRPr lang="en-US" sz="3000">
              <a:cs typeface="Calibri"/>
            </a:endParaRPr>
          </a:p>
          <a:p>
            <a:pPr marL="486410" lvl="1"/>
            <a:r>
              <a:rPr lang="en-US" sz="3000">
                <a:solidFill>
                  <a:srgbClr val="000000"/>
                </a:solidFill>
                <a:ea typeface="Calibri"/>
                <a:cs typeface="Calibri"/>
              </a:rPr>
              <a:t>Ex: Maricopa County, Arizona (by law)</a:t>
            </a:r>
            <a:endParaRPr lang="en-US" sz="3000">
              <a:cs typeface="Calibri"/>
            </a:endParaRPr>
          </a:p>
          <a:p>
            <a:pPr marL="486410" lvl="1"/>
            <a:r>
              <a:rPr lang="en-US" sz="3000">
                <a:solidFill>
                  <a:srgbClr val="000000"/>
                </a:solidFill>
                <a:ea typeface="Calibri"/>
                <a:cs typeface="Calibri"/>
              </a:rPr>
              <a:t>Ex: Memorandums of Understanding between State and Local Unit</a:t>
            </a:r>
          </a:p>
          <a:p>
            <a:r>
              <a:rPr lang="en-US" sz="3200">
                <a:solidFill>
                  <a:srgbClr val="000000"/>
                </a:solidFill>
                <a:ea typeface="Calibri"/>
                <a:cs typeface="Calibri"/>
              </a:rPr>
              <a:t>In some areas, local units may need to develop control strategies</a:t>
            </a:r>
            <a:endParaRPr lang="en-US"/>
          </a:p>
          <a:p>
            <a:r>
              <a:rPr lang="en-US" sz="3200">
                <a:solidFill>
                  <a:schemeClr val="tx1"/>
                </a:solidFill>
                <a:ea typeface="Calibri"/>
                <a:cs typeface="Calibri"/>
              </a:rPr>
              <a:t>In some areas, organizations within local units may need to be involved</a:t>
            </a:r>
            <a:endParaRPr lang="en-US">
              <a:solidFill>
                <a:schemeClr val="tx1"/>
              </a:solidFill>
              <a:ea typeface="Calibri"/>
              <a:cs typeface="Calibri"/>
            </a:endParaRPr>
          </a:p>
          <a:p>
            <a:pPr marL="486410" lvl="1"/>
            <a:r>
              <a:rPr lang="en-US" sz="3000">
                <a:solidFill>
                  <a:schemeClr val="tx1"/>
                </a:solidFill>
                <a:ea typeface="Calibri"/>
                <a:cs typeface="Calibri"/>
              </a:rPr>
              <a:t>Ex: Metroplitan Planning Organizations (MPOs) regarding emission budgets/transportation measures</a:t>
            </a:r>
            <a:endParaRPr lang="en-US" sz="3000">
              <a:solidFill>
                <a:schemeClr val="tx1"/>
              </a:solidFill>
              <a:cs typeface="Calibri"/>
            </a:endParaRPr>
          </a:p>
          <a:p>
            <a:endParaRPr lang="en-US">
              <a:ea typeface="Calibri"/>
              <a:cs typeface="Calibri"/>
            </a:endParaRPr>
          </a:p>
        </p:txBody>
      </p:sp>
      <p:sp>
        <p:nvSpPr>
          <p:cNvPr id="5" name="Slide Number Placeholder 4">
            <a:extLst>
              <a:ext uri="{FF2B5EF4-FFF2-40B4-BE49-F238E27FC236}">
                <a16:creationId xmlns:a16="http://schemas.microsoft.com/office/drawing/2014/main" id="{EE48D629-E9C8-00DB-B8BF-9F3BB9EB5A2E}"/>
              </a:ext>
            </a:extLst>
          </p:cNvPr>
          <p:cNvSpPr>
            <a:spLocks noGrp="1"/>
          </p:cNvSpPr>
          <p:nvPr>
            <p:ph type="sldNum" sz="quarter" idx="12"/>
          </p:nvPr>
        </p:nvSpPr>
        <p:spPr/>
        <p:txBody>
          <a:bodyPr/>
          <a:lstStyle/>
          <a:p>
            <a:fld id="{1F1CB0F1-E3A5-4057-A475-0B8AC78582B4}" type="slidenum">
              <a:rPr lang="en-US" dirty="0" smtClean="0"/>
              <a:t>47</a:t>
            </a:fld>
            <a:endParaRPr lang="en-US"/>
          </a:p>
        </p:txBody>
      </p:sp>
      <p:sp>
        <p:nvSpPr>
          <p:cNvPr id="7" name="Rectangle 6">
            <a:extLst>
              <a:ext uri="{FF2B5EF4-FFF2-40B4-BE49-F238E27FC236}">
                <a16:creationId xmlns:a16="http://schemas.microsoft.com/office/drawing/2014/main" id="{178B0760-8740-960E-DA5D-4CC95E998558}"/>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2790378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BCDA-929A-C39F-0B53-B314BF6FAACC}"/>
              </a:ext>
            </a:extLst>
          </p:cNvPr>
          <p:cNvSpPr>
            <a:spLocks noGrp="1"/>
          </p:cNvSpPr>
          <p:nvPr>
            <p:ph type="title"/>
          </p:nvPr>
        </p:nvSpPr>
        <p:spPr/>
        <p:txBody>
          <a:bodyPr/>
          <a:lstStyle/>
          <a:p>
            <a:r>
              <a:rPr lang="en-US" sz="4400">
                <a:solidFill>
                  <a:srgbClr val="000000"/>
                </a:solidFill>
                <a:latin typeface="Calibri"/>
                <a:ea typeface="Calibri"/>
                <a:cs typeface="Calibri"/>
              </a:rPr>
              <a:t>EPA</a:t>
            </a:r>
            <a:endParaRPr lang="en-US"/>
          </a:p>
        </p:txBody>
      </p:sp>
      <p:sp>
        <p:nvSpPr>
          <p:cNvPr id="3" name="Content Placeholder 2">
            <a:extLst>
              <a:ext uri="{FF2B5EF4-FFF2-40B4-BE49-F238E27FC236}">
                <a16:creationId xmlns:a16="http://schemas.microsoft.com/office/drawing/2014/main" id="{ACE479F0-EB2E-4488-1527-C0E049EB4576}"/>
              </a:ext>
            </a:extLst>
          </p:cNvPr>
          <p:cNvSpPr>
            <a:spLocks noGrp="1"/>
          </p:cNvSpPr>
          <p:nvPr>
            <p:ph idx="1"/>
          </p:nvPr>
        </p:nvSpPr>
        <p:spPr/>
        <p:txBody>
          <a:bodyPr vert="horz" lIns="0" tIns="45720" rIns="0" bIns="45720" rtlCol="0" anchor="t">
            <a:normAutofit/>
          </a:bodyPr>
          <a:lstStyle/>
          <a:p>
            <a:r>
              <a:rPr lang="en-US" sz="2500">
                <a:solidFill>
                  <a:srgbClr val="000000"/>
                </a:solidFill>
                <a:ea typeface="Calibri"/>
                <a:cs typeface="Calibri"/>
              </a:rPr>
              <a:t>May provide assistance throughout the SIP development process through rules, guidance documents memos, attending meetings.</a:t>
            </a:r>
            <a:endParaRPr lang="en-US">
              <a:ea typeface="Calibri" panose="020F0502020204030204"/>
              <a:cs typeface="Calibri" panose="020F0502020204030204"/>
            </a:endParaRPr>
          </a:p>
          <a:p>
            <a:pPr marL="486410" lvl="1" indent="-342900"/>
            <a:r>
              <a:rPr lang="en-US" sz="2000">
                <a:solidFill>
                  <a:srgbClr val="000000"/>
                </a:solidFill>
                <a:ea typeface="Calibri"/>
                <a:cs typeface="Calibri"/>
              </a:rPr>
              <a:t>Participation can increase a SIP’s chance of ultimate approval.</a:t>
            </a:r>
            <a:endParaRPr lang="en-US">
              <a:cs typeface="Calibri" panose="020F0502020204030204"/>
            </a:endParaRPr>
          </a:p>
          <a:p>
            <a:r>
              <a:rPr lang="en-US" sz="2500">
                <a:solidFill>
                  <a:srgbClr val="000000"/>
                </a:solidFill>
                <a:ea typeface="Calibri"/>
                <a:cs typeface="Calibri"/>
              </a:rPr>
              <a:t>Must review and take action on submitted SIPs (CAA (110(k)).</a:t>
            </a:r>
            <a:endParaRPr lang="en-US"/>
          </a:p>
          <a:p>
            <a:pPr marL="486410" lvl="1" indent="-342900"/>
            <a:r>
              <a:rPr lang="en-US" sz="2000">
                <a:solidFill>
                  <a:srgbClr val="000000"/>
                </a:solidFill>
                <a:ea typeface="Calibri"/>
                <a:cs typeface="Calibri"/>
              </a:rPr>
              <a:t>Within 6 months of SIP submittal, EPA must take action or SIP is deemed complete (but not approved).</a:t>
            </a:r>
            <a:endParaRPr lang="en-US">
              <a:cs typeface="Calibri" panose="020F0502020204030204"/>
            </a:endParaRPr>
          </a:p>
          <a:p>
            <a:r>
              <a:rPr lang="en-US" sz="2500">
                <a:solidFill>
                  <a:srgbClr val="000000"/>
                </a:solidFill>
                <a:ea typeface="Calibri"/>
                <a:cs typeface="Calibri"/>
              </a:rPr>
              <a:t>Official actions are documented in the </a:t>
            </a:r>
            <a:r>
              <a:rPr lang="en-US" sz="2500" i="1">
                <a:solidFill>
                  <a:srgbClr val="000000"/>
                </a:solidFill>
                <a:ea typeface="Calibri"/>
                <a:cs typeface="Calibri"/>
              </a:rPr>
              <a:t>Federal Register (FR) </a:t>
            </a:r>
            <a:r>
              <a:rPr lang="en-US" sz="2500">
                <a:solidFill>
                  <a:srgbClr val="000000"/>
                </a:solidFill>
                <a:ea typeface="Calibri"/>
                <a:cs typeface="Calibri"/>
              </a:rPr>
              <a:t>and codified in the Code of Federal Regulations (CFR).</a:t>
            </a:r>
            <a:endParaRPr lang="en-US"/>
          </a:p>
          <a:p>
            <a:r>
              <a:rPr lang="en-US" sz="2500">
                <a:solidFill>
                  <a:srgbClr val="000000"/>
                </a:solidFill>
                <a:ea typeface="Calibri"/>
                <a:cs typeface="Calibri"/>
              </a:rPr>
              <a:t>Responsible for developing a Federal Implementation Plan (FIP) if SIP not timely submitted or disapproval not addressed by state.</a:t>
            </a:r>
            <a:endParaRPr lang="en-US"/>
          </a:p>
          <a:p>
            <a:endParaRPr lang="en-US">
              <a:ea typeface="Calibri"/>
              <a:cs typeface="Calibri"/>
            </a:endParaRPr>
          </a:p>
        </p:txBody>
      </p:sp>
      <p:sp>
        <p:nvSpPr>
          <p:cNvPr id="5" name="Slide Number Placeholder 4">
            <a:extLst>
              <a:ext uri="{FF2B5EF4-FFF2-40B4-BE49-F238E27FC236}">
                <a16:creationId xmlns:a16="http://schemas.microsoft.com/office/drawing/2014/main" id="{718CBA9A-60FB-A93A-5481-26C86D24DC33}"/>
              </a:ext>
            </a:extLst>
          </p:cNvPr>
          <p:cNvSpPr>
            <a:spLocks noGrp="1"/>
          </p:cNvSpPr>
          <p:nvPr>
            <p:ph type="sldNum" sz="quarter" idx="12"/>
          </p:nvPr>
        </p:nvSpPr>
        <p:spPr/>
        <p:txBody>
          <a:bodyPr/>
          <a:lstStyle/>
          <a:p>
            <a:fld id="{1F1CB0F1-E3A5-4057-A475-0B8AC78582B4}" type="slidenum">
              <a:rPr lang="en-US" dirty="0" smtClean="0"/>
              <a:t>48</a:t>
            </a:fld>
            <a:endParaRPr lang="en-US"/>
          </a:p>
        </p:txBody>
      </p:sp>
      <p:sp>
        <p:nvSpPr>
          <p:cNvPr id="7" name="Rectangle 6">
            <a:extLst>
              <a:ext uri="{FF2B5EF4-FFF2-40B4-BE49-F238E27FC236}">
                <a16:creationId xmlns:a16="http://schemas.microsoft.com/office/drawing/2014/main" id="{A919D0EF-2D3B-BCAC-47A8-480903082CD1}"/>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135532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E569-F219-A6B8-8358-C6DE402CFC27}"/>
              </a:ext>
            </a:extLst>
          </p:cNvPr>
          <p:cNvSpPr>
            <a:spLocks noGrp="1"/>
          </p:cNvSpPr>
          <p:nvPr>
            <p:ph type="title"/>
          </p:nvPr>
        </p:nvSpPr>
        <p:spPr/>
        <p:txBody>
          <a:bodyPr>
            <a:normAutofit/>
          </a:bodyPr>
          <a:lstStyle/>
          <a:p>
            <a:r>
              <a:rPr lang="en-US" sz="4400">
                <a:solidFill>
                  <a:srgbClr val="000000"/>
                </a:solidFill>
                <a:latin typeface="Calibri"/>
                <a:ea typeface="Calibri"/>
                <a:cs typeface="Calibri"/>
              </a:rPr>
              <a:t>Important Roles for Two Unique SIPs</a:t>
            </a:r>
          </a:p>
        </p:txBody>
      </p:sp>
      <p:sp>
        <p:nvSpPr>
          <p:cNvPr id="3" name="Content Placeholder 2">
            <a:extLst>
              <a:ext uri="{FF2B5EF4-FFF2-40B4-BE49-F238E27FC236}">
                <a16:creationId xmlns:a16="http://schemas.microsoft.com/office/drawing/2014/main" id="{B0ACDE65-98A0-47B3-BC6C-17623DA9149C}"/>
              </a:ext>
            </a:extLst>
          </p:cNvPr>
          <p:cNvSpPr>
            <a:spLocks noGrp="1"/>
          </p:cNvSpPr>
          <p:nvPr>
            <p:ph idx="1"/>
          </p:nvPr>
        </p:nvSpPr>
        <p:spPr/>
        <p:txBody>
          <a:bodyPr vert="horz" lIns="0" tIns="45720" rIns="0" bIns="45720" rtlCol="0" anchor="t">
            <a:normAutofit lnSpcReduction="10000"/>
          </a:bodyPr>
          <a:lstStyle/>
          <a:p>
            <a:r>
              <a:rPr lang="en-US" sz="2800">
                <a:ea typeface="Calibri"/>
                <a:cs typeface="Calibri"/>
              </a:rPr>
              <a:t>Transportation Conformity</a:t>
            </a:r>
            <a:endParaRPr lang="en-US" sz="2800">
              <a:cs typeface="Calibri" panose="020F0502020204030204"/>
            </a:endParaRPr>
          </a:p>
          <a:p>
            <a:pPr marL="440690" lvl="1" indent="-342900"/>
            <a:r>
              <a:rPr lang="en-US" sz="2400">
                <a:ea typeface="Calibri"/>
                <a:cs typeface="Calibri"/>
              </a:rPr>
              <a:t>Metropolitan Planning Organization (MPO) for communities with a population of over 50,000  as determined by the U.S. Census.</a:t>
            </a:r>
          </a:p>
          <a:p>
            <a:pPr marL="440690" lvl="1" indent="-342900">
              <a:buFont typeface="Calibri" panose="020F0502020204030204" pitchFamily="34" charset="0"/>
              <a:buChar char="−"/>
            </a:pPr>
            <a:r>
              <a:rPr lang="en-US" sz="2400">
                <a:ea typeface="Calibri"/>
                <a:cs typeface="Calibri"/>
              </a:rPr>
              <a:t>Department of Transportation</a:t>
            </a:r>
          </a:p>
          <a:p>
            <a:pPr marL="726440" lvl="2" indent="-342900"/>
            <a:r>
              <a:rPr lang="en-US" sz="2000">
                <a:ea typeface="Calibri"/>
                <a:cs typeface="Calibri"/>
              </a:rPr>
              <a:t>Work to increase their knowledge regarding the tie-in between Air Quality and Transportation</a:t>
            </a:r>
          </a:p>
          <a:p>
            <a:pPr marL="726440" lvl="2" indent="-342900"/>
            <a:r>
              <a:rPr lang="en-US" sz="2000">
                <a:ea typeface="Calibri"/>
                <a:cs typeface="Calibri"/>
              </a:rPr>
              <a:t>There could be opportunities for funding assistance</a:t>
            </a:r>
          </a:p>
          <a:p>
            <a:r>
              <a:rPr lang="en-US" sz="2800">
                <a:ea typeface="Calibri"/>
                <a:cs typeface="Calibri"/>
              </a:rPr>
              <a:t>Regional Haze</a:t>
            </a:r>
          </a:p>
          <a:p>
            <a:pPr marL="440690" lvl="1" indent="-342900"/>
            <a:r>
              <a:rPr lang="en-US" sz="2400">
                <a:ea typeface="Calibri"/>
                <a:cs typeface="Calibri"/>
              </a:rPr>
              <a:t>Federal Land Managers</a:t>
            </a:r>
          </a:p>
          <a:p>
            <a:pPr marL="440690" lvl="1" indent="-342900"/>
            <a:r>
              <a:rPr lang="en-US" sz="2400">
                <a:ea typeface="Calibri"/>
                <a:cs typeface="Calibri"/>
              </a:rPr>
              <a:t>Tribes</a:t>
            </a:r>
          </a:p>
          <a:p>
            <a:pPr marL="440690" lvl="1" indent="-342900"/>
            <a:r>
              <a:rPr lang="en-US" sz="2400">
                <a:ea typeface="Calibri"/>
                <a:cs typeface="Calibri"/>
              </a:rPr>
              <a:t>Small communities</a:t>
            </a:r>
          </a:p>
        </p:txBody>
      </p:sp>
      <p:sp>
        <p:nvSpPr>
          <p:cNvPr id="5" name="Slide Number Placeholder 4">
            <a:extLst>
              <a:ext uri="{FF2B5EF4-FFF2-40B4-BE49-F238E27FC236}">
                <a16:creationId xmlns:a16="http://schemas.microsoft.com/office/drawing/2014/main" id="{5A653735-9602-71B2-7F05-86DDB80BF788}"/>
              </a:ext>
            </a:extLst>
          </p:cNvPr>
          <p:cNvSpPr>
            <a:spLocks noGrp="1"/>
          </p:cNvSpPr>
          <p:nvPr>
            <p:ph type="sldNum" sz="quarter" idx="12"/>
          </p:nvPr>
        </p:nvSpPr>
        <p:spPr/>
        <p:txBody>
          <a:bodyPr/>
          <a:lstStyle/>
          <a:p>
            <a:fld id="{1F1CB0F1-E3A5-4057-A475-0B8AC78582B4}" type="slidenum">
              <a:rPr lang="en-US" dirty="0" smtClean="0"/>
              <a:t>49</a:t>
            </a:fld>
            <a:endParaRPr lang="en-US"/>
          </a:p>
        </p:txBody>
      </p:sp>
      <p:sp>
        <p:nvSpPr>
          <p:cNvPr id="7" name="Rectangle 6">
            <a:extLst>
              <a:ext uri="{FF2B5EF4-FFF2-40B4-BE49-F238E27FC236}">
                <a16:creationId xmlns:a16="http://schemas.microsoft.com/office/drawing/2014/main" id="{A868787E-FBC7-B7DD-4895-04A8FD8AC9B1}"/>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38533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966-4B27-899D-D0E3-369CB53DF3FA}"/>
              </a:ext>
            </a:extLst>
          </p:cNvPr>
          <p:cNvSpPr>
            <a:spLocks noGrp="1"/>
          </p:cNvSpPr>
          <p:nvPr>
            <p:ph type="title"/>
          </p:nvPr>
        </p:nvSpPr>
        <p:spPr/>
        <p:txBody>
          <a:bodyPr/>
          <a:lstStyle/>
          <a:p>
            <a:r>
              <a:rPr lang="en-US"/>
              <a:t>Overview </a:t>
            </a:r>
          </a:p>
        </p:txBody>
      </p:sp>
      <p:sp>
        <p:nvSpPr>
          <p:cNvPr id="3" name="Content Placeholder 2">
            <a:extLst>
              <a:ext uri="{FF2B5EF4-FFF2-40B4-BE49-F238E27FC236}">
                <a16:creationId xmlns:a16="http://schemas.microsoft.com/office/drawing/2014/main" id="{FB2FF788-F635-34DB-CFE7-2B8E224B8CE6}"/>
              </a:ext>
            </a:extLst>
          </p:cNvPr>
          <p:cNvSpPr>
            <a:spLocks noGrp="1"/>
          </p:cNvSpPr>
          <p:nvPr>
            <p:ph idx="1"/>
          </p:nvPr>
        </p:nvSpPr>
        <p:spPr>
          <a:xfrm>
            <a:off x="1097280" y="1737360"/>
            <a:ext cx="10058400" cy="4684950"/>
          </a:xfrm>
        </p:spPr>
        <p:txBody>
          <a:bodyPr vert="horz" lIns="0" tIns="45720" rIns="0" bIns="45720" rtlCol="0" anchor="t">
            <a:normAutofit/>
          </a:bodyPr>
          <a:lstStyle/>
          <a:p>
            <a:pPr>
              <a:lnSpc>
                <a:spcPct val="120000"/>
              </a:lnSpc>
              <a:spcBef>
                <a:spcPts val="0"/>
              </a:spcBef>
              <a:spcAft>
                <a:spcPts val="0"/>
              </a:spcAft>
            </a:pPr>
            <a:endParaRPr lang="en-US" sz="4500">
              <a:solidFill>
                <a:srgbClr val="000000"/>
              </a:solidFill>
              <a:latin typeface="Calibri"/>
              <a:cs typeface="Calibri"/>
            </a:endParaRPr>
          </a:p>
          <a:p>
            <a:pPr marL="0" indent="0">
              <a:buNone/>
            </a:pPr>
            <a:br>
              <a:rPr lang="en-US"/>
            </a:br>
            <a:endParaRPr lang="en-US"/>
          </a:p>
        </p:txBody>
      </p:sp>
      <p:sp>
        <p:nvSpPr>
          <p:cNvPr id="5" name="Slide Number Placeholder 4">
            <a:extLst>
              <a:ext uri="{FF2B5EF4-FFF2-40B4-BE49-F238E27FC236}">
                <a16:creationId xmlns:a16="http://schemas.microsoft.com/office/drawing/2014/main" id="{3E447E72-A270-EF30-5878-2832D102BCCE}"/>
              </a:ext>
            </a:extLst>
          </p:cNvPr>
          <p:cNvSpPr>
            <a:spLocks noGrp="1"/>
          </p:cNvSpPr>
          <p:nvPr>
            <p:ph type="sldNum" sz="quarter" idx="12"/>
          </p:nvPr>
        </p:nvSpPr>
        <p:spPr/>
        <p:txBody>
          <a:bodyPr/>
          <a:lstStyle/>
          <a:p>
            <a:fld id="{1F1CB0F1-E3A5-4057-A475-0B8AC78582B4}" type="slidenum">
              <a:rPr lang="en-US" smtClean="0"/>
              <a:t>5</a:t>
            </a:fld>
            <a:endParaRPr lang="en-US"/>
          </a:p>
        </p:txBody>
      </p:sp>
      <p:sp>
        <p:nvSpPr>
          <p:cNvPr id="7" name="Rectangle 6">
            <a:extLst>
              <a:ext uri="{FF2B5EF4-FFF2-40B4-BE49-F238E27FC236}">
                <a16:creationId xmlns:a16="http://schemas.microsoft.com/office/drawing/2014/main" id="{0E0E5CC8-CC79-29E6-3577-848083313609}"/>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648889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9D99-F3A2-480B-D43C-D190DFBF3334}"/>
              </a:ext>
            </a:extLst>
          </p:cNvPr>
          <p:cNvSpPr>
            <a:spLocks noGrp="1"/>
          </p:cNvSpPr>
          <p:nvPr>
            <p:ph type="title"/>
          </p:nvPr>
        </p:nvSpPr>
        <p:spPr/>
        <p:txBody>
          <a:bodyPr/>
          <a:lstStyle/>
          <a:p>
            <a:r>
              <a:rPr lang="en-US" sz="4000">
                <a:solidFill>
                  <a:srgbClr val="000000"/>
                </a:solidFill>
                <a:latin typeface="Calibri"/>
                <a:ea typeface="Calibri"/>
                <a:cs typeface="Calibri"/>
              </a:rPr>
              <a:t>Transportation Conformity</a:t>
            </a:r>
            <a:br>
              <a:rPr lang="en-US" sz="4000">
                <a:solidFill>
                  <a:srgbClr val="000000"/>
                </a:solidFill>
                <a:latin typeface="Calibri"/>
                <a:ea typeface="Calibri"/>
                <a:cs typeface="Calibri"/>
              </a:rPr>
            </a:br>
            <a:r>
              <a:rPr lang="en-US" sz="4000">
                <a:solidFill>
                  <a:srgbClr val="000000"/>
                </a:solidFill>
                <a:latin typeface="Calibri"/>
                <a:ea typeface="Calibri"/>
                <a:cs typeface="Calibri"/>
              </a:rPr>
              <a:t> Roles and Responsibilities</a:t>
            </a:r>
            <a:endParaRPr lang="en-US"/>
          </a:p>
        </p:txBody>
      </p:sp>
      <p:sp>
        <p:nvSpPr>
          <p:cNvPr id="5" name="Slide Number Placeholder 4">
            <a:extLst>
              <a:ext uri="{FF2B5EF4-FFF2-40B4-BE49-F238E27FC236}">
                <a16:creationId xmlns:a16="http://schemas.microsoft.com/office/drawing/2014/main" id="{204E12DA-1786-1A72-79A9-9D726FC9A8B8}"/>
              </a:ext>
            </a:extLst>
          </p:cNvPr>
          <p:cNvSpPr>
            <a:spLocks noGrp="1"/>
          </p:cNvSpPr>
          <p:nvPr>
            <p:ph type="sldNum" sz="quarter" idx="12"/>
          </p:nvPr>
        </p:nvSpPr>
        <p:spPr/>
        <p:txBody>
          <a:bodyPr/>
          <a:lstStyle/>
          <a:p>
            <a:fld id="{1F1CB0F1-E3A5-4057-A475-0B8AC78582B4}" type="slidenum">
              <a:rPr lang="en-US" dirty="0" smtClean="0"/>
              <a:t>50</a:t>
            </a:fld>
            <a:endParaRPr lang="en-US"/>
          </a:p>
        </p:txBody>
      </p:sp>
      <p:graphicFrame>
        <p:nvGraphicFramePr>
          <p:cNvPr id="8" name="Table 7">
            <a:extLst>
              <a:ext uri="{FF2B5EF4-FFF2-40B4-BE49-F238E27FC236}">
                <a16:creationId xmlns:a16="http://schemas.microsoft.com/office/drawing/2014/main" id="{E20488A9-8AC9-EFD2-DE89-05A1301FEEED}"/>
              </a:ext>
            </a:extLst>
          </p:cNvPr>
          <p:cNvGraphicFramePr>
            <a:graphicFrameLocks noGrp="1"/>
          </p:cNvGraphicFramePr>
          <p:nvPr>
            <p:extLst>
              <p:ext uri="{D42A27DB-BD31-4B8C-83A1-F6EECF244321}">
                <p14:modId xmlns:p14="http://schemas.microsoft.com/office/powerpoint/2010/main" val="3454261046"/>
              </p:ext>
            </p:extLst>
          </p:nvPr>
        </p:nvGraphicFramePr>
        <p:xfrm>
          <a:off x="1806315" y="1970957"/>
          <a:ext cx="8908472" cy="3840480"/>
        </p:xfrm>
        <a:graphic>
          <a:graphicData uri="http://schemas.openxmlformats.org/drawingml/2006/table">
            <a:tbl>
              <a:tblPr firstRow="1" bandRow="1">
                <a:tableStyleId>{69CF1AB2-1976-4502-BF36-3FF5EA218861}</a:tableStyleId>
              </a:tblPr>
              <a:tblGrid>
                <a:gridCol w="4454236">
                  <a:extLst>
                    <a:ext uri="{9D8B030D-6E8A-4147-A177-3AD203B41FA5}">
                      <a16:colId xmlns:a16="http://schemas.microsoft.com/office/drawing/2014/main" val="2967838752"/>
                    </a:ext>
                  </a:extLst>
                </a:gridCol>
                <a:gridCol w="4454236">
                  <a:extLst>
                    <a:ext uri="{9D8B030D-6E8A-4147-A177-3AD203B41FA5}">
                      <a16:colId xmlns:a16="http://schemas.microsoft.com/office/drawing/2014/main" val="2032549013"/>
                    </a:ext>
                  </a:extLst>
                </a:gridCol>
              </a:tblGrid>
              <a:tr h="370840">
                <a:tc>
                  <a:txBody>
                    <a:bodyPr/>
                    <a:lstStyle/>
                    <a:p>
                      <a:pPr marL="171450" lvl="1" algn="l" rtl="0" eaLnBrk="1" latinLnBrk="0" hangingPunct="1">
                        <a:spcBef>
                          <a:spcPts val="0"/>
                        </a:spcBef>
                        <a:spcAft>
                          <a:spcPts val="0"/>
                        </a:spcAft>
                      </a:pPr>
                      <a:r>
                        <a:rPr lang="en-US" sz="1800" b="0" kern="1200" baseline="0">
                          <a:effectLst/>
                        </a:rPr>
                        <a:t>US DOT (FHWA/FTA)</a:t>
                      </a:r>
                      <a:endParaRPr lang="en-US" b="0">
                        <a:effectLst/>
                      </a:endParaRPr>
                    </a:p>
                  </a:txBody>
                  <a:tcPr marL="0" marR="0" marT="0" marB="0" anchor="ctr">
                    <a:solidFill>
                      <a:schemeClr val="accent3">
                        <a:lumMod val="20000"/>
                        <a:lumOff val="80000"/>
                      </a:schemeClr>
                    </a:solidFill>
                  </a:tcPr>
                </a:tc>
                <a:tc>
                  <a:txBody>
                    <a:bodyPr/>
                    <a:lstStyle/>
                    <a:p>
                      <a:pPr marL="114300" lvl="0" algn="l" rtl="0" eaLnBrk="1" latinLnBrk="0" hangingPunct="1">
                        <a:spcBef>
                          <a:spcPts val="0"/>
                        </a:spcBef>
                        <a:spcAft>
                          <a:spcPts val="0"/>
                        </a:spcAft>
                      </a:pPr>
                      <a:r>
                        <a:rPr lang="en-US" sz="1800" b="0" kern="1200" baseline="0">
                          <a:effectLst/>
                        </a:rPr>
                        <a:t>Approves conformity determinations on</a:t>
                      </a:r>
                      <a:endParaRPr lang="en-US" b="0">
                        <a:effectLst/>
                      </a:endParaRPr>
                    </a:p>
                    <a:p>
                      <a:pPr marL="114300" lvl="0" algn="l" rtl="0" eaLnBrk="1" latinLnBrk="0" hangingPunct="1">
                        <a:spcBef>
                          <a:spcPts val="0"/>
                        </a:spcBef>
                        <a:spcAft>
                          <a:spcPts val="0"/>
                        </a:spcAft>
                      </a:pPr>
                      <a:r>
                        <a:rPr lang="en-US" sz="1800" b="0" kern="1200" baseline="0">
                          <a:effectLst/>
                        </a:rPr>
                        <a:t>transportation plans, transportation</a:t>
                      </a:r>
                      <a:endParaRPr lang="en-US" b="0">
                        <a:effectLst/>
                      </a:endParaRPr>
                    </a:p>
                    <a:p>
                      <a:pPr marL="114300" lvl="0" algn="l" rtl="0" eaLnBrk="1" latinLnBrk="0" hangingPunct="1">
                        <a:spcBef>
                          <a:spcPts val="0"/>
                        </a:spcBef>
                        <a:spcAft>
                          <a:spcPts val="0"/>
                        </a:spcAft>
                      </a:pPr>
                      <a:r>
                        <a:rPr lang="en-US" sz="1800" b="0" kern="1200" baseline="0">
                          <a:effectLst/>
                        </a:rPr>
                        <a:t>improvement plans (TIPs), and</a:t>
                      </a:r>
                      <a:endParaRPr lang="en-US" b="0">
                        <a:effectLst/>
                      </a:endParaRPr>
                    </a:p>
                    <a:p>
                      <a:pPr marL="114300" lvl="0" algn="l" rtl="0" eaLnBrk="1" latinLnBrk="0" hangingPunct="1">
                        <a:spcBef>
                          <a:spcPts val="0"/>
                        </a:spcBef>
                        <a:spcAft>
                          <a:spcPts val="0"/>
                        </a:spcAft>
                      </a:pPr>
                      <a:r>
                        <a:rPr lang="en-US" sz="1800" b="0" kern="1200" baseline="0">
                          <a:effectLst/>
                        </a:rPr>
                        <a:t>projects</a:t>
                      </a:r>
                      <a:endParaRPr lang="en-US" b="0">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1851049165"/>
                  </a:ext>
                </a:extLst>
              </a:tr>
              <a:tr h="370840">
                <a:tc>
                  <a:txBody>
                    <a:bodyPr/>
                    <a:lstStyle/>
                    <a:p>
                      <a:pPr marL="171450" lvl="1" algn="l" rtl="0" eaLnBrk="1" latinLnBrk="0" hangingPunct="1">
                        <a:spcBef>
                          <a:spcPts val="0"/>
                        </a:spcBef>
                        <a:spcAft>
                          <a:spcPts val="0"/>
                        </a:spcAft>
                      </a:pPr>
                      <a:r>
                        <a:rPr lang="en-US" sz="1800" kern="1200" baseline="0">
                          <a:effectLst/>
                        </a:rPr>
                        <a:t>Metropolitan Planning Organizations (MPOs)</a:t>
                      </a:r>
                      <a:endParaRPr lang="en-US">
                        <a:effectLst/>
                      </a:endParaRPr>
                    </a:p>
                  </a:txBody>
                  <a:tcPr marL="0" marR="0" marT="0" marB="0" anchor="ctr">
                    <a:solidFill>
                      <a:schemeClr val="accent3">
                        <a:lumMod val="20000"/>
                        <a:lumOff val="80000"/>
                      </a:schemeClr>
                    </a:solidFill>
                  </a:tcPr>
                </a:tc>
                <a:tc>
                  <a:txBody>
                    <a:bodyPr/>
                    <a:lstStyle/>
                    <a:p>
                      <a:pPr marL="114300" lvl="0" algn="l" rtl="0" eaLnBrk="1" latinLnBrk="0" hangingPunct="1">
                        <a:spcBef>
                          <a:spcPts val="0"/>
                        </a:spcBef>
                        <a:spcAft>
                          <a:spcPts val="0"/>
                        </a:spcAft>
                      </a:pPr>
                      <a:r>
                        <a:rPr lang="en-US" sz="1800" kern="1200" baseline="0">
                          <a:effectLst/>
                        </a:rPr>
                        <a:t>Prepares the conformity</a:t>
                      </a:r>
                      <a:endParaRPr lang="en-US">
                        <a:effectLst/>
                      </a:endParaRPr>
                    </a:p>
                    <a:p>
                      <a:pPr marL="114300" lvl="0" algn="l" rtl="0" eaLnBrk="1" latinLnBrk="0" hangingPunct="1">
                        <a:spcBef>
                          <a:spcPts val="0"/>
                        </a:spcBef>
                        <a:spcAft>
                          <a:spcPts val="0"/>
                        </a:spcAft>
                      </a:pPr>
                      <a:r>
                        <a:rPr lang="en-US" sz="1800" kern="1200" baseline="0">
                          <a:effectLst/>
                        </a:rPr>
                        <a:t>determination for transportation plans</a:t>
                      </a:r>
                      <a:endParaRPr lang="en-US">
                        <a:effectLst/>
                      </a:endParaRPr>
                    </a:p>
                    <a:p>
                      <a:pPr marL="114300" lvl="0" algn="l" rtl="0" eaLnBrk="1" latinLnBrk="0" hangingPunct="1">
                        <a:spcBef>
                          <a:spcPts val="0"/>
                        </a:spcBef>
                        <a:spcAft>
                          <a:spcPts val="0"/>
                        </a:spcAft>
                      </a:pPr>
                      <a:r>
                        <a:rPr lang="en-US" sz="1800" kern="1200" baseline="0">
                          <a:effectLst/>
                        </a:rPr>
                        <a:t>and Transportation Improvement Plans (TIPs)</a:t>
                      </a:r>
                      <a:endParaRPr lang="en-US">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2373803434"/>
                  </a:ext>
                </a:extLst>
              </a:tr>
              <a:tr h="370840">
                <a:tc>
                  <a:txBody>
                    <a:bodyPr/>
                    <a:lstStyle/>
                    <a:p>
                      <a:pPr marL="171450" lvl="1" algn="l" rtl="0" eaLnBrk="1" latinLnBrk="0" hangingPunct="1">
                        <a:spcBef>
                          <a:spcPts val="0"/>
                        </a:spcBef>
                        <a:spcAft>
                          <a:spcPts val="0"/>
                        </a:spcAft>
                      </a:pPr>
                      <a:r>
                        <a:rPr lang="en-US" sz="1800" kern="1200" baseline="0">
                          <a:effectLst/>
                        </a:rPr>
                        <a:t>State Dept. of Transportation and</a:t>
                      </a:r>
                      <a:endParaRPr lang="en-US">
                        <a:effectLst/>
                      </a:endParaRPr>
                    </a:p>
                    <a:p>
                      <a:pPr marL="171450" lvl="1" algn="l" rtl="0" eaLnBrk="1" latinLnBrk="0" hangingPunct="1">
                        <a:spcBef>
                          <a:spcPts val="0"/>
                        </a:spcBef>
                        <a:spcAft>
                          <a:spcPts val="0"/>
                        </a:spcAft>
                      </a:pPr>
                      <a:r>
                        <a:rPr lang="en-US" sz="1800" kern="1200" baseline="0">
                          <a:effectLst/>
                        </a:rPr>
                        <a:t>Transit Agencies</a:t>
                      </a:r>
                      <a:endParaRPr lang="en-US">
                        <a:effectLst/>
                      </a:endParaRPr>
                    </a:p>
                  </a:txBody>
                  <a:tcPr marL="0" marR="0" marT="0" marB="0" anchor="ctr">
                    <a:solidFill>
                      <a:schemeClr val="accent3">
                        <a:lumMod val="20000"/>
                        <a:lumOff val="80000"/>
                      </a:schemeClr>
                    </a:solidFill>
                  </a:tcPr>
                </a:tc>
                <a:tc>
                  <a:txBody>
                    <a:bodyPr/>
                    <a:lstStyle/>
                    <a:p>
                      <a:pPr marL="114300" lvl="0" algn="l" rtl="0" eaLnBrk="1" latinLnBrk="0" hangingPunct="1">
                        <a:spcBef>
                          <a:spcPts val="0"/>
                        </a:spcBef>
                        <a:spcAft>
                          <a:spcPts val="0"/>
                        </a:spcAft>
                      </a:pPr>
                      <a:r>
                        <a:rPr lang="en-US" sz="1800" kern="1200" baseline="0">
                          <a:effectLst/>
                        </a:rPr>
                        <a:t>Prepares project-level conformity</a:t>
                      </a:r>
                      <a:endParaRPr lang="en-US">
                        <a:effectLst/>
                      </a:endParaRPr>
                    </a:p>
                    <a:p>
                      <a:pPr marL="114300" lvl="0" algn="l" rtl="0" eaLnBrk="1" latinLnBrk="0" hangingPunct="1">
                        <a:spcBef>
                          <a:spcPts val="0"/>
                        </a:spcBef>
                        <a:spcAft>
                          <a:spcPts val="0"/>
                        </a:spcAft>
                      </a:pPr>
                      <a:r>
                        <a:rPr lang="en-US" sz="1800" kern="1200" baseline="0">
                          <a:effectLst/>
                        </a:rPr>
                        <a:t>determination</a:t>
                      </a:r>
                      <a:endParaRPr lang="en-US">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2599025080"/>
                  </a:ext>
                </a:extLst>
              </a:tr>
              <a:tr h="370840">
                <a:tc>
                  <a:txBody>
                    <a:bodyPr/>
                    <a:lstStyle/>
                    <a:p>
                      <a:pPr marL="171450" lvl="1" algn="l" rtl="0" eaLnBrk="1" latinLnBrk="0" hangingPunct="1">
                        <a:spcBef>
                          <a:spcPts val="0"/>
                        </a:spcBef>
                        <a:spcAft>
                          <a:spcPts val="0"/>
                        </a:spcAft>
                      </a:pPr>
                      <a:r>
                        <a:rPr lang="en-US" sz="1800" kern="1200" baseline="0">
                          <a:effectLst/>
                        </a:rPr>
                        <a:t>State and Local Air Agencies</a:t>
                      </a:r>
                      <a:endParaRPr lang="en-US">
                        <a:effectLst/>
                      </a:endParaRPr>
                    </a:p>
                  </a:txBody>
                  <a:tcPr marL="0" marR="0" marT="0" marB="0" anchor="ctr">
                    <a:solidFill>
                      <a:schemeClr val="accent3">
                        <a:lumMod val="20000"/>
                        <a:lumOff val="80000"/>
                      </a:schemeClr>
                    </a:solidFill>
                  </a:tcPr>
                </a:tc>
                <a:tc>
                  <a:txBody>
                    <a:bodyPr/>
                    <a:lstStyle/>
                    <a:p>
                      <a:pPr marL="114300" lvl="0" algn="l" rtl="0" eaLnBrk="1" latinLnBrk="0" hangingPunct="1">
                        <a:spcBef>
                          <a:spcPts val="0"/>
                        </a:spcBef>
                        <a:spcAft>
                          <a:spcPts val="0"/>
                        </a:spcAft>
                      </a:pPr>
                      <a:r>
                        <a:rPr lang="en-US" sz="1800" kern="1200" baseline="0">
                          <a:effectLst/>
                        </a:rPr>
                        <a:t>Develops the motor vehicle emissions</a:t>
                      </a:r>
                      <a:endParaRPr lang="en-US">
                        <a:effectLst/>
                      </a:endParaRPr>
                    </a:p>
                    <a:p>
                      <a:pPr marL="114300" lvl="0" algn="l" rtl="0" eaLnBrk="1" latinLnBrk="0" hangingPunct="1">
                        <a:spcBef>
                          <a:spcPts val="0"/>
                        </a:spcBef>
                        <a:spcAft>
                          <a:spcPts val="0"/>
                        </a:spcAft>
                      </a:pPr>
                      <a:r>
                        <a:rPr lang="en-US" sz="1800" kern="1200" baseline="0">
                          <a:effectLst/>
                        </a:rPr>
                        <a:t>budget (MVEB); consults on</a:t>
                      </a:r>
                      <a:endParaRPr lang="en-US">
                        <a:effectLst/>
                      </a:endParaRPr>
                    </a:p>
                    <a:p>
                      <a:pPr marL="114300" lvl="0" algn="l" rtl="0" eaLnBrk="1" latinLnBrk="0" hangingPunct="1">
                        <a:spcBef>
                          <a:spcPts val="0"/>
                        </a:spcBef>
                        <a:spcAft>
                          <a:spcPts val="0"/>
                        </a:spcAft>
                      </a:pPr>
                      <a:r>
                        <a:rPr lang="en-US" sz="1800" kern="1200" baseline="0">
                          <a:effectLst/>
                        </a:rPr>
                        <a:t>conformity determinations</a:t>
                      </a:r>
                      <a:endParaRPr lang="en-US">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3515625204"/>
                  </a:ext>
                </a:extLst>
              </a:tr>
              <a:tr h="370840">
                <a:tc>
                  <a:txBody>
                    <a:bodyPr/>
                    <a:lstStyle/>
                    <a:p>
                      <a:pPr marL="171450" lvl="1" algn="l" rtl="0" eaLnBrk="1" latinLnBrk="0" hangingPunct="1">
                        <a:spcBef>
                          <a:spcPts val="0"/>
                        </a:spcBef>
                        <a:spcAft>
                          <a:spcPts val="0"/>
                        </a:spcAft>
                      </a:pPr>
                      <a:r>
                        <a:rPr lang="en-US" sz="1800" kern="1200" baseline="0">
                          <a:effectLst/>
                        </a:rPr>
                        <a:t>EPA</a:t>
                      </a:r>
                      <a:endParaRPr lang="en-US">
                        <a:effectLst/>
                      </a:endParaRPr>
                    </a:p>
                  </a:txBody>
                  <a:tcPr marL="0" marR="0" marT="0" marB="0" anchor="ctr">
                    <a:solidFill>
                      <a:schemeClr val="accent3">
                        <a:lumMod val="20000"/>
                        <a:lumOff val="80000"/>
                      </a:schemeClr>
                    </a:solidFill>
                  </a:tcPr>
                </a:tc>
                <a:tc>
                  <a:txBody>
                    <a:bodyPr/>
                    <a:lstStyle/>
                    <a:p>
                      <a:pPr marL="114300" lvl="0" algn="l" rtl="0" eaLnBrk="1" latinLnBrk="0" hangingPunct="1">
                        <a:spcBef>
                          <a:spcPts val="0"/>
                        </a:spcBef>
                        <a:spcAft>
                          <a:spcPts val="0"/>
                        </a:spcAft>
                      </a:pPr>
                      <a:r>
                        <a:rPr lang="en-US" sz="1800" kern="1200" baseline="0">
                          <a:effectLst/>
                        </a:rPr>
                        <a:t>Consults on the conformity process;</a:t>
                      </a:r>
                      <a:endParaRPr lang="en-US">
                        <a:effectLst/>
                      </a:endParaRPr>
                    </a:p>
                    <a:p>
                      <a:pPr marL="114300" lvl="0" algn="l" rtl="0" eaLnBrk="1" latinLnBrk="0" hangingPunct="1">
                        <a:spcBef>
                          <a:spcPts val="0"/>
                        </a:spcBef>
                        <a:spcAft>
                          <a:spcPts val="0"/>
                        </a:spcAft>
                      </a:pPr>
                      <a:r>
                        <a:rPr lang="en-US" sz="1800" kern="1200" baseline="0">
                          <a:effectLst/>
                        </a:rPr>
                        <a:t>conformity regulations and guidance</a:t>
                      </a:r>
                      <a:endParaRPr lang="en-US">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2133869607"/>
                  </a:ext>
                </a:extLst>
              </a:tr>
            </a:tbl>
          </a:graphicData>
        </a:graphic>
      </p:graphicFrame>
      <p:sp>
        <p:nvSpPr>
          <p:cNvPr id="6" name="Rectangle 5">
            <a:extLst>
              <a:ext uri="{FF2B5EF4-FFF2-40B4-BE49-F238E27FC236}">
                <a16:creationId xmlns:a16="http://schemas.microsoft.com/office/drawing/2014/main" id="{CF28FCD0-2A8B-8998-C3F3-B5E80C1CD5DC}"/>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890523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5E19-62EB-C820-D77F-563267ED8204}"/>
              </a:ext>
            </a:extLst>
          </p:cNvPr>
          <p:cNvSpPr>
            <a:spLocks noGrp="1"/>
          </p:cNvSpPr>
          <p:nvPr>
            <p:ph type="title"/>
          </p:nvPr>
        </p:nvSpPr>
        <p:spPr/>
        <p:txBody>
          <a:bodyPr/>
          <a:lstStyle/>
          <a:p>
            <a:r>
              <a:rPr lang="en-US" sz="4400">
                <a:solidFill>
                  <a:srgbClr val="000000"/>
                </a:solidFill>
                <a:latin typeface="Calibri Light"/>
                <a:cs typeface="Calibri"/>
              </a:rPr>
              <a:t>Regional Haze SIP Roles</a:t>
            </a:r>
            <a:endParaRPr lang="en-US">
              <a:latin typeface="Calibri Light"/>
            </a:endParaRPr>
          </a:p>
        </p:txBody>
      </p:sp>
      <p:sp>
        <p:nvSpPr>
          <p:cNvPr id="3" name="Content Placeholder 2">
            <a:extLst>
              <a:ext uri="{FF2B5EF4-FFF2-40B4-BE49-F238E27FC236}">
                <a16:creationId xmlns:a16="http://schemas.microsoft.com/office/drawing/2014/main" id="{C856E62E-D21F-F5E0-1BB9-AE14215F1A5F}"/>
              </a:ext>
            </a:extLst>
          </p:cNvPr>
          <p:cNvSpPr>
            <a:spLocks noGrp="1"/>
          </p:cNvSpPr>
          <p:nvPr>
            <p:ph idx="1"/>
          </p:nvPr>
        </p:nvSpPr>
        <p:spPr>
          <a:xfrm>
            <a:off x="1097280" y="1845734"/>
            <a:ext cx="10058400" cy="4373130"/>
          </a:xfrm>
        </p:spPr>
        <p:txBody>
          <a:bodyPr vert="horz" lIns="0" tIns="45720" rIns="0" bIns="45720" rtlCol="0" anchor="t">
            <a:normAutofit fontScale="92500" lnSpcReduction="10000"/>
          </a:bodyPr>
          <a:lstStyle/>
          <a:p>
            <a:r>
              <a:rPr lang="en-US" sz="2800">
                <a:solidFill>
                  <a:srgbClr val="000000"/>
                </a:solidFill>
                <a:cs typeface="Calibri"/>
              </a:rPr>
              <a:t>Same as previous SIPs discussed</a:t>
            </a:r>
          </a:p>
          <a:p>
            <a:pPr marL="383540" lvl="1"/>
            <a:r>
              <a:rPr lang="en-US" sz="2800">
                <a:solidFill>
                  <a:srgbClr val="000000"/>
                </a:solidFill>
                <a:cs typeface="Calibri"/>
              </a:rPr>
              <a:t>Public</a:t>
            </a:r>
            <a:endParaRPr lang="en-US" sz="2800">
              <a:cs typeface="Calibri"/>
            </a:endParaRPr>
          </a:p>
          <a:p>
            <a:pPr marL="383540" lvl="1"/>
            <a:r>
              <a:rPr lang="en-US" sz="2800">
                <a:solidFill>
                  <a:srgbClr val="000000"/>
                </a:solidFill>
                <a:cs typeface="Calibri"/>
              </a:rPr>
              <a:t>Stakeholders (Sources, etc.)</a:t>
            </a:r>
          </a:p>
          <a:p>
            <a:pPr marL="383540" lvl="1"/>
            <a:r>
              <a:rPr lang="en-US" sz="2800">
                <a:solidFill>
                  <a:srgbClr val="000000"/>
                </a:solidFill>
                <a:cs typeface="Calibri"/>
              </a:rPr>
              <a:t>States and Tribes</a:t>
            </a:r>
            <a:endParaRPr lang="en-US" sz="2800">
              <a:cs typeface="Calibri"/>
            </a:endParaRPr>
          </a:p>
          <a:p>
            <a:pPr marL="383540" lvl="1"/>
            <a:r>
              <a:rPr lang="en-US" sz="2800">
                <a:solidFill>
                  <a:srgbClr val="000000"/>
                </a:solidFill>
                <a:cs typeface="Calibri"/>
              </a:rPr>
              <a:t>Locals</a:t>
            </a:r>
            <a:endParaRPr lang="en-US" sz="2800">
              <a:cs typeface="Calibri"/>
            </a:endParaRPr>
          </a:p>
          <a:p>
            <a:pPr marL="383540" lvl="1"/>
            <a:r>
              <a:rPr lang="en-US" sz="2800">
                <a:solidFill>
                  <a:srgbClr val="000000"/>
                </a:solidFill>
                <a:cs typeface="Calibri"/>
              </a:rPr>
              <a:t>EPA</a:t>
            </a:r>
            <a:endParaRPr lang="en-US" sz="2800">
              <a:cs typeface="Calibri"/>
            </a:endParaRPr>
          </a:p>
          <a:p>
            <a:r>
              <a:rPr lang="en-US" sz="2800" b="1">
                <a:solidFill>
                  <a:srgbClr val="000000"/>
                </a:solidFill>
                <a:cs typeface="Calibri"/>
              </a:rPr>
              <a:t>+</a:t>
            </a:r>
            <a:endParaRPr lang="en-US" sz="2800" b="1">
              <a:cs typeface="Calibri"/>
            </a:endParaRPr>
          </a:p>
          <a:p>
            <a:pPr marL="383540" lvl="1"/>
            <a:r>
              <a:rPr lang="en-US" sz="2800">
                <a:solidFill>
                  <a:srgbClr val="000000"/>
                </a:solidFill>
                <a:cs typeface="Calibri"/>
              </a:rPr>
              <a:t>Regional Planning Organizations</a:t>
            </a:r>
            <a:endParaRPr lang="en-US" sz="2800">
              <a:cs typeface="Calibri"/>
            </a:endParaRPr>
          </a:p>
          <a:p>
            <a:pPr marL="566420" lvl="2">
              <a:buFont typeface="Arial" pitchFamily="34" charset="0"/>
              <a:buChar char="•"/>
            </a:pPr>
            <a:r>
              <a:rPr lang="en-US" sz="2800">
                <a:solidFill>
                  <a:srgbClr val="000000"/>
                </a:solidFill>
                <a:cs typeface="Calibri"/>
              </a:rPr>
              <a:t>May help with technical work, data analysis, monitoring</a:t>
            </a:r>
            <a:endParaRPr lang="en-US" sz="2800">
              <a:solidFill>
                <a:srgbClr val="404040"/>
              </a:solidFill>
              <a:cs typeface="Calibri"/>
            </a:endParaRPr>
          </a:p>
          <a:p>
            <a:pPr marL="383540" lvl="1"/>
            <a:r>
              <a:rPr lang="en-US" sz="2800">
                <a:solidFill>
                  <a:srgbClr val="000000"/>
                </a:solidFill>
                <a:cs typeface="Calibri"/>
              </a:rPr>
              <a:t>Federal Land Managers</a:t>
            </a:r>
            <a:endParaRPr lang="en-US" sz="2800">
              <a:solidFill>
                <a:srgbClr val="404040"/>
              </a:solidFill>
              <a:cs typeface="Calibri"/>
            </a:endParaRPr>
          </a:p>
          <a:p>
            <a:pPr marL="566420" lvl="2">
              <a:buFont typeface="Arial" pitchFamily="34" charset="0"/>
              <a:buChar char="•"/>
            </a:pPr>
            <a:r>
              <a:rPr lang="en-US" sz="2800">
                <a:solidFill>
                  <a:srgbClr val="000000"/>
                </a:solidFill>
                <a:cs typeface="Calibri"/>
              </a:rPr>
              <a:t>As managers of Class I Areas, interested in seeing progress in visibility</a:t>
            </a:r>
            <a:endParaRPr lang="en-US" sz="2800">
              <a:cs typeface="Calibri"/>
            </a:endParaRPr>
          </a:p>
          <a:p>
            <a:endParaRPr lang="en-US">
              <a:cs typeface="Calibri"/>
            </a:endParaRPr>
          </a:p>
        </p:txBody>
      </p:sp>
      <p:sp>
        <p:nvSpPr>
          <p:cNvPr id="5" name="Slide Number Placeholder 4">
            <a:extLst>
              <a:ext uri="{FF2B5EF4-FFF2-40B4-BE49-F238E27FC236}">
                <a16:creationId xmlns:a16="http://schemas.microsoft.com/office/drawing/2014/main" id="{05E7B62B-965B-4B8D-5747-1F0B7AB8C3DF}"/>
              </a:ext>
            </a:extLst>
          </p:cNvPr>
          <p:cNvSpPr>
            <a:spLocks noGrp="1"/>
          </p:cNvSpPr>
          <p:nvPr>
            <p:ph type="sldNum" sz="quarter" idx="12"/>
          </p:nvPr>
        </p:nvSpPr>
        <p:spPr/>
        <p:txBody>
          <a:bodyPr/>
          <a:lstStyle/>
          <a:p>
            <a:fld id="{1F1CB0F1-E3A5-4057-A475-0B8AC78582B4}" type="slidenum">
              <a:rPr lang="en-US" dirty="0" smtClean="0"/>
              <a:t>51</a:t>
            </a:fld>
            <a:endParaRPr lang="en-US"/>
          </a:p>
        </p:txBody>
      </p:sp>
      <p:sp>
        <p:nvSpPr>
          <p:cNvPr id="7" name="Rectangle 6">
            <a:extLst>
              <a:ext uri="{FF2B5EF4-FFF2-40B4-BE49-F238E27FC236}">
                <a16:creationId xmlns:a16="http://schemas.microsoft.com/office/drawing/2014/main" id="{D4260423-1B23-E604-CEB3-387107653B6D}"/>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3683808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3DB5-8D81-4929-2CDD-F5E3F3E41D43}"/>
              </a:ext>
            </a:extLst>
          </p:cNvPr>
          <p:cNvSpPr>
            <a:spLocks noGrp="1"/>
          </p:cNvSpPr>
          <p:nvPr>
            <p:ph type="title"/>
          </p:nvPr>
        </p:nvSpPr>
        <p:spPr/>
        <p:txBody>
          <a:bodyPr/>
          <a:lstStyle/>
          <a:p>
            <a:r>
              <a:rPr lang="en-US">
                <a:cs typeface="Calibri Light"/>
              </a:rPr>
              <a:t>Environmental Justice Communities/Populations</a:t>
            </a:r>
            <a:endParaRPr lang="en-US"/>
          </a:p>
        </p:txBody>
      </p:sp>
      <p:sp>
        <p:nvSpPr>
          <p:cNvPr id="3" name="Content Placeholder 2">
            <a:extLst>
              <a:ext uri="{FF2B5EF4-FFF2-40B4-BE49-F238E27FC236}">
                <a16:creationId xmlns:a16="http://schemas.microsoft.com/office/drawing/2014/main" id="{8D89DC6C-0701-59F7-2B21-BBB8E1877FD3}"/>
              </a:ext>
            </a:extLst>
          </p:cNvPr>
          <p:cNvSpPr>
            <a:spLocks noGrp="1"/>
          </p:cNvSpPr>
          <p:nvPr>
            <p:ph idx="1"/>
          </p:nvPr>
        </p:nvSpPr>
        <p:spPr>
          <a:xfrm>
            <a:off x="1097280" y="1845734"/>
            <a:ext cx="10058400" cy="4223228"/>
          </a:xfrm>
        </p:spPr>
        <p:txBody>
          <a:bodyPr vert="horz" lIns="0" tIns="45720" rIns="0" bIns="45720" rtlCol="0" anchor="t">
            <a:normAutofit/>
          </a:bodyPr>
          <a:lstStyle/>
          <a:p>
            <a:r>
              <a:rPr lang="en-US" b="1">
                <a:ea typeface="+mn-lt"/>
                <a:cs typeface="+mn-lt"/>
              </a:rPr>
              <a:t>Environmental justice (EJ)</a:t>
            </a:r>
            <a:r>
              <a:rPr lang="en-US">
                <a:ea typeface="+mn-lt"/>
                <a:cs typeface="+mn-lt"/>
              </a:rPr>
              <a:t> is the fair treatment and meaningful involvement of all people regardless of race, color, national origin, or income with respect to the development, implementation and enforcement of environmental laws, regulations and policies.</a:t>
            </a:r>
          </a:p>
          <a:p>
            <a:r>
              <a:rPr lang="en-US" b="1">
                <a:ea typeface="+mn-lt"/>
                <a:cs typeface="+mn-lt"/>
              </a:rPr>
              <a:t>Fair treatment</a:t>
            </a:r>
            <a:r>
              <a:rPr lang="en-US">
                <a:ea typeface="+mn-lt"/>
                <a:cs typeface="+mn-lt"/>
              </a:rPr>
              <a:t> means no group of people should bear a disproportionate share of the negative environmental consequences resulting from industrial, governmental and commercial operations or policies.</a:t>
            </a:r>
            <a:endParaRPr lang="en-US"/>
          </a:p>
          <a:p>
            <a:r>
              <a:rPr lang="en-US" b="1">
                <a:ea typeface="+mn-lt"/>
                <a:cs typeface="+mn-lt"/>
              </a:rPr>
              <a:t>Meaningful involvement</a:t>
            </a:r>
            <a:r>
              <a:rPr lang="en-US">
                <a:ea typeface="+mn-lt"/>
                <a:cs typeface="+mn-lt"/>
              </a:rPr>
              <a:t> means: </a:t>
            </a:r>
          </a:p>
          <a:p>
            <a:pPr marL="486410" lvl="1"/>
            <a:r>
              <a:rPr lang="en-US">
                <a:ea typeface="+mn-lt"/>
                <a:cs typeface="+mn-lt"/>
              </a:rPr>
              <a:t>People have an opportunity to participate in decisions about activities that may affect their environment and/or health;</a:t>
            </a:r>
            <a:endParaRPr lang="en-US">
              <a:cs typeface="Calibri"/>
            </a:endParaRPr>
          </a:p>
          <a:p>
            <a:pPr marL="486410" lvl="1"/>
            <a:r>
              <a:rPr lang="en-US">
                <a:ea typeface="+mn-lt"/>
                <a:cs typeface="+mn-lt"/>
              </a:rPr>
              <a:t>The public's contribution can influence the regulatory agency's decision;</a:t>
            </a:r>
            <a:endParaRPr lang="en-US">
              <a:cs typeface="Calibri"/>
            </a:endParaRPr>
          </a:p>
          <a:p>
            <a:pPr marL="486410" lvl="1"/>
            <a:r>
              <a:rPr lang="en-US">
                <a:ea typeface="+mn-lt"/>
                <a:cs typeface="+mn-lt"/>
              </a:rPr>
              <a:t>Community concerns will be considered in the decision-making process; and</a:t>
            </a:r>
            <a:endParaRPr lang="en-US">
              <a:cs typeface="Calibri"/>
            </a:endParaRPr>
          </a:p>
          <a:p>
            <a:pPr marL="486410" lvl="1"/>
            <a:r>
              <a:rPr lang="en-US">
                <a:ea typeface="+mn-lt"/>
                <a:cs typeface="+mn-lt"/>
              </a:rPr>
              <a:t>Decision makers will seek out and facilitate the involvement of those potentially affected.</a:t>
            </a:r>
          </a:p>
        </p:txBody>
      </p:sp>
      <p:sp>
        <p:nvSpPr>
          <p:cNvPr id="5" name="Slide Number Placeholder 4">
            <a:extLst>
              <a:ext uri="{FF2B5EF4-FFF2-40B4-BE49-F238E27FC236}">
                <a16:creationId xmlns:a16="http://schemas.microsoft.com/office/drawing/2014/main" id="{2E89547C-4818-E8DB-BDF4-51DCAA1ECAFD}"/>
              </a:ext>
            </a:extLst>
          </p:cNvPr>
          <p:cNvSpPr>
            <a:spLocks noGrp="1"/>
          </p:cNvSpPr>
          <p:nvPr>
            <p:ph type="sldNum" sz="quarter" idx="12"/>
          </p:nvPr>
        </p:nvSpPr>
        <p:spPr/>
        <p:txBody>
          <a:bodyPr/>
          <a:lstStyle/>
          <a:p>
            <a:fld id="{1F1CB0F1-E3A5-4057-A475-0B8AC78582B4}" type="slidenum">
              <a:rPr lang="en-US" dirty="0" smtClean="0"/>
              <a:t>52</a:t>
            </a:fld>
            <a:endParaRPr lang="en-US"/>
          </a:p>
        </p:txBody>
      </p:sp>
      <p:sp>
        <p:nvSpPr>
          <p:cNvPr id="7" name="Rectangle 6">
            <a:extLst>
              <a:ext uri="{FF2B5EF4-FFF2-40B4-BE49-F238E27FC236}">
                <a16:creationId xmlns:a16="http://schemas.microsoft.com/office/drawing/2014/main" id="{5C3B4653-43E7-EF4D-556E-ED6EDFCC8840}"/>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3037172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A56C-1982-FAC5-62E4-0D80561EA09B}"/>
              </a:ext>
            </a:extLst>
          </p:cNvPr>
          <p:cNvSpPr>
            <a:spLocks noGrp="1"/>
          </p:cNvSpPr>
          <p:nvPr>
            <p:ph type="title"/>
          </p:nvPr>
        </p:nvSpPr>
        <p:spPr/>
        <p:txBody>
          <a:bodyPr/>
          <a:lstStyle/>
          <a:p>
            <a:r>
              <a:rPr lang="en-US">
                <a:cs typeface="Calibri Light"/>
              </a:rPr>
              <a:t>Environmental Justice Communities/Populations</a:t>
            </a:r>
          </a:p>
        </p:txBody>
      </p:sp>
      <p:sp>
        <p:nvSpPr>
          <p:cNvPr id="3" name="Content Placeholder 2">
            <a:extLst>
              <a:ext uri="{FF2B5EF4-FFF2-40B4-BE49-F238E27FC236}">
                <a16:creationId xmlns:a16="http://schemas.microsoft.com/office/drawing/2014/main" id="{BEBA7FDA-8945-1C08-F606-4F1EF66157C4}"/>
              </a:ext>
            </a:extLst>
          </p:cNvPr>
          <p:cNvSpPr>
            <a:spLocks noGrp="1"/>
          </p:cNvSpPr>
          <p:nvPr>
            <p:ph idx="1"/>
          </p:nvPr>
        </p:nvSpPr>
        <p:spPr>
          <a:xfrm>
            <a:off x="1097280" y="1778892"/>
            <a:ext cx="10058400" cy="4397675"/>
          </a:xfrm>
        </p:spPr>
        <p:txBody>
          <a:bodyPr vert="horz" lIns="0" tIns="45720" rIns="0" bIns="45720" rtlCol="0" anchor="t">
            <a:normAutofit lnSpcReduction="10000"/>
          </a:bodyPr>
          <a:lstStyle/>
          <a:p>
            <a:r>
              <a:rPr lang="en-US" dirty="0">
                <a:cs typeface="Calibri"/>
              </a:rPr>
              <a:t>EPA Resources</a:t>
            </a:r>
          </a:p>
          <a:p>
            <a:pPr marL="486410" lvl="1"/>
            <a:r>
              <a:rPr lang="en-US" dirty="0">
                <a:solidFill>
                  <a:srgbClr val="404040"/>
                </a:solidFill>
                <a:ea typeface="+mn-lt"/>
                <a:cs typeface="+mn-lt"/>
                <a:hlinkClick r:id="rId2"/>
              </a:rPr>
              <a:t>https://www.epa.gov/external-civil-rights</a:t>
            </a:r>
            <a:r>
              <a:rPr lang="en-US" dirty="0">
                <a:solidFill>
                  <a:srgbClr val="404040"/>
                </a:solidFill>
                <a:ea typeface="+mn-lt"/>
                <a:cs typeface="+mn-lt"/>
              </a:rPr>
              <a:t> </a:t>
            </a:r>
            <a:endParaRPr lang="en-US" dirty="0">
              <a:solidFill>
                <a:srgbClr val="404040"/>
              </a:solidFill>
              <a:ea typeface="Calibri"/>
              <a:cs typeface="Calibri"/>
            </a:endParaRPr>
          </a:p>
          <a:p>
            <a:pPr marL="486410" lvl="1"/>
            <a:r>
              <a:rPr lang="en-US" sz="1700" dirty="0">
                <a:solidFill>
                  <a:srgbClr val="9454C3"/>
                </a:solidFill>
                <a:cs typeface="Calibri"/>
                <a:hlinkClick r:id="rId3">
                  <a:extLst>
                    <a:ext uri="{A12FA001-AC4F-418D-AE19-62706E023703}">
                      <ahyp:hlinkClr xmlns:ahyp="http://schemas.microsoft.com/office/drawing/2018/hyperlinkcolor" val="tx"/>
                    </a:ext>
                  </a:extLst>
                </a:hlinkClick>
              </a:rPr>
              <a:t>https://19january2021snapshot.epa.gov/ejscreen_.html</a:t>
            </a:r>
            <a:r>
              <a:rPr lang="en-US" sz="1700" dirty="0">
                <a:solidFill>
                  <a:srgbClr val="9454C3"/>
                </a:solidFill>
                <a:cs typeface="Calibri"/>
              </a:rPr>
              <a:t>  (archived site)</a:t>
            </a:r>
            <a:endParaRPr lang="en-US" sz="1700" dirty="0">
              <a:ea typeface="Calibri"/>
              <a:cs typeface="Calibri"/>
            </a:endParaRPr>
          </a:p>
          <a:p>
            <a:pPr>
              <a:buFont typeface="Arial" panose="020F0502020204030204" pitchFamily="34" charset="0"/>
              <a:buChar char="•"/>
            </a:pPr>
            <a:r>
              <a:rPr lang="en-US" dirty="0">
                <a:cs typeface="Calibri"/>
              </a:rPr>
              <a:t>State Specific Programs and Requirements (examples)</a:t>
            </a:r>
            <a:endParaRPr lang="en-US" dirty="0">
              <a:ea typeface="Calibri"/>
              <a:cs typeface="Calibri"/>
            </a:endParaRPr>
          </a:p>
          <a:p>
            <a:pPr marL="486410" lvl="1"/>
            <a:r>
              <a:rPr lang="en-US" dirty="0">
                <a:ea typeface="+mn-lt"/>
                <a:cs typeface="+mn-lt"/>
              </a:rPr>
              <a:t>Arizona: </a:t>
            </a:r>
            <a:r>
              <a:rPr lang="en-US" dirty="0">
                <a:ea typeface="+mn-lt"/>
                <a:cs typeface="+mn-lt"/>
                <a:hlinkClick r:id="rId4"/>
              </a:rPr>
              <a:t>https://www.azdeq.gov/MyCommunity</a:t>
            </a:r>
            <a:r>
              <a:rPr lang="en-US" dirty="0">
                <a:ea typeface="+mn-lt"/>
                <a:cs typeface="+mn-lt"/>
              </a:rPr>
              <a:t> </a:t>
            </a:r>
          </a:p>
          <a:p>
            <a:pPr marL="486410" lvl="1"/>
            <a:r>
              <a:rPr lang="en-US" dirty="0">
                <a:cs typeface="Calibri"/>
              </a:rPr>
              <a:t>California: </a:t>
            </a:r>
            <a:r>
              <a:rPr lang="en-US" dirty="0">
                <a:ea typeface="+mn-lt"/>
                <a:cs typeface="+mn-lt"/>
                <a:hlinkClick r:id="rId5"/>
              </a:rPr>
              <a:t>https://calepa.ca.gov/envjustice/</a:t>
            </a:r>
            <a:r>
              <a:rPr lang="en-US" dirty="0">
                <a:ea typeface="+mn-lt"/>
                <a:cs typeface="+mn-lt"/>
              </a:rPr>
              <a:t> </a:t>
            </a:r>
          </a:p>
          <a:p>
            <a:pPr marL="486410" lvl="1"/>
            <a:r>
              <a:rPr lang="en-US" dirty="0">
                <a:ea typeface="+mn-lt"/>
                <a:cs typeface="+mn-lt"/>
              </a:rPr>
              <a:t>Colorado: </a:t>
            </a:r>
            <a:r>
              <a:rPr lang="en-US" dirty="0">
                <a:ea typeface="+mn-lt"/>
                <a:cs typeface="+mn-lt"/>
                <a:hlinkClick r:id="rId6"/>
              </a:rPr>
              <a:t>https://cdphe.colorado.gov/environmental-justice</a:t>
            </a:r>
          </a:p>
          <a:p>
            <a:pPr marL="486410" lvl="1"/>
            <a:r>
              <a:rPr lang="en-US" dirty="0">
                <a:ea typeface="Calibri"/>
                <a:cs typeface="Calibri"/>
              </a:rPr>
              <a:t>Hawaii: </a:t>
            </a:r>
            <a:r>
              <a:rPr lang="en-US" dirty="0">
                <a:ea typeface="+mn-lt"/>
                <a:cs typeface="+mn-lt"/>
                <a:hlinkClick r:id="rId7"/>
              </a:rPr>
              <a:t>https://health.hawaii.gov/epo/ej/</a:t>
            </a:r>
            <a:r>
              <a:rPr lang="en-US" dirty="0">
                <a:ea typeface="+mn-lt"/>
                <a:cs typeface="+mn-lt"/>
              </a:rPr>
              <a:t> </a:t>
            </a:r>
            <a:endParaRPr lang="en-US" dirty="0"/>
          </a:p>
          <a:p>
            <a:pPr marL="486410" lvl="1"/>
            <a:r>
              <a:rPr lang="en-US" dirty="0">
                <a:cs typeface="Calibri"/>
              </a:rPr>
              <a:t>Oregon: </a:t>
            </a:r>
            <a:r>
              <a:rPr lang="en-US" dirty="0">
                <a:ea typeface="+mn-lt"/>
                <a:cs typeface="+mn-lt"/>
                <a:hlinkClick r:id="rId8"/>
              </a:rPr>
              <a:t>https://www.oregon.gov/deq/about-us/pages/environmental-justice.aspx</a:t>
            </a:r>
            <a:endParaRPr lang="en-US" dirty="0">
              <a:cs typeface="Calibri"/>
            </a:endParaRPr>
          </a:p>
          <a:p>
            <a:pPr marL="486410" lvl="1"/>
            <a:r>
              <a:rPr lang="en-US" dirty="0">
                <a:ea typeface="+mn-lt"/>
                <a:cs typeface="+mn-lt"/>
              </a:rPr>
              <a:t>Maryland: </a:t>
            </a:r>
            <a:r>
              <a:rPr lang="en-US" dirty="0">
                <a:ea typeface="+mn-lt"/>
                <a:cs typeface="+mn-lt"/>
                <a:hlinkClick r:id="rId9"/>
              </a:rPr>
              <a:t>https://mde.maryland.gov/Environmental_Justice/Pages/Landing%20Page.aspx</a:t>
            </a:r>
            <a:r>
              <a:rPr lang="en-US" dirty="0">
                <a:ea typeface="+mn-lt"/>
                <a:cs typeface="+mn-lt"/>
              </a:rPr>
              <a:t> </a:t>
            </a:r>
          </a:p>
          <a:p>
            <a:pPr marL="486410" lvl="1"/>
            <a:r>
              <a:rPr lang="en-US" dirty="0">
                <a:ea typeface="+mn-lt"/>
                <a:cs typeface="+mn-lt"/>
              </a:rPr>
              <a:t>Minnesota: </a:t>
            </a:r>
            <a:r>
              <a:rPr lang="en-US" dirty="0">
                <a:ea typeface="+mn-lt"/>
                <a:cs typeface="+mn-lt"/>
                <a:hlinkClick r:id="rId10"/>
              </a:rPr>
              <a:t>https://www.pca.state.mn.us/about-mpca/environmental-justice</a:t>
            </a:r>
          </a:p>
          <a:p>
            <a:pPr marL="486410" lvl="1"/>
            <a:r>
              <a:rPr lang="en-US" dirty="0">
                <a:ea typeface="+mn-lt"/>
                <a:cs typeface="+mn-lt"/>
              </a:rPr>
              <a:t>New Mexico: </a:t>
            </a:r>
            <a:r>
              <a:rPr lang="en-US" dirty="0">
                <a:ea typeface="+mn-lt"/>
                <a:cs typeface="+mn-lt"/>
                <a:hlinkClick r:id="rId11"/>
              </a:rPr>
              <a:t>https://www.env.nm.gov/general/environmental-justice-in-new-mexico/</a:t>
            </a:r>
            <a:r>
              <a:rPr lang="en-US" dirty="0">
                <a:ea typeface="+mn-lt"/>
                <a:cs typeface="+mn-lt"/>
              </a:rPr>
              <a:t> </a:t>
            </a:r>
          </a:p>
          <a:p>
            <a:pPr marL="486410" lvl="1"/>
            <a:r>
              <a:rPr lang="en-US" dirty="0">
                <a:cs typeface="Calibri"/>
              </a:rPr>
              <a:t>New York State: </a:t>
            </a:r>
            <a:r>
              <a:rPr lang="en-US" dirty="0">
                <a:ea typeface="+mn-lt"/>
                <a:cs typeface="+mn-lt"/>
                <a:hlinkClick r:id="rId12"/>
              </a:rPr>
              <a:t>https://www.dec.ny.gov/public/333.html</a:t>
            </a:r>
            <a:r>
              <a:rPr lang="en-US" dirty="0">
                <a:ea typeface="+mn-lt"/>
                <a:cs typeface="+mn-lt"/>
              </a:rPr>
              <a:t> </a:t>
            </a:r>
          </a:p>
          <a:p>
            <a:pPr marL="486410" lvl="1"/>
            <a:r>
              <a:rPr lang="en-US" dirty="0">
                <a:cs typeface="Calibri"/>
              </a:rPr>
              <a:t>Utah: </a:t>
            </a:r>
            <a:r>
              <a:rPr lang="en-US" dirty="0">
                <a:solidFill>
                  <a:srgbClr val="9454C3"/>
                </a:solidFill>
                <a:cs typeface="Calibri"/>
                <a:hlinkClick r:id="rId13"/>
              </a:rPr>
              <a:t>https://deq.utah.gov/general/environmental-justice-in-utah</a:t>
            </a:r>
            <a:r>
              <a:rPr lang="en-US" dirty="0">
                <a:cs typeface="Calibri"/>
              </a:rPr>
              <a:t> </a:t>
            </a:r>
            <a:endParaRPr lang="en-US" dirty="0">
              <a:ea typeface="Calibri"/>
              <a:cs typeface="Calibri"/>
            </a:endParaRPr>
          </a:p>
          <a:p>
            <a:pPr marL="486410" lvl="1"/>
            <a:r>
              <a:rPr lang="en-US" dirty="0">
                <a:cs typeface="Calibri"/>
              </a:rPr>
              <a:t>Washington State: </a:t>
            </a:r>
            <a:r>
              <a:rPr lang="en-US" dirty="0">
                <a:solidFill>
                  <a:srgbClr val="9454C3"/>
                </a:solidFill>
                <a:cs typeface="Calibri"/>
                <a:hlinkClick r:id="rId14"/>
              </a:rPr>
              <a:t>https://ecology.wa.gov/About-us/Who-we-are/Environmental-Justice</a:t>
            </a:r>
            <a:r>
              <a:rPr lang="en-US" dirty="0">
                <a:cs typeface="Calibri"/>
              </a:rPr>
              <a:t> </a:t>
            </a:r>
            <a:endParaRPr lang="en-US" dirty="0"/>
          </a:p>
          <a:p>
            <a:pPr marL="486410" lvl="1"/>
            <a:r>
              <a:rPr lang="en-US" dirty="0">
                <a:ea typeface="Calibri" panose="020F0502020204030204"/>
                <a:cs typeface="Calibri"/>
              </a:rPr>
              <a:t>West Virginia: </a:t>
            </a:r>
            <a:r>
              <a:rPr lang="en-US" dirty="0">
                <a:ea typeface="+mn-lt"/>
                <a:cs typeface="+mn-lt"/>
                <a:hlinkClick r:id="rId15"/>
              </a:rPr>
              <a:t>https://dep.wv.gov/environmental-advocate/Pages/default.aspx</a:t>
            </a:r>
            <a:r>
              <a:rPr lang="en-US" dirty="0">
                <a:ea typeface="+mn-lt"/>
                <a:cs typeface="+mn-lt"/>
              </a:rPr>
              <a:t> </a:t>
            </a:r>
          </a:p>
          <a:p>
            <a:pPr marL="486410" lvl="1"/>
            <a:endParaRPr lang="en-US" dirty="0">
              <a:ea typeface="Calibri" panose="020F0502020204030204"/>
              <a:cs typeface="Calibri"/>
            </a:endParaRPr>
          </a:p>
          <a:p>
            <a:pPr>
              <a:buFont typeface="Arial" panose="020F0502020204030204" pitchFamily="34" charset="0"/>
            </a:pPr>
            <a:endParaRPr lang="en-US" dirty="0">
              <a:ea typeface="Calibri" panose="020F0502020204030204"/>
              <a:cs typeface="Calibri"/>
            </a:endParaRPr>
          </a:p>
          <a:p>
            <a:pPr marL="566420" lvl="2"/>
            <a:endParaRPr lang="en-US" dirty="0">
              <a:ea typeface="Calibri" panose="020F0502020204030204"/>
              <a:cs typeface="Calibri"/>
            </a:endParaRPr>
          </a:p>
        </p:txBody>
      </p:sp>
      <p:sp>
        <p:nvSpPr>
          <p:cNvPr id="5" name="Slide Number Placeholder 4">
            <a:extLst>
              <a:ext uri="{FF2B5EF4-FFF2-40B4-BE49-F238E27FC236}">
                <a16:creationId xmlns:a16="http://schemas.microsoft.com/office/drawing/2014/main" id="{1F585902-E315-483B-00E8-4F776F774918}"/>
              </a:ext>
            </a:extLst>
          </p:cNvPr>
          <p:cNvSpPr>
            <a:spLocks noGrp="1"/>
          </p:cNvSpPr>
          <p:nvPr>
            <p:ph type="sldNum" sz="quarter" idx="12"/>
          </p:nvPr>
        </p:nvSpPr>
        <p:spPr/>
        <p:txBody>
          <a:bodyPr/>
          <a:lstStyle/>
          <a:p>
            <a:fld id="{1F1CB0F1-E3A5-4057-A475-0B8AC78582B4}" type="slidenum">
              <a:rPr lang="en-US" smtClean="0"/>
              <a:t>53</a:t>
            </a:fld>
            <a:endParaRPr lang="en-US"/>
          </a:p>
        </p:txBody>
      </p:sp>
      <p:sp>
        <p:nvSpPr>
          <p:cNvPr id="7" name="Rectangle 6">
            <a:extLst>
              <a:ext uri="{FF2B5EF4-FFF2-40B4-BE49-F238E27FC236}">
                <a16:creationId xmlns:a16="http://schemas.microsoft.com/office/drawing/2014/main" id="{CD4460B1-BF5F-85EC-3218-C48E88581654}"/>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Roles &amp; Requirements</a:t>
            </a:r>
            <a:endParaRPr lang="en-US"/>
          </a:p>
        </p:txBody>
      </p:sp>
    </p:spTree>
    <p:extLst>
      <p:ext uri="{BB962C8B-B14F-4D97-AF65-F5344CB8AC3E}">
        <p14:creationId xmlns:p14="http://schemas.microsoft.com/office/powerpoint/2010/main" val="1645114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4C6A-26BD-6A37-A03D-41B06898C4A5}"/>
              </a:ext>
            </a:extLst>
          </p:cNvPr>
          <p:cNvSpPr>
            <a:spLocks noGrp="1"/>
          </p:cNvSpPr>
          <p:nvPr>
            <p:ph type="title"/>
          </p:nvPr>
        </p:nvSpPr>
        <p:spPr/>
        <p:txBody>
          <a:bodyPr/>
          <a:lstStyle/>
          <a:p>
            <a:r>
              <a:rPr lang="en-US">
                <a:cs typeface="Calibri Light"/>
              </a:rPr>
              <a:t>Hands On Learning – Examples and Tools</a:t>
            </a:r>
            <a:endParaRPr lang="en-US"/>
          </a:p>
        </p:txBody>
      </p:sp>
      <p:sp>
        <p:nvSpPr>
          <p:cNvPr id="3" name="Content Placeholder 2">
            <a:extLst>
              <a:ext uri="{FF2B5EF4-FFF2-40B4-BE49-F238E27FC236}">
                <a16:creationId xmlns:a16="http://schemas.microsoft.com/office/drawing/2014/main" id="{15B40A8E-956F-A7FB-5DCA-06114B4AA5F1}"/>
              </a:ext>
            </a:extLst>
          </p:cNvPr>
          <p:cNvSpPr>
            <a:spLocks noGrp="1"/>
          </p:cNvSpPr>
          <p:nvPr>
            <p:ph idx="1"/>
          </p:nvPr>
        </p:nvSpPr>
        <p:spPr/>
        <p:txBody>
          <a:bodyPr vert="horz" lIns="0" tIns="45720" rIns="0" bIns="45720" rtlCol="0" anchor="t">
            <a:normAutofit/>
          </a:bodyPr>
          <a:lstStyle/>
          <a:p>
            <a:pPr marL="457200" indent="-457200">
              <a:buAutoNum type="arabicPeriod"/>
            </a:pPr>
            <a:r>
              <a:rPr lang="en-US" sz="2800">
                <a:cs typeface="Calibri" panose="020F0502020204030204"/>
              </a:rPr>
              <a:t>How to proactively analyze stakeholder interest and influence</a:t>
            </a:r>
            <a:endParaRPr lang="en-US" sz="2800">
              <a:ea typeface="Calibri"/>
              <a:cs typeface="Calibri" panose="020F0502020204030204"/>
            </a:endParaRPr>
          </a:p>
          <a:p>
            <a:pPr marL="457200" indent="-457200">
              <a:buFont typeface="Arial" panose="020B0604020202020204" pitchFamily="34" charset="0"/>
              <a:buAutoNum type="arabicPeriod"/>
            </a:pPr>
            <a:r>
              <a:rPr lang="en-US" sz="2800">
                <a:ea typeface="Calibri"/>
                <a:cs typeface="Calibri" panose="020F0502020204030204"/>
              </a:rPr>
              <a:t>Alaska case study – early public engagement</a:t>
            </a:r>
          </a:p>
          <a:p>
            <a:pPr marL="457200" indent="-457200">
              <a:buAutoNum type="arabicPeriod"/>
            </a:pPr>
            <a:r>
              <a:rPr lang="en-US" sz="2800">
                <a:cs typeface="Calibri" panose="020F0502020204030204"/>
              </a:rPr>
              <a:t>Developing communication plans for SIP projects</a:t>
            </a:r>
            <a:endParaRPr lang="en-US" sz="2800">
              <a:ea typeface="Calibri"/>
              <a:cs typeface="Calibri" panose="020F0502020204030204"/>
            </a:endParaRPr>
          </a:p>
        </p:txBody>
      </p:sp>
      <p:sp>
        <p:nvSpPr>
          <p:cNvPr id="5" name="Slide Number Placeholder 4">
            <a:extLst>
              <a:ext uri="{FF2B5EF4-FFF2-40B4-BE49-F238E27FC236}">
                <a16:creationId xmlns:a16="http://schemas.microsoft.com/office/drawing/2014/main" id="{9D172ED1-75BA-64E9-9D88-890666D4FE3D}"/>
              </a:ext>
            </a:extLst>
          </p:cNvPr>
          <p:cNvSpPr>
            <a:spLocks noGrp="1"/>
          </p:cNvSpPr>
          <p:nvPr>
            <p:ph type="sldNum" sz="quarter" idx="12"/>
          </p:nvPr>
        </p:nvSpPr>
        <p:spPr/>
        <p:txBody>
          <a:bodyPr/>
          <a:lstStyle/>
          <a:p>
            <a:fld id="{1F1CB0F1-E3A5-4057-A475-0B8AC78582B4}" type="slidenum">
              <a:rPr lang="en-US" dirty="0" smtClean="0"/>
              <a:t>54</a:t>
            </a:fld>
            <a:endParaRPr lang="en-US"/>
          </a:p>
        </p:txBody>
      </p:sp>
      <p:sp>
        <p:nvSpPr>
          <p:cNvPr id="7" name="Rectangle 6">
            <a:extLst>
              <a:ext uri="{FF2B5EF4-FFF2-40B4-BE49-F238E27FC236}">
                <a16:creationId xmlns:a16="http://schemas.microsoft.com/office/drawing/2014/main" id="{17F82CBF-0BDB-BE61-86EB-82FBAE3798AB}"/>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Hands On Exercise/Tools</a:t>
            </a:r>
          </a:p>
        </p:txBody>
      </p:sp>
    </p:spTree>
    <p:extLst>
      <p:ext uri="{BB962C8B-B14F-4D97-AF65-F5344CB8AC3E}">
        <p14:creationId xmlns:p14="http://schemas.microsoft.com/office/powerpoint/2010/main" val="4209000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52BE-A797-AC6D-C11A-7ACAFD6AC26C}"/>
              </a:ext>
            </a:extLst>
          </p:cNvPr>
          <p:cNvSpPr>
            <a:spLocks noGrp="1"/>
          </p:cNvSpPr>
          <p:nvPr>
            <p:ph type="title"/>
          </p:nvPr>
        </p:nvSpPr>
        <p:spPr/>
        <p:txBody>
          <a:bodyPr/>
          <a:lstStyle/>
          <a:p>
            <a:r>
              <a:rPr lang="en-US">
                <a:ea typeface="Calibri Light"/>
                <a:cs typeface="Calibri Light"/>
              </a:rPr>
              <a:t>Identifying Stakeholders</a:t>
            </a:r>
            <a:endParaRPr lang="en-US"/>
          </a:p>
        </p:txBody>
      </p:sp>
      <p:sp>
        <p:nvSpPr>
          <p:cNvPr id="3" name="Content Placeholder 2">
            <a:extLst>
              <a:ext uri="{FF2B5EF4-FFF2-40B4-BE49-F238E27FC236}">
                <a16:creationId xmlns:a16="http://schemas.microsoft.com/office/drawing/2014/main" id="{27574315-D62C-138E-3E91-CA2B336D7EB1}"/>
              </a:ext>
            </a:extLst>
          </p:cNvPr>
          <p:cNvSpPr>
            <a:spLocks noGrp="1"/>
          </p:cNvSpPr>
          <p:nvPr>
            <p:ph idx="1"/>
          </p:nvPr>
        </p:nvSpPr>
        <p:spPr/>
        <p:txBody>
          <a:bodyPr vert="horz" lIns="0" tIns="45720" rIns="0" bIns="45720" rtlCol="0" anchor="t">
            <a:normAutofit/>
          </a:bodyPr>
          <a:lstStyle/>
          <a:p>
            <a:r>
              <a:rPr lang="en-US" sz="3000">
                <a:solidFill>
                  <a:schemeClr val="tx1"/>
                </a:solidFill>
                <a:latin typeface="Calibri Light"/>
                <a:ea typeface="Calibri"/>
                <a:cs typeface="Calibri"/>
              </a:rPr>
              <a:t>Key stakeholders must be at least minimally satisfied</a:t>
            </a:r>
            <a:endParaRPr lang="en-US">
              <a:solidFill>
                <a:schemeClr val="tx1"/>
              </a:solidFill>
              <a:latin typeface="Calibri Light"/>
              <a:ea typeface="Calibri Light"/>
              <a:cs typeface="Calibri Light"/>
            </a:endParaRPr>
          </a:p>
          <a:p>
            <a:r>
              <a:rPr lang="en-US" sz="3000">
                <a:solidFill>
                  <a:schemeClr val="tx1"/>
                </a:solidFill>
                <a:latin typeface="Calibri Light"/>
                <a:ea typeface="Calibri"/>
                <a:cs typeface="Calibri"/>
              </a:rPr>
              <a:t>Create and sustain coalitions of stakeholders</a:t>
            </a:r>
            <a:endParaRPr lang="en-US">
              <a:solidFill>
                <a:schemeClr val="tx1"/>
              </a:solidFill>
              <a:latin typeface="Calibri Light"/>
              <a:ea typeface="Calibri Light"/>
              <a:cs typeface="Calibri Light"/>
            </a:endParaRPr>
          </a:p>
          <a:p>
            <a:r>
              <a:rPr lang="en-US" sz="3000">
                <a:solidFill>
                  <a:schemeClr val="tx1"/>
                </a:solidFill>
                <a:latin typeface="Calibri Light"/>
                <a:ea typeface="Calibri"/>
                <a:cs typeface="Calibri"/>
              </a:rPr>
              <a:t>Stakeholder analysis helps us to figure out how to frame the key challenges</a:t>
            </a:r>
            <a:endParaRPr lang="en-US">
              <a:solidFill>
                <a:schemeClr val="tx1"/>
              </a:solidFill>
              <a:latin typeface="Calibri Light"/>
              <a:ea typeface="Calibri Light"/>
              <a:cs typeface="Calibri Light"/>
            </a:endParaRPr>
          </a:p>
          <a:p>
            <a:r>
              <a:rPr lang="en-US" sz="3000">
                <a:solidFill>
                  <a:schemeClr val="tx1"/>
                </a:solidFill>
                <a:latin typeface="Calibri Light"/>
                <a:ea typeface="Calibri"/>
                <a:cs typeface="Calibri"/>
              </a:rPr>
              <a:t>Stakeholders can be organized in terms of their presumed INTEREST in decision making to achieve better outcomes and their POWER to help to produce the outcomes</a:t>
            </a:r>
          </a:p>
          <a:p>
            <a:r>
              <a:rPr lang="en-US" sz="3000">
                <a:solidFill>
                  <a:schemeClr val="tx1"/>
                </a:solidFill>
                <a:latin typeface="Calibri Light"/>
                <a:ea typeface="Calibri"/>
                <a:cs typeface="Calibri"/>
              </a:rPr>
              <a:t>Example(s) of ways to analyze and organize (Activity)</a:t>
            </a:r>
          </a:p>
          <a:p>
            <a:pPr marL="457200" indent="-457200"/>
            <a:endParaRPr lang="en-US">
              <a:ea typeface="Calibri"/>
              <a:cs typeface="Calibri"/>
            </a:endParaRPr>
          </a:p>
          <a:p>
            <a:pPr marL="457200" indent="-457200"/>
            <a:endParaRPr lang="en-US">
              <a:ea typeface="Calibri"/>
              <a:cs typeface="Calibri"/>
            </a:endParaRPr>
          </a:p>
          <a:p>
            <a:pPr marL="0" indent="0">
              <a:buNone/>
            </a:pPr>
            <a:endParaRPr lang="en-US">
              <a:ea typeface="Calibri"/>
              <a:cs typeface="Calibri"/>
            </a:endParaRPr>
          </a:p>
        </p:txBody>
      </p:sp>
      <p:sp>
        <p:nvSpPr>
          <p:cNvPr id="5" name="Slide Number Placeholder 4">
            <a:extLst>
              <a:ext uri="{FF2B5EF4-FFF2-40B4-BE49-F238E27FC236}">
                <a16:creationId xmlns:a16="http://schemas.microsoft.com/office/drawing/2014/main" id="{BB41AAE8-829D-3E23-158D-BE0F8F13FF53}"/>
              </a:ext>
            </a:extLst>
          </p:cNvPr>
          <p:cNvSpPr>
            <a:spLocks noGrp="1"/>
          </p:cNvSpPr>
          <p:nvPr>
            <p:ph type="sldNum" sz="quarter" idx="12"/>
          </p:nvPr>
        </p:nvSpPr>
        <p:spPr/>
        <p:txBody>
          <a:bodyPr/>
          <a:lstStyle/>
          <a:p>
            <a:fld id="{1F1CB0F1-E3A5-4057-A475-0B8AC78582B4}" type="slidenum">
              <a:rPr lang="en-US" smtClean="0"/>
              <a:t>55</a:t>
            </a:fld>
            <a:endParaRPr lang="en-US"/>
          </a:p>
        </p:txBody>
      </p:sp>
      <p:sp>
        <p:nvSpPr>
          <p:cNvPr id="7" name="Rectangle 6">
            <a:extLst>
              <a:ext uri="{FF2B5EF4-FFF2-40B4-BE49-F238E27FC236}">
                <a16:creationId xmlns:a16="http://schemas.microsoft.com/office/drawing/2014/main" id="{D25AA8CA-0CF4-3E64-BF64-F870D620DFFF}"/>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Hands On Exercise/Tools</a:t>
            </a:r>
          </a:p>
        </p:txBody>
      </p:sp>
    </p:spTree>
    <p:extLst>
      <p:ext uri="{BB962C8B-B14F-4D97-AF65-F5344CB8AC3E}">
        <p14:creationId xmlns:p14="http://schemas.microsoft.com/office/powerpoint/2010/main" val="4206818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BF7F-7A51-D72D-8F19-626888E942C7}"/>
              </a:ext>
            </a:extLst>
          </p:cNvPr>
          <p:cNvSpPr>
            <a:spLocks noGrp="1"/>
          </p:cNvSpPr>
          <p:nvPr>
            <p:ph type="title"/>
          </p:nvPr>
        </p:nvSpPr>
        <p:spPr/>
        <p:txBody>
          <a:bodyPr/>
          <a:lstStyle/>
          <a:p>
            <a:r>
              <a:rPr lang="en-US"/>
              <a:t>Stakeholders Exercise</a:t>
            </a:r>
          </a:p>
        </p:txBody>
      </p:sp>
      <p:sp>
        <p:nvSpPr>
          <p:cNvPr id="3" name="Content Placeholder 2">
            <a:extLst>
              <a:ext uri="{FF2B5EF4-FFF2-40B4-BE49-F238E27FC236}">
                <a16:creationId xmlns:a16="http://schemas.microsoft.com/office/drawing/2014/main" id="{D70DA6FC-C8E6-B26E-71AF-FF5E924CAA63}"/>
              </a:ext>
            </a:extLst>
          </p:cNvPr>
          <p:cNvSpPr>
            <a:spLocks noGrp="1"/>
          </p:cNvSpPr>
          <p:nvPr>
            <p:ph idx="1"/>
          </p:nvPr>
        </p:nvSpPr>
        <p:spPr/>
        <p:txBody>
          <a:bodyPr/>
          <a:lstStyle/>
          <a:p>
            <a:r>
              <a:rPr lang="en-US"/>
              <a:t>Discuss some SIPs you are working on</a:t>
            </a:r>
          </a:p>
          <a:p>
            <a:r>
              <a:rPr lang="en-US"/>
              <a:t>Select a SIP project (or work through a couple SIP projects)</a:t>
            </a:r>
          </a:p>
          <a:p>
            <a:r>
              <a:rPr lang="en-US"/>
              <a:t>Identify Stakeholders (5-10)</a:t>
            </a:r>
          </a:p>
          <a:p>
            <a:pPr lvl="1"/>
            <a:r>
              <a:rPr lang="en-US"/>
              <a:t>Internal</a:t>
            </a:r>
          </a:p>
          <a:p>
            <a:pPr lvl="1"/>
            <a:r>
              <a:rPr lang="en-US"/>
              <a:t>External</a:t>
            </a:r>
          </a:p>
          <a:p>
            <a:r>
              <a:rPr lang="en-US"/>
              <a:t>What are your Stakeholders Interests?</a:t>
            </a:r>
          </a:p>
          <a:p>
            <a:r>
              <a:rPr lang="en-US"/>
              <a:t>What do you need from your Stakeholders?</a:t>
            </a:r>
          </a:p>
          <a:p>
            <a:r>
              <a:rPr lang="en-US"/>
              <a:t>What power/influence does a Stakeholder have?</a:t>
            </a:r>
          </a:p>
          <a:p>
            <a:endParaRPr lang="en-US"/>
          </a:p>
        </p:txBody>
      </p:sp>
      <p:sp>
        <p:nvSpPr>
          <p:cNvPr id="4" name="Slide Number Placeholder 3">
            <a:extLst>
              <a:ext uri="{FF2B5EF4-FFF2-40B4-BE49-F238E27FC236}">
                <a16:creationId xmlns:a16="http://schemas.microsoft.com/office/drawing/2014/main" id="{41C8B975-9143-13C8-F00B-F2BE43D3DD5C}"/>
              </a:ext>
            </a:extLst>
          </p:cNvPr>
          <p:cNvSpPr>
            <a:spLocks noGrp="1"/>
          </p:cNvSpPr>
          <p:nvPr>
            <p:ph type="sldNum" sz="quarter" idx="12"/>
          </p:nvPr>
        </p:nvSpPr>
        <p:spPr/>
        <p:txBody>
          <a:bodyPr/>
          <a:lstStyle/>
          <a:p>
            <a:fld id="{1F1CB0F1-E3A5-4057-A475-0B8AC78582B4}" type="slidenum">
              <a:rPr lang="en-US" smtClean="0"/>
              <a:t>56</a:t>
            </a:fld>
            <a:endParaRPr lang="en-US"/>
          </a:p>
        </p:txBody>
      </p:sp>
    </p:spTree>
    <p:extLst>
      <p:ext uri="{BB962C8B-B14F-4D97-AF65-F5344CB8AC3E}">
        <p14:creationId xmlns:p14="http://schemas.microsoft.com/office/powerpoint/2010/main" val="2286157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4C6A-26BD-6A37-A03D-41B06898C4A5}"/>
              </a:ext>
            </a:extLst>
          </p:cNvPr>
          <p:cNvSpPr>
            <a:spLocks noGrp="1"/>
          </p:cNvSpPr>
          <p:nvPr>
            <p:ph type="title"/>
          </p:nvPr>
        </p:nvSpPr>
        <p:spPr/>
        <p:txBody>
          <a:bodyPr>
            <a:normAutofit/>
          </a:bodyPr>
          <a:lstStyle/>
          <a:p>
            <a:r>
              <a:rPr lang="en-US" sz="4000">
                <a:cs typeface="Calibri Light"/>
              </a:rPr>
              <a:t>Alaska Case Study – A tool to generate interest</a:t>
            </a:r>
            <a:endParaRPr lang="en-US" sz="4000"/>
          </a:p>
        </p:txBody>
      </p:sp>
      <p:sp>
        <p:nvSpPr>
          <p:cNvPr id="3" name="Content Placeholder 2">
            <a:extLst>
              <a:ext uri="{FF2B5EF4-FFF2-40B4-BE49-F238E27FC236}">
                <a16:creationId xmlns:a16="http://schemas.microsoft.com/office/drawing/2014/main" id="{15B40A8E-956F-A7FB-5DCA-06114B4AA5F1}"/>
              </a:ext>
            </a:extLst>
          </p:cNvPr>
          <p:cNvSpPr>
            <a:spLocks noGrp="1"/>
          </p:cNvSpPr>
          <p:nvPr>
            <p:ph idx="1"/>
          </p:nvPr>
        </p:nvSpPr>
        <p:spPr>
          <a:xfrm>
            <a:off x="979039" y="1845734"/>
            <a:ext cx="3837295" cy="4489658"/>
          </a:xfrm>
        </p:spPr>
        <p:txBody>
          <a:bodyPr vert="horz" lIns="0" tIns="45720" rIns="0" bIns="45720" rtlCol="0" anchor="t">
            <a:normAutofit fontScale="92500" lnSpcReduction="20000"/>
          </a:bodyPr>
          <a:lstStyle/>
          <a:p>
            <a:pPr>
              <a:buFont typeface="Arial" panose="020F0502020204030204" pitchFamily="34" charset="0"/>
              <a:buChar char="•"/>
            </a:pPr>
            <a:r>
              <a:rPr lang="en-US">
                <a:cs typeface="Calibri"/>
              </a:rPr>
              <a:t>Moderate SIP to Serious SIP effort</a:t>
            </a:r>
          </a:p>
          <a:p>
            <a:pPr>
              <a:buFont typeface="Arial" panose="020F0502020204030204" pitchFamily="34" charset="0"/>
              <a:buChar char="•"/>
            </a:pPr>
            <a:r>
              <a:rPr lang="en-US" b="1">
                <a:cs typeface="Calibri"/>
              </a:rPr>
              <a:t>Released Preliminary Draft documents on initial data gathered</a:t>
            </a:r>
          </a:p>
          <a:p>
            <a:pPr>
              <a:buFont typeface="Arial" panose="020F0502020204030204" pitchFamily="34" charset="0"/>
              <a:buChar char="•"/>
            </a:pPr>
            <a:r>
              <a:rPr lang="en-US">
                <a:cs typeface="Calibri"/>
              </a:rPr>
              <a:t>Spurred local Stakeholder effort</a:t>
            </a:r>
          </a:p>
          <a:p>
            <a:pPr>
              <a:buFont typeface="Arial" panose="020F0502020204030204" pitchFamily="34" charset="0"/>
              <a:buChar char="•"/>
            </a:pPr>
            <a:r>
              <a:rPr lang="en-US">
                <a:cs typeface="Calibri"/>
              </a:rPr>
              <a:t>Gathered additional data as affected sectors checked the data presented</a:t>
            </a:r>
          </a:p>
          <a:p>
            <a:pPr>
              <a:buFont typeface="Arial" panose="020F0502020204030204" pitchFamily="34" charset="0"/>
              <a:buChar char="•"/>
            </a:pPr>
            <a:r>
              <a:rPr lang="en-US">
                <a:cs typeface="Calibri"/>
              </a:rPr>
              <a:t>Approach did not require response to comments</a:t>
            </a:r>
          </a:p>
          <a:p>
            <a:pPr>
              <a:buFont typeface="Arial" panose="020F0502020204030204" pitchFamily="34" charset="0"/>
              <a:buChar char="•"/>
            </a:pPr>
            <a:r>
              <a:rPr lang="en-US">
                <a:cs typeface="Calibri"/>
              </a:rPr>
              <a:t>Public opportunity to see full picture prior to formal public process</a:t>
            </a:r>
          </a:p>
          <a:p>
            <a:pPr>
              <a:buFont typeface="Arial" panose="020F0502020204030204" pitchFamily="34" charset="0"/>
              <a:buChar char="•"/>
            </a:pPr>
            <a:r>
              <a:rPr lang="en-US">
                <a:cs typeface="Calibri"/>
              </a:rPr>
              <a:t>EPA given opportunity to see and comment on data informally</a:t>
            </a:r>
          </a:p>
          <a:p>
            <a:pPr>
              <a:buFont typeface="Arial" panose="020F0502020204030204" pitchFamily="34" charset="0"/>
              <a:buChar char="•"/>
            </a:pPr>
            <a:r>
              <a:rPr lang="en-US">
                <a:cs typeface="Calibri"/>
                <a:hlinkClick r:id="rId2"/>
              </a:rPr>
              <a:t>https://dec.alaska.gov/air/anpms/communities/fbks-pm2-5-sip-development/</a:t>
            </a:r>
            <a:endParaRPr lang="en-US">
              <a:cs typeface="Calibri"/>
            </a:endParaRPr>
          </a:p>
        </p:txBody>
      </p:sp>
      <p:sp>
        <p:nvSpPr>
          <p:cNvPr id="5" name="Slide Number Placeholder 4">
            <a:extLst>
              <a:ext uri="{FF2B5EF4-FFF2-40B4-BE49-F238E27FC236}">
                <a16:creationId xmlns:a16="http://schemas.microsoft.com/office/drawing/2014/main" id="{9D172ED1-75BA-64E9-9D88-890666D4FE3D}"/>
              </a:ext>
            </a:extLst>
          </p:cNvPr>
          <p:cNvSpPr>
            <a:spLocks noGrp="1"/>
          </p:cNvSpPr>
          <p:nvPr>
            <p:ph type="sldNum" sz="quarter" idx="12"/>
          </p:nvPr>
        </p:nvSpPr>
        <p:spPr/>
        <p:txBody>
          <a:bodyPr/>
          <a:lstStyle/>
          <a:p>
            <a:fld id="{1F1CB0F1-E3A5-4057-A475-0B8AC78582B4}" type="slidenum">
              <a:rPr lang="en-US" dirty="0" smtClean="0"/>
              <a:t>57</a:t>
            </a:fld>
            <a:endParaRPr lang="en-US"/>
          </a:p>
        </p:txBody>
      </p:sp>
      <p:sp>
        <p:nvSpPr>
          <p:cNvPr id="7" name="Rectangle 6">
            <a:extLst>
              <a:ext uri="{FF2B5EF4-FFF2-40B4-BE49-F238E27FC236}">
                <a16:creationId xmlns:a16="http://schemas.microsoft.com/office/drawing/2014/main" id="{17F82CBF-0BDB-BE61-86EB-82FBAE3798AB}"/>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Hands On Exercise/Tools</a:t>
            </a:r>
          </a:p>
        </p:txBody>
      </p:sp>
      <p:pic>
        <p:nvPicPr>
          <p:cNvPr id="6" name="Picture 7" descr="Diagram&#10;&#10;Description automatically generated">
            <a:extLst>
              <a:ext uri="{FF2B5EF4-FFF2-40B4-BE49-F238E27FC236}">
                <a16:creationId xmlns:a16="http://schemas.microsoft.com/office/drawing/2014/main" id="{29575B6F-F7AE-CC4F-34CB-C3BC31ABAB49}"/>
              </a:ext>
            </a:extLst>
          </p:cNvPr>
          <p:cNvPicPr>
            <a:picLocks noChangeAspect="1"/>
          </p:cNvPicPr>
          <p:nvPr/>
        </p:nvPicPr>
        <p:blipFill>
          <a:blip r:embed="rId3"/>
          <a:stretch>
            <a:fillRect/>
          </a:stretch>
        </p:blipFill>
        <p:spPr>
          <a:xfrm>
            <a:off x="4906369" y="1786718"/>
            <a:ext cx="6564573" cy="4376381"/>
          </a:xfrm>
          <a:prstGeom prst="rect">
            <a:avLst/>
          </a:prstGeom>
        </p:spPr>
      </p:pic>
    </p:spTree>
    <p:extLst>
      <p:ext uri="{BB962C8B-B14F-4D97-AF65-F5344CB8AC3E}">
        <p14:creationId xmlns:p14="http://schemas.microsoft.com/office/powerpoint/2010/main" val="407611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7BE1-F4C5-9FFC-FDCB-5239495151F5}"/>
              </a:ext>
            </a:extLst>
          </p:cNvPr>
          <p:cNvSpPr>
            <a:spLocks noGrp="1"/>
          </p:cNvSpPr>
          <p:nvPr>
            <p:ph type="title"/>
          </p:nvPr>
        </p:nvSpPr>
        <p:spPr/>
        <p:txBody>
          <a:bodyPr/>
          <a:lstStyle/>
          <a:p>
            <a:r>
              <a:rPr lang="en-US">
                <a:ea typeface="Calibri Light"/>
                <a:cs typeface="Calibri Light"/>
              </a:rPr>
              <a:t>Developing Communication Plans</a:t>
            </a:r>
            <a:endParaRPr lang="en-US"/>
          </a:p>
        </p:txBody>
      </p:sp>
      <p:sp>
        <p:nvSpPr>
          <p:cNvPr id="3" name="Content Placeholder 2">
            <a:extLst>
              <a:ext uri="{FF2B5EF4-FFF2-40B4-BE49-F238E27FC236}">
                <a16:creationId xmlns:a16="http://schemas.microsoft.com/office/drawing/2014/main" id="{A4DE451A-478B-18C7-3FCF-8C79604749B2}"/>
              </a:ext>
            </a:extLst>
          </p:cNvPr>
          <p:cNvSpPr>
            <a:spLocks noGrp="1"/>
          </p:cNvSpPr>
          <p:nvPr>
            <p:ph idx="1"/>
          </p:nvPr>
        </p:nvSpPr>
        <p:spPr/>
        <p:txBody>
          <a:bodyPr vert="horz" lIns="0" tIns="45720" rIns="0" bIns="45720" rtlCol="0" anchor="t">
            <a:normAutofit/>
          </a:bodyPr>
          <a:lstStyle/>
          <a:p>
            <a:r>
              <a:rPr lang="en-US" sz="2400">
                <a:ea typeface="Calibri"/>
                <a:cs typeface="Calibri"/>
              </a:rPr>
              <a:t>Identify audiences/stakeholders</a:t>
            </a:r>
            <a:endParaRPr lang="en-US">
              <a:ea typeface="Calibri"/>
              <a:cs typeface="Calibri"/>
            </a:endParaRPr>
          </a:p>
          <a:p>
            <a:endParaRPr lang="en-US">
              <a:ea typeface="Calibri"/>
              <a:cs typeface="Calibri"/>
            </a:endParaRPr>
          </a:p>
          <a:p>
            <a:r>
              <a:rPr lang="en-US" sz="2400">
                <a:ea typeface="Calibri"/>
                <a:cs typeface="Calibri"/>
              </a:rPr>
              <a:t>What methods of outreach would be effective to reach audiences?</a:t>
            </a:r>
          </a:p>
          <a:p>
            <a:pPr marL="200660" lvl="1" indent="0">
              <a:buNone/>
            </a:pPr>
            <a:endParaRPr lang="en-US" sz="2000">
              <a:ea typeface="Calibri"/>
              <a:cs typeface="Calibri"/>
            </a:endParaRPr>
          </a:p>
          <a:p>
            <a:r>
              <a:rPr lang="en-US" sz="2400">
                <a:ea typeface="Calibri"/>
                <a:cs typeface="Calibri"/>
              </a:rPr>
              <a:t>What messages do you need or want to convey?</a:t>
            </a:r>
          </a:p>
          <a:p>
            <a:endParaRPr lang="en-US" sz="2400">
              <a:ea typeface="Calibri"/>
              <a:cs typeface="Calibri"/>
            </a:endParaRPr>
          </a:p>
          <a:p>
            <a:r>
              <a:rPr lang="en-US" sz="2400">
                <a:ea typeface="Calibri"/>
                <a:cs typeface="Calibri"/>
              </a:rPr>
              <a:t>When do you need to communicate?</a:t>
            </a:r>
          </a:p>
          <a:p>
            <a:endParaRPr lang="en-US" sz="2400">
              <a:ea typeface="Calibri"/>
              <a:cs typeface="Calibri"/>
            </a:endParaRPr>
          </a:p>
          <a:p>
            <a:r>
              <a:rPr lang="en-US" sz="2400">
                <a:ea typeface="Calibri"/>
                <a:cs typeface="Calibri"/>
              </a:rPr>
              <a:t>How can you communicate the messages?</a:t>
            </a:r>
          </a:p>
          <a:p>
            <a:endParaRPr lang="en-US" sz="2400">
              <a:ea typeface="Calibri"/>
              <a:cs typeface="Calibri"/>
            </a:endParaRPr>
          </a:p>
          <a:p>
            <a:r>
              <a:rPr lang="en-US" sz="2400">
                <a:ea typeface="Calibri"/>
                <a:cs typeface="Calibri"/>
              </a:rPr>
              <a:t>What resources do you have or need to implement the plan?</a:t>
            </a:r>
          </a:p>
          <a:p>
            <a:endParaRPr lang="en-US">
              <a:ea typeface="Calibri"/>
              <a:cs typeface="Calibri"/>
            </a:endParaRPr>
          </a:p>
        </p:txBody>
      </p:sp>
      <p:sp>
        <p:nvSpPr>
          <p:cNvPr id="5" name="Slide Number Placeholder 4">
            <a:extLst>
              <a:ext uri="{FF2B5EF4-FFF2-40B4-BE49-F238E27FC236}">
                <a16:creationId xmlns:a16="http://schemas.microsoft.com/office/drawing/2014/main" id="{9B664BFD-8453-5D8A-D922-D5F5135CFD52}"/>
              </a:ext>
            </a:extLst>
          </p:cNvPr>
          <p:cNvSpPr>
            <a:spLocks noGrp="1"/>
          </p:cNvSpPr>
          <p:nvPr>
            <p:ph type="sldNum" sz="quarter" idx="12"/>
          </p:nvPr>
        </p:nvSpPr>
        <p:spPr/>
        <p:txBody>
          <a:bodyPr/>
          <a:lstStyle/>
          <a:p>
            <a:fld id="{1F1CB0F1-E3A5-4057-A475-0B8AC78582B4}" type="slidenum">
              <a:rPr lang="en-US" smtClean="0"/>
              <a:t>58</a:t>
            </a:fld>
            <a:endParaRPr lang="en-US"/>
          </a:p>
        </p:txBody>
      </p:sp>
      <p:sp>
        <p:nvSpPr>
          <p:cNvPr id="7" name="Rectangle 6">
            <a:extLst>
              <a:ext uri="{FF2B5EF4-FFF2-40B4-BE49-F238E27FC236}">
                <a16:creationId xmlns:a16="http://schemas.microsoft.com/office/drawing/2014/main" id="{A2FA02DC-6882-1608-4C5C-F08CC05ECD11}"/>
              </a:ext>
            </a:extLst>
          </p:cNvPr>
          <p:cNvSpPr/>
          <p:nvPr/>
        </p:nvSpPr>
        <p:spPr>
          <a:xfrm>
            <a:off x="9006839" y="121920"/>
            <a:ext cx="2889849" cy="258792"/>
          </a:xfrm>
          <a:prstGeom prst="rect">
            <a:avLst/>
          </a:prstGeom>
          <a:solidFill>
            <a:srgbClr val="44731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Hands On Exercise/Tools</a:t>
            </a:r>
          </a:p>
        </p:txBody>
      </p:sp>
    </p:spTree>
    <p:extLst>
      <p:ext uri="{BB962C8B-B14F-4D97-AF65-F5344CB8AC3E}">
        <p14:creationId xmlns:p14="http://schemas.microsoft.com/office/powerpoint/2010/main" val="1715401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6DCE-697E-E2C9-3DD6-666377D58110}"/>
              </a:ext>
            </a:extLst>
          </p:cNvPr>
          <p:cNvSpPr>
            <a:spLocks noGrp="1"/>
          </p:cNvSpPr>
          <p:nvPr>
            <p:ph type="title"/>
          </p:nvPr>
        </p:nvSpPr>
        <p:spPr/>
        <p:txBody>
          <a:bodyPr/>
          <a:lstStyle/>
          <a:p>
            <a:r>
              <a:rPr lang="en-US">
                <a:cs typeface="Calibri Light"/>
              </a:rPr>
              <a:t>Technical Data Needed</a:t>
            </a:r>
            <a:endParaRPr lang="en-US"/>
          </a:p>
        </p:txBody>
      </p:sp>
      <p:sp>
        <p:nvSpPr>
          <p:cNvPr id="5" name="Slide Number Placeholder 4">
            <a:extLst>
              <a:ext uri="{FF2B5EF4-FFF2-40B4-BE49-F238E27FC236}">
                <a16:creationId xmlns:a16="http://schemas.microsoft.com/office/drawing/2014/main" id="{0AC8FE87-8DCF-B909-0CC6-197B05956EF1}"/>
              </a:ext>
            </a:extLst>
          </p:cNvPr>
          <p:cNvSpPr>
            <a:spLocks noGrp="1"/>
          </p:cNvSpPr>
          <p:nvPr>
            <p:ph type="sldNum" sz="quarter" idx="12"/>
          </p:nvPr>
        </p:nvSpPr>
        <p:spPr/>
        <p:txBody>
          <a:bodyPr/>
          <a:lstStyle/>
          <a:p>
            <a:fld id="{1F1CB0F1-E3A5-4057-A475-0B8AC78582B4}" type="slidenum">
              <a:rPr lang="en-US" dirty="0" smtClean="0"/>
              <a:t>59</a:t>
            </a:fld>
            <a:endParaRPr lang="en-US"/>
          </a:p>
        </p:txBody>
      </p:sp>
      <p:sp>
        <p:nvSpPr>
          <p:cNvPr id="7" name="Rectangle 6">
            <a:extLst>
              <a:ext uri="{FF2B5EF4-FFF2-40B4-BE49-F238E27FC236}">
                <a16:creationId xmlns:a16="http://schemas.microsoft.com/office/drawing/2014/main" id="{0C400D15-8B88-B54D-F958-8128ED069ED0}"/>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99671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58A9-FDAF-A03F-BAB3-CB1F5B317BB4}"/>
              </a:ext>
            </a:extLst>
          </p:cNvPr>
          <p:cNvSpPr>
            <a:spLocks noGrp="1"/>
          </p:cNvSpPr>
          <p:nvPr>
            <p:ph type="title"/>
          </p:nvPr>
        </p:nvSpPr>
        <p:spPr/>
        <p:txBody>
          <a:bodyPr/>
          <a:lstStyle/>
          <a:p>
            <a:r>
              <a:rPr lang="en-US"/>
              <a:t>What is a State Implementation Plan </a:t>
            </a:r>
          </a:p>
        </p:txBody>
      </p:sp>
      <p:sp>
        <p:nvSpPr>
          <p:cNvPr id="6" name="Content Placeholder 5">
            <a:extLst>
              <a:ext uri="{FF2B5EF4-FFF2-40B4-BE49-F238E27FC236}">
                <a16:creationId xmlns:a16="http://schemas.microsoft.com/office/drawing/2014/main" id="{3942B6F5-A1DA-49E3-ADB9-563A043006D2}"/>
              </a:ext>
            </a:extLst>
          </p:cNvPr>
          <p:cNvSpPr>
            <a:spLocks noGrp="1"/>
          </p:cNvSpPr>
          <p:nvPr>
            <p:ph idx="1"/>
          </p:nvPr>
        </p:nvSpPr>
        <p:spPr>
          <a:xfrm>
            <a:off x="1097280" y="1845734"/>
            <a:ext cx="10270759" cy="4569699"/>
          </a:xfrm>
        </p:spPr>
        <p:txBody>
          <a:bodyPr vert="horz" lIns="0" tIns="45720" rIns="0" bIns="45720" rtlCol="0" anchor="t">
            <a:normAutofit/>
          </a:bodyPr>
          <a:lstStyle/>
          <a:p>
            <a:r>
              <a:rPr lang="en-US" b="1">
                <a:solidFill>
                  <a:srgbClr val="212121"/>
                </a:solidFill>
                <a:ea typeface="+mn-lt"/>
                <a:cs typeface="+mn-lt"/>
              </a:rPr>
              <a:t>State Implementation Plans</a:t>
            </a:r>
            <a:r>
              <a:rPr lang="en-US">
                <a:solidFill>
                  <a:srgbClr val="212121"/>
                </a:solidFill>
                <a:ea typeface="+mn-lt"/>
                <a:cs typeface="+mn-lt"/>
              </a:rPr>
              <a:t> from </a:t>
            </a:r>
            <a:r>
              <a:rPr lang="en-US">
                <a:solidFill>
                  <a:srgbClr val="0071BC"/>
                </a:solidFill>
                <a:ea typeface="+mn-lt"/>
                <a:cs typeface="+mn-lt"/>
                <a:hlinkClick r:id="rId2"/>
              </a:rPr>
              <a:t>Terms of Environment</a:t>
            </a:r>
            <a:r>
              <a:rPr lang="en-US">
                <a:solidFill>
                  <a:srgbClr val="404040"/>
                </a:solidFill>
                <a:ea typeface="+mn-lt"/>
                <a:cs typeface="+mn-lt"/>
              </a:rPr>
              <a:t> </a:t>
            </a:r>
          </a:p>
          <a:p>
            <a:pPr marL="486410" lvl="1"/>
            <a:r>
              <a:rPr lang="en-US" sz="2000">
                <a:solidFill>
                  <a:srgbClr val="212121"/>
                </a:solidFill>
                <a:ea typeface="+mn-lt"/>
                <a:cs typeface="+mn-lt"/>
              </a:rPr>
              <a:t>EPA approved state plans for the establishment, regulation, and enforcement of air pollution standards.</a:t>
            </a:r>
            <a:endParaRPr lang="en-US" sz="2000">
              <a:ea typeface="Calibri"/>
              <a:cs typeface="Calibri"/>
            </a:endParaRPr>
          </a:p>
          <a:p>
            <a:r>
              <a:rPr lang="en-US" b="1"/>
              <a:t>Purpose </a:t>
            </a:r>
            <a:endParaRPr lang="en-US">
              <a:cs typeface="Calibri"/>
            </a:endParaRPr>
          </a:p>
          <a:p>
            <a:pPr marL="486410" lvl="1"/>
            <a:r>
              <a:rPr lang="en-US" sz="2000"/>
              <a:t>A plan that is designed by a state to implement and meet federal Clean Air Act requirements.</a:t>
            </a:r>
            <a:endParaRPr lang="en-US" sz="2000">
              <a:ea typeface="Calibri"/>
              <a:cs typeface="Calibri"/>
            </a:endParaRPr>
          </a:p>
          <a:p>
            <a:r>
              <a:rPr lang="en-US" b="1"/>
              <a:t>Commitments </a:t>
            </a:r>
            <a:endParaRPr lang="en-US">
              <a:cs typeface="Calibri"/>
            </a:endParaRPr>
          </a:p>
          <a:p>
            <a:pPr marL="486410" lvl="1"/>
            <a:r>
              <a:rPr lang="en-US" sz="2000"/>
              <a:t>The plan documents the State/Local/Tribal commitments to implement programs and controls.</a:t>
            </a:r>
            <a:endParaRPr lang="en-US" sz="2000">
              <a:ea typeface="Calibri"/>
              <a:cs typeface="Calibri"/>
            </a:endParaRPr>
          </a:p>
          <a:p>
            <a:r>
              <a:rPr lang="en-US" b="1"/>
              <a:t>Legally Binding </a:t>
            </a:r>
            <a:endParaRPr lang="en-US">
              <a:cs typeface="Calibri"/>
            </a:endParaRPr>
          </a:p>
          <a:p>
            <a:pPr marL="486410" lvl="1"/>
            <a:r>
              <a:rPr lang="en-US" sz="2000"/>
              <a:t>The commitments and controls committed to within the plan must be enforceable.</a:t>
            </a:r>
            <a:endParaRPr lang="en-US" sz="2000">
              <a:ea typeface="Calibri"/>
              <a:cs typeface="Calibri"/>
            </a:endParaRPr>
          </a:p>
          <a:p>
            <a:r>
              <a:rPr lang="en-US" b="1"/>
              <a:t>Where can you find federally approved plans?</a:t>
            </a:r>
            <a:endParaRPr lang="en-US" b="1">
              <a:highlight>
                <a:srgbClr val="FFFF00"/>
              </a:highlight>
              <a:ea typeface="Calibri"/>
              <a:cs typeface="Calibri"/>
            </a:endParaRPr>
          </a:p>
          <a:p>
            <a:pPr marL="486410" lvl="1"/>
            <a:r>
              <a:rPr lang="en-US" sz="2000"/>
              <a:t> (demo) </a:t>
            </a:r>
            <a:r>
              <a:rPr lang="en-US" sz="2000">
                <a:ea typeface="+mn-lt"/>
                <a:cs typeface="+mn-lt"/>
                <a:hlinkClick r:id="rId3"/>
              </a:rPr>
              <a:t>https://www.epa.gov/air-quality-implementation-plans/approved-air-quality-implementation-plans</a:t>
            </a:r>
            <a:r>
              <a:rPr lang="en-US" sz="2000">
                <a:ea typeface="+mn-lt"/>
                <a:cs typeface="+mn-lt"/>
              </a:rPr>
              <a:t> </a:t>
            </a:r>
            <a:endParaRPr lang="en-US" sz="2000">
              <a:ea typeface="Calibri"/>
              <a:cs typeface="Calibri"/>
            </a:endParaRPr>
          </a:p>
        </p:txBody>
      </p:sp>
      <p:sp>
        <p:nvSpPr>
          <p:cNvPr id="4" name="Slide Number Placeholder 3">
            <a:extLst>
              <a:ext uri="{FF2B5EF4-FFF2-40B4-BE49-F238E27FC236}">
                <a16:creationId xmlns:a16="http://schemas.microsoft.com/office/drawing/2014/main" id="{424F2FAD-E44C-7925-DB9A-D492CA1E5B9D}"/>
              </a:ext>
            </a:extLst>
          </p:cNvPr>
          <p:cNvSpPr>
            <a:spLocks noGrp="1"/>
          </p:cNvSpPr>
          <p:nvPr>
            <p:ph type="sldNum" sz="quarter" idx="12"/>
          </p:nvPr>
        </p:nvSpPr>
        <p:spPr/>
        <p:txBody>
          <a:bodyPr>
            <a:normAutofit/>
          </a:bodyPr>
          <a:lstStyle/>
          <a:p>
            <a:fld id="{1F1CB0F1-E3A5-4057-A475-0B8AC78582B4}" type="slidenum">
              <a:rPr lang="en-US" smtClean="0"/>
              <a:t>6</a:t>
            </a:fld>
            <a:endParaRPr lang="en-US"/>
          </a:p>
        </p:txBody>
      </p:sp>
      <p:sp>
        <p:nvSpPr>
          <p:cNvPr id="7" name="Rectangle 6">
            <a:extLst>
              <a:ext uri="{FF2B5EF4-FFF2-40B4-BE49-F238E27FC236}">
                <a16:creationId xmlns:a16="http://schemas.microsoft.com/office/drawing/2014/main" id="{429718B9-D240-9B2B-848E-271EB5266E78}"/>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1158728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0181-A5DD-51FC-965F-061987B68812}"/>
              </a:ext>
            </a:extLst>
          </p:cNvPr>
          <p:cNvSpPr>
            <a:spLocks noGrp="1"/>
          </p:cNvSpPr>
          <p:nvPr>
            <p:ph type="title"/>
          </p:nvPr>
        </p:nvSpPr>
        <p:spPr/>
        <p:txBody>
          <a:bodyPr/>
          <a:lstStyle/>
          <a:p>
            <a:r>
              <a:rPr lang="en-US">
                <a:cs typeface="Calibri Light"/>
              </a:rPr>
              <a:t>Identifying Technical Information Needs (depends on SIP type)</a:t>
            </a:r>
            <a:endParaRPr lang="en-US"/>
          </a:p>
        </p:txBody>
      </p:sp>
      <p:sp>
        <p:nvSpPr>
          <p:cNvPr id="3" name="Content Placeholder 2">
            <a:extLst>
              <a:ext uri="{FF2B5EF4-FFF2-40B4-BE49-F238E27FC236}">
                <a16:creationId xmlns:a16="http://schemas.microsoft.com/office/drawing/2014/main" id="{40D46006-F1E3-DE68-92E6-99F006A59E5E}"/>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SIP Technical/Regulatory Components</a:t>
            </a:r>
            <a:endParaRPr lang="en-US">
              <a:cs typeface="Calibri" panose="020F0502020204030204"/>
            </a:endParaRPr>
          </a:p>
          <a:p>
            <a:pPr marL="657860" lvl="1" indent="-457200"/>
            <a:r>
              <a:rPr lang="en-US" sz="2800">
                <a:solidFill>
                  <a:srgbClr val="000000"/>
                </a:solidFill>
                <a:cs typeface="Calibri"/>
              </a:rPr>
              <a:t>Ambient Air Quality Monitoring</a:t>
            </a:r>
            <a:endParaRPr lang="en-US">
              <a:cs typeface="Calibri" panose="020F0502020204030204"/>
            </a:endParaRPr>
          </a:p>
          <a:p>
            <a:pPr marL="657860" lvl="1" indent="-457200"/>
            <a:r>
              <a:rPr lang="en-US" sz="2800">
                <a:solidFill>
                  <a:srgbClr val="000000"/>
                </a:solidFill>
                <a:cs typeface="Calibri"/>
              </a:rPr>
              <a:t>Emissions Inventories &amp; Modeling</a:t>
            </a:r>
            <a:endParaRPr lang="en-US">
              <a:cs typeface="Calibri" panose="020F0502020204030204"/>
            </a:endParaRPr>
          </a:p>
          <a:p>
            <a:pPr marL="657860" lvl="1" indent="-457200"/>
            <a:r>
              <a:rPr lang="en-US" sz="2800">
                <a:solidFill>
                  <a:srgbClr val="000000"/>
                </a:solidFill>
                <a:cs typeface="Calibri"/>
              </a:rPr>
              <a:t>Air Quality Modeling</a:t>
            </a:r>
            <a:endParaRPr lang="en-US">
              <a:cs typeface="Calibri" panose="020F0502020204030204"/>
            </a:endParaRPr>
          </a:p>
          <a:p>
            <a:pPr marL="657860" lvl="1" indent="-457200"/>
            <a:r>
              <a:rPr lang="en-US" sz="2800">
                <a:solidFill>
                  <a:srgbClr val="000000"/>
                </a:solidFill>
                <a:cs typeface="Calibri"/>
              </a:rPr>
              <a:t>Control Strategies &amp; Permits</a:t>
            </a:r>
            <a:endParaRPr lang="en-US">
              <a:cs typeface="Calibri" panose="020F0502020204030204"/>
            </a:endParaRPr>
          </a:p>
          <a:p>
            <a:r>
              <a:rPr lang="en-US" sz="3200">
                <a:solidFill>
                  <a:srgbClr val="000000"/>
                </a:solidFill>
                <a:cs typeface="Calibri"/>
              </a:rPr>
              <a:t>What Not to put in a SIP</a:t>
            </a:r>
            <a:endParaRPr lang="en-US"/>
          </a:p>
          <a:p>
            <a:pPr marL="554990" lvl="1" indent="-457200"/>
            <a:r>
              <a:rPr lang="en-US" sz="2800">
                <a:solidFill>
                  <a:srgbClr val="000000"/>
                </a:solidFill>
                <a:cs typeface="Calibri"/>
              </a:rPr>
              <a:t>Programs</a:t>
            </a:r>
            <a:r>
              <a:rPr lang="en-US" sz="2600">
                <a:solidFill>
                  <a:srgbClr val="000000"/>
                </a:solidFill>
                <a:cs typeface="Calibri"/>
              </a:rPr>
              <a:t>/regulations you do not want EPA to enforce</a:t>
            </a:r>
            <a:endParaRPr lang="en-US" sz="2600">
              <a:cs typeface="Calibri"/>
            </a:endParaRPr>
          </a:p>
          <a:p>
            <a:endParaRPr lang="en-US">
              <a:cs typeface="Calibri"/>
            </a:endParaRPr>
          </a:p>
        </p:txBody>
      </p:sp>
      <p:sp>
        <p:nvSpPr>
          <p:cNvPr id="5" name="Slide Number Placeholder 4">
            <a:extLst>
              <a:ext uri="{FF2B5EF4-FFF2-40B4-BE49-F238E27FC236}">
                <a16:creationId xmlns:a16="http://schemas.microsoft.com/office/drawing/2014/main" id="{BDE457B8-5140-2C64-941A-6425843E4E01}"/>
              </a:ext>
            </a:extLst>
          </p:cNvPr>
          <p:cNvSpPr>
            <a:spLocks noGrp="1"/>
          </p:cNvSpPr>
          <p:nvPr>
            <p:ph type="sldNum" sz="quarter" idx="12"/>
          </p:nvPr>
        </p:nvSpPr>
        <p:spPr/>
        <p:txBody>
          <a:bodyPr/>
          <a:lstStyle/>
          <a:p>
            <a:fld id="{1F1CB0F1-E3A5-4057-A475-0B8AC78582B4}" type="slidenum">
              <a:rPr lang="en-US" dirty="0" smtClean="0"/>
              <a:t>60</a:t>
            </a:fld>
            <a:endParaRPr lang="en-US"/>
          </a:p>
        </p:txBody>
      </p:sp>
      <p:sp>
        <p:nvSpPr>
          <p:cNvPr id="7" name="Rectangle 6">
            <a:extLst>
              <a:ext uri="{FF2B5EF4-FFF2-40B4-BE49-F238E27FC236}">
                <a16:creationId xmlns:a16="http://schemas.microsoft.com/office/drawing/2014/main" id="{0BA06B55-7FC0-98FC-014A-BF2B113EF0F2}"/>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2110955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C094-506E-9AF2-A247-7760F0103177}"/>
              </a:ext>
            </a:extLst>
          </p:cNvPr>
          <p:cNvSpPr>
            <a:spLocks noGrp="1"/>
          </p:cNvSpPr>
          <p:nvPr>
            <p:ph type="title"/>
          </p:nvPr>
        </p:nvSpPr>
        <p:spPr/>
        <p:txBody>
          <a:bodyPr/>
          <a:lstStyle/>
          <a:p>
            <a:r>
              <a:rPr lang="en-US">
                <a:ea typeface="Calibri"/>
                <a:cs typeface="Calibri"/>
              </a:rPr>
              <a:t>Precursor Pollutants</a:t>
            </a:r>
            <a:endParaRPr lang="en-US"/>
          </a:p>
        </p:txBody>
      </p:sp>
      <p:sp>
        <p:nvSpPr>
          <p:cNvPr id="3" name="Content Placeholder 2">
            <a:extLst>
              <a:ext uri="{FF2B5EF4-FFF2-40B4-BE49-F238E27FC236}">
                <a16:creationId xmlns:a16="http://schemas.microsoft.com/office/drawing/2014/main" id="{762D758F-E928-1B5F-0129-82A2A3A33195}"/>
              </a:ext>
            </a:extLst>
          </p:cNvPr>
          <p:cNvSpPr>
            <a:spLocks noGrp="1"/>
          </p:cNvSpPr>
          <p:nvPr>
            <p:ph idx="1"/>
          </p:nvPr>
        </p:nvSpPr>
        <p:spPr/>
        <p:txBody>
          <a:bodyPr vert="horz" lIns="0" tIns="45720" rIns="0" bIns="45720" rtlCol="0" anchor="t">
            <a:normAutofit/>
          </a:bodyPr>
          <a:lstStyle/>
          <a:p>
            <a:r>
              <a:rPr lang="en-US" sz="2800" dirty="0">
                <a:ea typeface="Calibri"/>
                <a:cs typeface="Calibri"/>
              </a:rPr>
              <a:t>Fine Particulate Matter – direct PM2.5 and indirect PM2.5</a:t>
            </a:r>
          </a:p>
          <a:p>
            <a:pPr marL="486410" lvl="1">
              <a:buFont typeface="Courier New" panose="020B0604020202020204" pitchFamily="34" charset="0"/>
              <a:buChar char="o"/>
            </a:pPr>
            <a:r>
              <a:rPr lang="en-US" sz="2800" dirty="0">
                <a:ea typeface="Calibri"/>
                <a:cs typeface="Calibri"/>
              </a:rPr>
              <a:t>Nitrogen oxides</a:t>
            </a:r>
          </a:p>
          <a:p>
            <a:pPr marL="486410" lvl="1">
              <a:buFont typeface="Courier New" panose="020B0604020202020204" pitchFamily="34" charset="0"/>
              <a:buChar char="o"/>
            </a:pPr>
            <a:r>
              <a:rPr lang="en-US" sz="2800" dirty="0">
                <a:ea typeface="Calibri"/>
                <a:cs typeface="Calibri"/>
              </a:rPr>
              <a:t>Sulfur dioxide</a:t>
            </a:r>
          </a:p>
          <a:p>
            <a:pPr marL="486410" lvl="1">
              <a:buFont typeface="Courier New" panose="020B0604020202020204" pitchFamily="34" charset="0"/>
              <a:buChar char="o"/>
            </a:pPr>
            <a:r>
              <a:rPr lang="en-US" sz="2800" dirty="0">
                <a:ea typeface="Calibri"/>
                <a:cs typeface="Calibri"/>
              </a:rPr>
              <a:t>Ammonia</a:t>
            </a:r>
          </a:p>
          <a:p>
            <a:pPr marL="486410" lvl="1">
              <a:buFont typeface="Courier New" panose="020B0604020202020204" pitchFamily="34" charset="0"/>
              <a:buChar char="o"/>
            </a:pPr>
            <a:r>
              <a:rPr lang="en-US" sz="2800" dirty="0">
                <a:ea typeface="Calibri"/>
                <a:cs typeface="Calibri"/>
              </a:rPr>
              <a:t>Volatile Organic Compounds</a:t>
            </a:r>
          </a:p>
          <a:p>
            <a:r>
              <a:rPr lang="en-US" sz="2800" dirty="0">
                <a:ea typeface="Calibri"/>
                <a:cs typeface="Calibri"/>
              </a:rPr>
              <a:t>Ozone</a:t>
            </a:r>
          </a:p>
          <a:p>
            <a:pPr marL="486410" lvl="1">
              <a:buFont typeface="Courier New,monospace" panose="020B0604020202020204" pitchFamily="34" charset="0"/>
              <a:buChar char="o"/>
            </a:pPr>
            <a:r>
              <a:rPr lang="en-US" sz="2800" dirty="0">
                <a:ea typeface="Calibri"/>
                <a:cs typeface="Calibri"/>
              </a:rPr>
              <a:t>Nitrogen oxides</a:t>
            </a:r>
          </a:p>
          <a:p>
            <a:pPr marL="486410" lvl="1">
              <a:buFont typeface="Courier New,monospace" panose="020B0604020202020204" pitchFamily="34" charset="0"/>
              <a:buChar char="o"/>
            </a:pPr>
            <a:r>
              <a:rPr lang="en-US" sz="2800" dirty="0">
                <a:ea typeface="Calibri"/>
                <a:cs typeface="Calibri"/>
              </a:rPr>
              <a:t>Volatile Organic Compounds</a:t>
            </a:r>
          </a:p>
          <a:p>
            <a:pPr marL="486410" lvl="1">
              <a:buFont typeface="Courier New,monospace" panose="020B0604020202020204" pitchFamily="34" charset="0"/>
              <a:buChar char="o"/>
            </a:pPr>
            <a:r>
              <a:rPr lang="en-US" sz="2800" dirty="0">
                <a:ea typeface="Calibri"/>
                <a:cs typeface="Calibri"/>
              </a:rPr>
              <a:t>Carbon Monoxide</a:t>
            </a:r>
          </a:p>
        </p:txBody>
      </p:sp>
      <p:sp>
        <p:nvSpPr>
          <p:cNvPr id="4" name="Slide Number Placeholder 3">
            <a:extLst>
              <a:ext uri="{FF2B5EF4-FFF2-40B4-BE49-F238E27FC236}">
                <a16:creationId xmlns:a16="http://schemas.microsoft.com/office/drawing/2014/main" id="{04850471-CB96-544E-ED4C-164EFB8E1301}"/>
              </a:ext>
            </a:extLst>
          </p:cNvPr>
          <p:cNvSpPr>
            <a:spLocks noGrp="1"/>
          </p:cNvSpPr>
          <p:nvPr>
            <p:ph type="sldNum" sz="quarter" idx="12"/>
          </p:nvPr>
        </p:nvSpPr>
        <p:spPr/>
        <p:txBody>
          <a:bodyPr/>
          <a:lstStyle/>
          <a:p>
            <a:fld id="{1F1CB0F1-E3A5-4057-A475-0B8AC78582B4}" type="slidenum">
              <a:rPr lang="en-US" smtClean="0"/>
              <a:t>61</a:t>
            </a:fld>
            <a:endParaRPr lang="en-US"/>
          </a:p>
        </p:txBody>
      </p:sp>
    </p:spTree>
    <p:extLst>
      <p:ext uri="{BB962C8B-B14F-4D97-AF65-F5344CB8AC3E}">
        <p14:creationId xmlns:p14="http://schemas.microsoft.com/office/powerpoint/2010/main" val="232969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D3B7-D622-7159-4515-39E2E2D81A4F}"/>
              </a:ext>
            </a:extLst>
          </p:cNvPr>
          <p:cNvSpPr>
            <a:spLocks noGrp="1"/>
          </p:cNvSpPr>
          <p:nvPr>
            <p:ph type="title"/>
          </p:nvPr>
        </p:nvSpPr>
        <p:spPr>
          <a:xfrm>
            <a:off x="1034821" y="336570"/>
            <a:ext cx="10233284" cy="1450757"/>
          </a:xfrm>
        </p:spPr>
        <p:txBody>
          <a:bodyPr>
            <a:normAutofit/>
          </a:bodyPr>
          <a:lstStyle/>
          <a:p>
            <a:r>
              <a:rPr lang="en-US" sz="4400">
                <a:cs typeface="Calibri Light"/>
              </a:rPr>
              <a:t>What is AQ monitoring data used for and why</a:t>
            </a:r>
            <a:endParaRPr lang="en-US" sz="4400"/>
          </a:p>
        </p:txBody>
      </p:sp>
      <p:sp>
        <p:nvSpPr>
          <p:cNvPr id="3" name="Content Placeholder 2">
            <a:extLst>
              <a:ext uri="{FF2B5EF4-FFF2-40B4-BE49-F238E27FC236}">
                <a16:creationId xmlns:a16="http://schemas.microsoft.com/office/drawing/2014/main" id="{EAB54DC3-0680-F235-ACCB-553D06B08B93}"/>
              </a:ext>
            </a:extLst>
          </p:cNvPr>
          <p:cNvSpPr>
            <a:spLocks noGrp="1"/>
          </p:cNvSpPr>
          <p:nvPr>
            <p:ph idx="1"/>
          </p:nvPr>
        </p:nvSpPr>
        <p:spPr/>
        <p:txBody>
          <a:bodyPr vert="horz" lIns="0" tIns="45720" rIns="0" bIns="45720" rtlCol="0" anchor="t">
            <a:normAutofit/>
          </a:bodyPr>
          <a:lstStyle/>
          <a:p>
            <a:r>
              <a:rPr lang="en-US" sz="2800">
                <a:solidFill>
                  <a:srgbClr val="000000"/>
                </a:solidFill>
                <a:latin typeface="Arial"/>
                <a:cs typeface="Arial"/>
              </a:rPr>
              <a:t>National Air Quality Standards (NAAQS) </a:t>
            </a:r>
            <a:endParaRPr lang="en-US" sz="2800">
              <a:solidFill>
                <a:srgbClr val="404040"/>
              </a:solidFill>
              <a:latin typeface="Calibri" panose="020F0502020204030204"/>
              <a:cs typeface="Calibri"/>
            </a:endParaRPr>
          </a:p>
          <a:p>
            <a:r>
              <a:rPr lang="en-US" sz="2800">
                <a:solidFill>
                  <a:srgbClr val="000000"/>
                </a:solidFill>
                <a:latin typeface="Arial"/>
                <a:cs typeface="Arial"/>
              </a:rPr>
              <a:t>Design Values and Progress Trends </a:t>
            </a:r>
            <a:endParaRPr lang="en-US" sz="2800">
              <a:cs typeface="Calibri"/>
            </a:endParaRPr>
          </a:p>
          <a:p>
            <a:r>
              <a:rPr lang="en-US" sz="2800">
                <a:solidFill>
                  <a:srgbClr val="000000"/>
                </a:solidFill>
                <a:latin typeface="Arial"/>
                <a:cs typeface="Arial"/>
              </a:rPr>
              <a:t>Public Health Announcements</a:t>
            </a:r>
            <a:endParaRPr lang="en-US" sz="2800">
              <a:cs typeface="Calibri"/>
            </a:endParaRPr>
          </a:p>
          <a:p>
            <a:r>
              <a:rPr lang="en-US" sz="2800">
                <a:solidFill>
                  <a:srgbClr val="000000"/>
                </a:solidFill>
                <a:latin typeface="Arial"/>
                <a:cs typeface="Arial"/>
              </a:rPr>
              <a:t>Validating Models and Effectiveness of Control Strategies</a:t>
            </a:r>
            <a:endParaRPr lang="en-US" sz="2800">
              <a:cs typeface="Calibri"/>
            </a:endParaRPr>
          </a:p>
          <a:p>
            <a:r>
              <a:rPr lang="en-US" sz="2800">
                <a:solidFill>
                  <a:srgbClr val="000000"/>
                </a:solidFill>
                <a:latin typeface="Arial"/>
                <a:cs typeface="Arial"/>
              </a:rPr>
              <a:t>Precursor Demonstrations</a:t>
            </a:r>
          </a:p>
          <a:p>
            <a:r>
              <a:rPr lang="en-US" sz="2800">
                <a:solidFill>
                  <a:srgbClr val="000000"/>
                </a:solidFill>
                <a:latin typeface="Arial"/>
                <a:cs typeface="Arial"/>
              </a:rPr>
              <a:t>Research</a:t>
            </a:r>
            <a:endParaRPr lang="en-US" sz="2800">
              <a:cs typeface="Calibri"/>
            </a:endParaRPr>
          </a:p>
          <a:p>
            <a:r>
              <a:rPr lang="en-US" sz="2800">
                <a:solidFill>
                  <a:srgbClr val="000000"/>
                </a:solidFill>
                <a:latin typeface="Arial"/>
                <a:cs typeface="Arial"/>
              </a:rPr>
              <a:t>Citizen Science</a:t>
            </a:r>
            <a:endParaRPr lang="en-US" sz="2800"/>
          </a:p>
          <a:p>
            <a:endParaRPr lang="en-US">
              <a:cs typeface="Calibri"/>
            </a:endParaRPr>
          </a:p>
        </p:txBody>
      </p:sp>
      <p:sp>
        <p:nvSpPr>
          <p:cNvPr id="5" name="Slide Number Placeholder 4">
            <a:extLst>
              <a:ext uri="{FF2B5EF4-FFF2-40B4-BE49-F238E27FC236}">
                <a16:creationId xmlns:a16="http://schemas.microsoft.com/office/drawing/2014/main" id="{410D638C-4952-0528-AA33-39843E81DFC8}"/>
              </a:ext>
            </a:extLst>
          </p:cNvPr>
          <p:cNvSpPr>
            <a:spLocks noGrp="1"/>
          </p:cNvSpPr>
          <p:nvPr>
            <p:ph type="sldNum" sz="quarter" idx="12"/>
          </p:nvPr>
        </p:nvSpPr>
        <p:spPr/>
        <p:txBody>
          <a:bodyPr/>
          <a:lstStyle/>
          <a:p>
            <a:fld id="{1F1CB0F1-E3A5-4057-A475-0B8AC78582B4}" type="slidenum">
              <a:rPr lang="en-US" dirty="0" smtClean="0"/>
              <a:t>62</a:t>
            </a:fld>
            <a:endParaRPr lang="en-US"/>
          </a:p>
        </p:txBody>
      </p:sp>
      <p:sp>
        <p:nvSpPr>
          <p:cNvPr id="6" name="Rectangle 5">
            <a:extLst>
              <a:ext uri="{FF2B5EF4-FFF2-40B4-BE49-F238E27FC236}">
                <a16:creationId xmlns:a16="http://schemas.microsoft.com/office/drawing/2014/main" id="{01639858-B88B-EDCF-330F-64427BD6A780}"/>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7" name="Rectangle 6">
            <a:extLst>
              <a:ext uri="{FF2B5EF4-FFF2-40B4-BE49-F238E27FC236}">
                <a16:creationId xmlns:a16="http://schemas.microsoft.com/office/drawing/2014/main" id="{90D0D706-ADA5-EBFD-0C28-2A348547BDBB}"/>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011921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6DFA-FEFA-198A-6DB4-72CC1B787792}"/>
              </a:ext>
            </a:extLst>
          </p:cNvPr>
          <p:cNvSpPr>
            <a:spLocks noGrp="1"/>
          </p:cNvSpPr>
          <p:nvPr>
            <p:ph type="title"/>
          </p:nvPr>
        </p:nvSpPr>
        <p:spPr/>
        <p:txBody>
          <a:bodyPr/>
          <a:lstStyle/>
          <a:p>
            <a:r>
              <a:rPr lang="en-US">
                <a:solidFill>
                  <a:srgbClr val="404040"/>
                </a:solidFill>
                <a:latin typeface="Calibri Light"/>
                <a:cs typeface="Calibri Light"/>
              </a:rPr>
              <a:t>What is AQ monitoring data </a:t>
            </a:r>
            <a:br>
              <a:rPr lang="en-US">
                <a:solidFill>
                  <a:srgbClr val="404040"/>
                </a:solidFill>
                <a:latin typeface="Calibri Light"/>
                <a:cs typeface="Calibri Light"/>
              </a:rPr>
            </a:br>
            <a:r>
              <a:rPr lang="en-US">
                <a:solidFill>
                  <a:srgbClr val="404040"/>
                </a:solidFill>
                <a:latin typeface="Calibri Light"/>
                <a:cs typeface="Calibri Light"/>
              </a:rPr>
              <a:t>and how to find it </a:t>
            </a:r>
            <a:endParaRPr lang="en-US"/>
          </a:p>
        </p:txBody>
      </p:sp>
      <p:sp>
        <p:nvSpPr>
          <p:cNvPr id="3" name="Content Placeholder 2">
            <a:extLst>
              <a:ext uri="{FF2B5EF4-FFF2-40B4-BE49-F238E27FC236}">
                <a16:creationId xmlns:a16="http://schemas.microsoft.com/office/drawing/2014/main" id="{36BC658A-0519-03EC-7AB9-6C8ED529EAA3}"/>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CAA Section 319</a:t>
            </a:r>
            <a:endParaRPr lang="en-US">
              <a:cs typeface="Calibri" panose="020F0502020204030204"/>
            </a:endParaRPr>
          </a:p>
          <a:p>
            <a:pPr marL="383540" lvl="1"/>
            <a:r>
              <a:rPr lang="en-US" sz="2800">
                <a:solidFill>
                  <a:srgbClr val="000000"/>
                </a:solidFill>
                <a:cs typeface="Calibri"/>
              </a:rPr>
              <a:t>Requires an air quality monitoring system throughout the U.S. to meet multiple objectives and provide recordkeeping with respect to such monitoring data</a:t>
            </a:r>
            <a:endParaRPr lang="en-US"/>
          </a:p>
          <a:p>
            <a:pPr marL="383540" lvl="1"/>
            <a:r>
              <a:rPr lang="en-US" sz="2800">
                <a:solidFill>
                  <a:srgbClr val="000000"/>
                </a:solidFill>
                <a:cs typeface="Calibri"/>
              </a:rPr>
              <a:t>Supports periodic analysis and reporting to the general public by the Administrator with respect to air quality trends</a:t>
            </a:r>
            <a:endParaRPr lang="en-US"/>
          </a:p>
          <a:p>
            <a:pPr marL="383540" lvl="1"/>
            <a:r>
              <a:rPr lang="en-US" sz="2800">
                <a:ea typeface="+mn-lt"/>
                <a:cs typeface="+mn-lt"/>
                <a:hlinkClick r:id="rId2"/>
              </a:rPr>
              <a:t>https://www.epa.gov/outdoor-air-quality-data</a:t>
            </a:r>
            <a:r>
              <a:rPr lang="en-US" sz="2800">
                <a:ea typeface="+mn-lt"/>
                <a:cs typeface="+mn-lt"/>
              </a:rPr>
              <a:t> </a:t>
            </a:r>
            <a:endParaRPr lang="en-US" sz="2800">
              <a:solidFill>
                <a:srgbClr val="000000"/>
              </a:solidFill>
              <a:ea typeface="+mn-lt"/>
              <a:cs typeface="+mn-lt"/>
            </a:endParaRPr>
          </a:p>
          <a:p>
            <a:pPr marL="383540" lvl="1"/>
            <a:r>
              <a:rPr lang="en-US" sz="2800">
                <a:ea typeface="+mn-lt"/>
                <a:cs typeface="+mn-lt"/>
                <a:hlinkClick r:id="rId3"/>
              </a:rPr>
              <a:t>https://www.airnow.gov/</a:t>
            </a:r>
            <a:r>
              <a:rPr lang="en-US" sz="2800">
                <a:solidFill>
                  <a:srgbClr val="404040"/>
                </a:solidFill>
                <a:cs typeface="Calibri"/>
              </a:rPr>
              <a:t> </a:t>
            </a:r>
            <a:endParaRPr lang="en-US" sz="2800">
              <a:solidFill>
                <a:srgbClr val="000000"/>
              </a:solidFill>
              <a:cs typeface="Calibri"/>
            </a:endParaRPr>
          </a:p>
          <a:p>
            <a:pPr marL="383540" lvl="1"/>
            <a:r>
              <a:rPr lang="en-US" sz="2800">
                <a:ea typeface="+mn-lt"/>
                <a:cs typeface="+mn-lt"/>
                <a:hlinkClick r:id="rId4"/>
              </a:rPr>
              <a:t>https://www.epa.gov/aqs</a:t>
            </a:r>
            <a:r>
              <a:rPr lang="en-US" sz="2800">
                <a:ea typeface="+mn-lt"/>
                <a:cs typeface="+mn-lt"/>
              </a:rPr>
              <a:t> </a:t>
            </a:r>
            <a:endParaRPr lang="en-US" sz="2800">
              <a:solidFill>
                <a:srgbClr val="FF0000"/>
              </a:solidFill>
              <a:highlight>
                <a:srgbClr val="FFFF00"/>
              </a:highlight>
              <a:cs typeface="Calibri"/>
            </a:endParaRPr>
          </a:p>
        </p:txBody>
      </p:sp>
      <p:sp>
        <p:nvSpPr>
          <p:cNvPr id="5" name="Slide Number Placeholder 4">
            <a:extLst>
              <a:ext uri="{FF2B5EF4-FFF2-40B4-BE49-F238E27FC236}">
                <a16:creationId xmlns:a16="http://schemas.microsoft.com/office/drawing/2014/main" id="{A222146D-B2BF-0318-3B89-4F2E2F72AACA}"/>
              </a:ext>
            </a:extLst>
          </p:cNvPr>
          <p:cNvSpPr>
            <a:spLocks noGrp="1"/>
          </p:cNvSpPr>
          <p:nvPr>
            <p:ph type="sldNum" sz="quarter" idx="12"/>
          </p:nvPr>
        </p:nvSpPr>
        <p:spPr/>
        <p:txBody>
          <a:bodyPr/>
          <a:lstStyle/>
          <a:p>
            <a:fld id="{1F1CB0F1-E3A5-4057-A475-0B8AC78582B4}" type="slidenum">
              <a:rPr lang="en-US" dirty="0" smtClean="0"/>
              <a:t>63</a:t>
            </a:fld>
            <a:endParaRPr lang="en-US"/>
          </a:p>
        </p:txBody>
      </p:sp>
      <p:sp>
        <p:nvSpPr>
          <p:cNvPr id="7" name="Rectangle 6">
            <a:extLst>
              <a:ext uri="{FF2B5EF4-FFF2-40B4-BE49-F238E27FC236}">
                <a16:creationId xmlns:a16="http://schemas.microsoft.com/office/drawing/2014/main" id="{EDA01718-D206-1B0E-737D-00B14696749E}"/>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7B1F71FD-A75C-B4F5-E3BB-2BB334E9708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467497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CC48-1332-3F34-8743-9A694370553F}"/>
              </a:ext>
            </a:extLst>
          </p:cNvPr>
          <p:cNvSpPr>
            <a:spLocks noGrp="1"/>
          </p:cNvSpPr>
          <p:nvPr>
            <p:ph type="title"/>
          </p:nvPr>
        </p:nvSpPr>
        <p:spPr/>
        <p:txBody>
          <a:bodyPr/>
          <a:lstStyle/>
          <a:p>
            <a:r>
              <a:rPr lang="en-US" sz="4400">
                <a:solidFill>
                  <a:srgbClr val="000000"/>
                </a:solidFill>
                <a:latin typeface="Calibri"/>
                <a:cs typeface="Calibri"/>
              </a:rPr>
              <a:t>40 CFR Parts 53 and 58</a:t>
            </a:r>
            <a:endParaRPr lang="en-US"/>
          </a:p>
        </p:txBody>
      </p:sp>
      <p:sp>
        <p:nvSpPr>
          <p:cNvPr id="3" name="Content Placeholder 2">
            <a:extLst>
              <a:ext uri="{FF2B5EF4-FFF2-40B4-BE49-F238E27FC236}">
                <a16:creationId xmlns:a16="http://schemas.microsoft.com/office/drawing/2014/main" id="{4FC68044-D383-1BF7-554E-067D32DC1BDB}"/>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The “Home” of requirements for:</a:t>
            </a:r>
            <a:endParaRPr lang="en-US">
              <a:cs typeface="Calibri" panose="020F0502020204030204"/>
            </a:endParaRPr>
          </a:p>
          <a:p>
            <a:pPr marL="383540" lvl="1"/>
            <a:r>
              <a:rPr lang="en-US" sz="2800">
                <a:solidFill>
                  <a:srgbClr val="000000"/>
                </a:solidFill>
                <a:cs typeface="Calibri"/>
              </a:rPr>
              <a:t>Method approvals</a:t>
            </a:r>
            <a:endParaRPr lang="en-US"/>
          </a:p>
          <a:p>
            <a:pPr marL="383540" lvl="1"/>
            <a:r>
              <a:rPr lang="en-US" sz="2800">
                <a:solidFill>
                  <a:srgbClr val="000000"/>
                </a:solidFill>
                <a:cs typeface="Calibri"/>
              </a:rPr>
              <a:t>Sampling frequency</a:t>
            </a:r>
            <a:endParaRPr lang="en-US"/>
          </a:p>
          <a:p>
            <a:pPr marL="383540" lvl="1"/>
            <a:r>
              <a:rPr lang="en-US" sz="2800">
                <a:solidFill>
                  <a:srgbClr val="000000"/>
                </a:solidFill>
                <a:cs typeface="Calibri"/>
              </a:rPr>
              <a:t>Network design</a:t>
            </a:r>
            <a:endParaRPr lang="en-US"/>
          </a:p>
          <a:p>
            <a:pPr marL="383540" lvl="1"/>
            <a:r>
              <a:rPr lang="en-US" sz="2800">
                <a:solidFill>
                  <a:srgbClr val="000000"/>
                </a:solidFill>
                <a:cs typeface="Calibri"/>
              </a:rPr>
              <a:t>Annual plans and Network assessments</a:t>
            </a:r>
            <a:endParaRPr lang="en-US"/>
          </a:p>
          <a:p>
            <a:pPr marL="383540" lvl="1"/>
            <a:r>
              <a:rPr lang="en-US" sz="2800">
                <a:solidFill>
                  <a:srgbClr val="000000"/>
                </a:solidFill>
                <a:cs typeface="Calibri"/>
              </a:rPr>
              <a:t>Monitoring location</a:t>
            </a:r>
            <a:endParaRPr lang="en-US"/>
          </a:p>
          <a:p>
            <a:pPr marL="383540" lvl="1"/>
            <a:r>
              <a:rPr lang="en-US" sz="2800">
                <a:solidFill>
                  <a:srgbClr val="000000"/>
                </a:solidFill>
                <a:cs typeface="Calibri"/>
              </a:rPr>
              <a:t>Quality Assurance</a:t>
            </a:r>
            <a:endParaRPr lang="en-US"/>
          </a:p>
          <a:p>
            <a:pPr marL="383540" lvl="1"/>
            <a:r>
              <a:rPr lang="en-US" sz="2800">
                <a:solidFill>
                  <a:srgbClr val="000000"/>
                </a:solidFill>
                <a:cs typeface="Calibri"/>
              </a:rPr>
              <a:t>Data reporting</a:t>
            </a:r>
            <a:endParaRPr lang="en-US"/>
          </a:p>
          <a:p>
            <a:endParaRPr lang="en-US">
              <a:cs typeface="Calibri"/>
            </a:endParaRPr>
          </a:p>
        </p:txBody>
      </p:sp>
      <p:sp>
        <p:nvSpPr>
          <p:cNvPr id="5" name="Slide Number Placeholder 4">
            <a:extLst>
              <a:ext uri="{FF2B5EF4-FFF2-40B4-BE49-F238E27FC236}">
                <a16:creationId xmlns:a16="http://schemas.microsoft.com/office/drawing/2014/main" id="{C065A720-4F20-73A4-D113-1E716200673E}"/>
              </a:ext>
            </a:extLst>
          </p:cNvPr>
          <p:cNvSpPr>
            <a:spLocks noGrp="1"/>
          </p:cNvSpPr>
          <p:nvPr>
            <p:ph type="sldNum" sz="quarter" idx="12"/>
          </p:nvPr>
        </p:nvSpPr>
        <p:spPr/>
        <p:txBody>
          <a:bodyPr/>
          <a:lstStyle/>
          <a:p>
            <a:fld id="{1F1CB0F1-E3A5-4057-A475-0B8AC78582B4}" type="slidenum">
              <a:rPr lang="en-US" dirty="0" smtClean="0"/>
              <a:t>64</a:t>
            </a:fld>
            <a:endParaRPr lang="en-US"/>
          </a:p>
        </p:txBody>
      </p:sp>
      <p:sp>
        <p:nvSpPr>
          <p:cNvPr id="7" name="Rectangle 6">
            <a:extLst>
              <a:ext uri="{FF2B5EF4-FFF2-40B4-BE49-F238E27FC236}">
                <a16:creationId xmlns:a16="http://schemas.microsoft.com/office/drawing/2014/main" id="{F1FBA015-AB22-68B7-2165-928FC944D32F}"/>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F96B673A-4BE7-EBC9-7140-DFE1D25B9B85}"/>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4262335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A72A-5ADC-91AE-A915-B73BC9B8EF90}"/>
              </a:ext>
            </a:extLst>
          </p:cNvPr>
          <p:cNvSpPr>
            <a:spLocks noGrp="1"/>
          </p:cNvSpPr>
          <p:nvPr>
            <p:ph type="title"/>
          </p:nvPr>
        </p:nvSpPr>
        <p:spPr/>
        <p:txBody>
          <a:bodyPr/>
          <a:lstStyle/>
          <a:p>
            <a:r>
              <a:rPr lang="en-US" sz="4400">
                <a:solidFill>
                  <a:srgbClr val="000000"/>
                </a:solidFill>
                <a:latin typeface="Calibri"/>
                <a:cs typeface="Calibri"/>
              </a:rPr>
              <a:t>Ambient Air Quality Monitoring</a:t>
            </a:r>
            <a:endParaRPr lang="en-US"/>
          </a:p>
        </p:txBody>
      </p:sp>
      <p:sp>
        <p:nvSpPr>
          <p:cNvPr id="3" name="Content Placeholder 2">
            <a:extLst>
              <a:ext uri="{FF2B5EF4-FFF2-40B4-BE49-F238E27FC236}">
                <a16:creationId xmlns:a16="http://schemas.microsoft.com/office/drawing/2014/main" id="{A4DEF585-FC07-8E8E-F9F2-C13B0201A767}"/>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Objectives of the National Air Quality Monitoring Network:</a:t>
            </a:r>
            <a:endParaRPr lang="en-US">
              <a:cs typeface="Calibri" panose="020F0502020204030204"/>
            </a:endParaRPr>
          </a:p>
          <a:p>
            <a:pPr marL="383540" lvl="1"/>
            <a:r>
              <a:rPr lang="en-US" sz="2800">
                <a:solidFill>
                  <a:srgbClr val="000000"/>
                </a:solidFill>
                <a:cs typeface="Calibri"/>
              </a:rPr>
              <a:t>Supports compliance with the NAAQS</a:t>
            </a:r>
            <a:endParaRPr lang="en-US"/>
          </a:p>
          <a:p>
            <a:pPr marL="383540" lvl="1"/>
            <a:r>
              <a:rPr lang="en-US" sz="2800">
                <a:solidFill>
                  <a:srgbClr val="000000"/>
                </a:solidFill>
                <a:cs typeface="Calibri"/>
              </a:rPr>
              <a:t>Provides timely air quality data to the public</a:t>
            </a:r>
            <a:endParaRPr lang="en-US"/>
          </a:p>
          <a:p>
            <a:pPr marL="383540" lvl="1"/>
            <a:r>
              <a:rPr lang="en-US" sz="2800">
                <a:solidFill>
                  <a:srgbClr val="000000"/>
                </a:solidFill>
                <a:cs typeface="Calibri"/>
              </a:rPr>
              <a:t>Supports air pollution research studies</a:t>
            </a:r>
            <a:endParaRPr lang="en-US"/>
          </a:p>
          <a:p>
            <a:pPr marL="383540" lvl="1"/>
            <a:r>
              <a:rPr lang="en-US" sz="2800">
                <a:solidFill>
                  <a:srgbClr val="000000"/>
                </a:solidFill>
                <a:cs typeface="Calibri"/>
              </a:rPr>
              <a:t>Validates emissions models and verifying control strategy effectiveness</a:t>
            </a:r>
            <a:endParaRPr lang="en-US"/>
          </a:p>
          <a:p>
            <a:r>
              <a:rPr lang="en-US" sz="3200">
                <a:solidFill>
                  <a:srgbClr val="000000"/>
                </a:solidFill>
                <a:cs typeface="Calibri"/>
              </a:rPr>
              <a:t>Network Operators: Federal and State, Tribe and/or Local agencies</a:t>
            </a:r>
            <a:endParaRPr lang="en-US"/>
          </a:p>
          <a:p>
            <a:endParaRPr lang="en-US">
              <a:cs typeface="Calibri"/>
            </a:endParaRPr>
          </a:p>
        </p:txBody>
      </p:sp>
      <p:sp>
        <p:nvSpPr>
          <p:cNvPr id="5" name="Slide Number Placeholder 4">
            <a:extLst>
              <a:ext uri="{FF2B5EF4-FFF2-40B4-BE49-F238E27FC236}">
                <a16:creationId xmlns:a16="http://schemas.microsoft.com/office/drawing/2014/main" id="{17CCC2A8-1892-919F-8EB3-CD973A305078}"/>
              </a:ext>
            </a:extLst>
          </p:cNvPr>
          <p:cNvSpPr>
            <a:spLocks noGrp="1"/>
          </p:cNvSpPr>
          <p:nvPr>
            <p:ph type="sldNum" sz="quarter" idx="12"/>
          </p:nvPr>
        </p:nvSpPr>
        <p:spPr/>
        <p:txBody>
          <a:bodyPr/>
          <a:lstStyle/>
          <a:p>
            <a:fld id="{1F1CB0F1-E3A5-4057-A475-0B8AC78582B4}" type="slidenum">
              <a:rPr lang="en-US" dirty="0" smtClean="0"/>
              <a:t>65</a:t>
            </a:fld>
            <a:endParaRPr lang="en-US"/>
          </a:p>
        </p:txBody>
      </p:sp>
      <p:sp>
        <p:nvSpPr>
          <p:cNvPr id="7" name="Rectangle 6">
            <a:extLst>
              <a:ext uri="{FF2B5EF4-FFF2-40B4-BE49-F238E27FC236}">
                <a16:creationId xmlns:a16="http://schemas.microsoft.com/office/drawing/2014/main" id="{F0011804-235A-941E-342B-AFCD28AF1118}"/>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50851ED7-3C7F-BFA7-0A2D-E4B9647B993C}"/>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2068697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9757-4314-0481-367B-2E83C5688FB7}"/>
              </a:ext>
            </a:extLst>
          </p:cNvPr>
          <p:cNvSpPr>
            <a:spLocks noGrp="1"/>
          </p:cNvSpPr>
          <p:nvPr>
            <p:ph type="title"/>
          </p:nvPr>
        </p:nvSpPr>
        <p:spPr>
          <a:xfrm>
            <a:off x="1097280" y="286603"/>
            <a:ext cx="10058400" cy="1450757"/>
          </a:xfrm>
        </p:spPr>
        <p:txBody>
          <a:bodyPr>
            <a:normAutofit/>
          </a:bodyPr>
          <a:lstStyle/>
          <a:p>
            <a:r>
              <a:rPr lang="en-US">
                <a:latin typeface="Calibri"/>
                <a:cs typeface="Calibri"/>
              </a:rPr>
              <a:t>Ambient Air Quality Monitoring, cont.</a:t>
            </a:r>
            <a:endParaRPr lang="en-US"/>
          </a:p>
        </p:txBody>
      </p:sp>
      <p:sp>
        <p:nvSpPr>
          <p:cNvPr id="3" name="Content Placeholder 2">
            <a:extLst>
              <a:ext uri="{FF2B5EF4-FFF2-40B4-BE49-F238E27FC236}">
                <a16:creationId xmlns:a16="http://schemas.microsoft.com/office/drawing/2014/main" id="{132BE77B-C439-28A7-7F4B-F95C3EB1E646}"/>
              </a:ext>
            </a:extLst>
          </p:cNvPr>
          <p:cNvSpPr>
            <a:spLocks noGrp="1"/>
          </p:cNvSpPr>
          <p:nvPr>
            <p:ph idx="1"/>
          </p:nvPr>
        </p:nvSpPr>
        <p:spPr>
          <a:xfrm>
            <a:off x="1097279" y="1845734"/>
            <a:ext cx="6454987" cy="4023360"/>
          </a:xfrm>
        </p:spPr>
        <p:txBody>
          <a:bodyPr vert="horz" lIns="0" tIns="45720" rIns="0" bIns="45720" rtlCol="0" anchor="t">
            <a:normAutofit/>
          </a:bodyPr>
          <a:lstStyle/>
          <a:p>
            <a:r>
              <a:rPr lang="en-US">
                <a:cs typeface="Calibri" panose="020F0502020204030204"/>
              </a:rPr>
              <a:t>Reference(s):</a:t>
            </a:r>
          </a:p>
          <a:p>
            <a:pPr marL="486410" lvl="1"/>
            <a:r>
              <a:rPr lang="en-US" err="1">
                <a:cs typeface="Calibri" panose="020F0502020204030204"/>
              </a:rPr>
              <a:t>Air</a:t>
            </a:r>
            <a:r>
              <a:rPr lang="en-US" i="1" err="1">
                <a:cs typeface="Calibri" panose="020F0502020204030204"/>
              </a:rPr>
              <a:t>Knowledge</a:t>
            </a:r>
            <a:r>
              <a:rPr lang="en-US">
                <a:cs typeface="Calibri" panose="020F0502020204030204"/>
              </a:rPr>
              <a:t> </a:t>
            </a:r>
            <a:r>
              <a:rPr lang="en-US">
                <a:ea typeface="+mn-lt"/>
                <a:cs typeface="+mn-lt"/>
              </a:rPr>
              <a:t>Ambient Air Monitoring (AMBM) e-learning: </a:t>
            </a:r>
            <a:r>
              <a:rPr lang="en-US">
                <a:ea typeface="+mn-lt"/>
                <a:cs typeface="+mn-lt"/>
                <a:hlinkClick r:id="rId2"/>
              </a:rPr>
              <a:t>https://airknowledge.gov/AMBM-SI.html</a:t>
            </a:r>
            <a:r>
              <a:rPr lang="en-US">
                <a:ea typeface="+mn-lt"/>
                <a:cs typeface="+mn-lt"/>
              </a:rPr>
              <a:t> </a:t>
            </a:r>
            <a:endParaRPr lang="en-US">
              <a:cs typeface="Calibri"/>
            </a:endParaRPr>
          </a:p>
          <a:p>
            <a:pPr marL="486410" lvl="1"/>
            <a:r>
              <a:rPr lang="en-US"/>
              <a:t>EPA Managing Air Quality - Ambient Air Monitoring:</a:t>
            </a:r>
            <a:r>
              <a:rPr lang="en-US">
                <a:ea typeface="+mn-lt"/>
                <a:cs typeface="+mn-lt"/>
              </a:rPr>
              <a:t> </a:t>
            </a:r>
            <a:r>
              <a:rPr lang="en-US">
                <a:ea typeface="+mn-lt"/>
                <a:cs typeface="+mn-lt"/>
                <a:hlinkClick r:id="rId3"/>
              </a:rPr>
              <a:t>https://www.epa.gov/air-quality-management-process/managing-air-quality-ambient-air-monitoring</a:t>
            </a:r>
            <a:r>
              <a:rPr lang="en-US">
                <a:ea typeface="+mn-lt"/>
                <a:cs typeface="+mn-lt"/>
              </a:rPr>
              <a:t> </a:t>
            </a:r>
            <a:endParaRPr lang="en-US">
              <a:cs typeface="Calibri"/>
            </a:endParaRPr>
          </a:p>
          <a:p>
            <a:pPr marL="486410" lvl="1"/>
            <a:r>
              <a:rPr lang="en-US">
                <a:cs typeface="Calibri"/>
              </a:rPr>
              <a:t>Ambient Air Monitoring Technical Information Center:</a:t>
            </a:r>
            <a:r>
              <a:rPr lang="en-US">
                <a:ea typeface="+mn-lt"/>
                <a:cs typeface="+mn-lt"/>
              </a:rPr>
              <a:t> </a:t>
            </a:r>
            <a:r>
              <a:rPr lang="en-US">
                <a:ea typeface="+mn-lt"/>
                <a:cs typeface="+mn-lt"/>
                <a:hlinkClick r:id="rId4"/>
              </a:rPr>
              <a:t>https://www.epa.gov/amtic</a:t>
            </a:r>
            <a:r>
              <a:rPr lang="en-US">
                <a:ea typeface="+mn-lt"/>
                <a:cs typeface="+mn-lt"/>
              </a:rPr>
              <a:t> </a:t>
            </a:r>
            <a:endParaRPr lang="en-US">
              <a:cs typeface="Calibri"/>
            </a:endParaRPr>
          </a:p>
        </p:txBody>
      </p:sp>
      <p:pic>
        <p:nvPicPr>
          <p:cNvPr id="7" name="Picture 7">
            <a:extLst>
              <a:ext uri="{FF2B5EF4-FFF2-40B4-BE49-F238E27FC236}">
                <a16:creationId xmlns:a16="http://schemas.microsoft.com/office/drawing/2014/main" id="{25509B04-4B2E-8355-0740-F28A788406B0}"/>
              </a:ext>
            </a:extLst>
          </p:cNvPr>
          <p:cNvPicPr>
            <a:picLocks noChangeAspect="1"/>
          </p:cNvPicPr>
          <p:nvPr/>
        </p:nvPicPr>
        <p:blipFill rotWithShape="1">
          <a:blip r:embed="rId5"/>
          <a:srcRect l="5628" r="2040" b="-2"/>
          <a:stretch/>
        </p:blipFill>
        <p:spPr>
          <a:xfrm>
            <a:off x="8020570" y="1916318"/>
            <a:ext cx="3135109" cy="3471012"/>
          </a:xfrm>
          <a:prstGeom prst="rect">
            <a:avLst/>
          </a:prstGeom>
        </p:spPr>
      </p:pic>
      <p:sp>
        <p:nvSpPr>
          <p:cNvPr id="5" name="Slide Number Placeholder 4">
            <a:extLst>
              <a:ext uri="{FF2B5EF4-FFF2-40B4-BE49-F238E27FC236}">
                <a16:creationId xmlns:a16="http://schemas.microsoft.com/office/drawing/2014/main" id="{AC760BDF-E5FE-4FD1-F1F3-45C1C8A90874}"/>
              </a:ext>
            </a:extLst>
          </p:cNvPr>
          <p:cNvSpPr>
            <a:spLocks noGrp="1"/>
          </p:cNvSpPr>
          <p:nvPr>
            <p:ph type="sldNum" sz="quarter" idx="12"/>
          </p:nvPr>
        </p:nvSpPr>
        <p:spPr>
          <a:xfrm>
            <a:off x="9900458" y="6459785"/>
            <a:ext cx="1312025" cy="365125"/>
          </a:xfrm>
        </p:spPr>
        <p:txBody>
          <a:bodyPr>
            <a:normAutofit/>
          </a:bodyPr>
          <a:lstStyle/>
          <a:p>
            <a:pPr>
              <a:spcAft>
                <a:spcPts val="600"/>
              </a:spcAft>
            </a:pPr>
            <a:fld id="{1F1CB0F1-E3A5-4057-A475-0B8AC78582B4}" type="slidenum">
              <a:rPr lang="en-US" dirty="0" smtClean="0"/>
              <a:pPr>
                <a:spcAft>
                  <a:spcPts val="600"/>
                </a:spcAft>
              </a:pPr>
              <a:t>66</a:t>
            </a:fld>
            <a:endParaRPr lang="en-US"/>
          </a:p>
        </p:txBody>
      </p:sp>
      <p:sp>
        <p:nvSpPr>
          <p:cNvPr id="9" name="Rectangle 8">
            <a:extLst>
              <a:ext uri="{FF2B5EF4-FFF2-40B4-BE49-F238E27FC236}">
                <a16:creationId xmlns:a16="http://schemas.microsoft.com/office/drawing/2014/main" id="{387EA598-F07F-75C6-5857-1D38BFCE497C}"/>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11" name="Rectangle 10">
            <a:extLst>
              <a:ext uri="{FF2B5EF4-FFF2-40B4-BE49-F238E27FC236}">
                <a16:creationId xmlns:a16="http://schemas.microsoft.com/office/drawing/2014/main" id="{C08B218D-F463-8254-7952-84282F4FCD66}"/>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6" name="TextBox 5">
            <a:extLst>
              <a:ext uri="{FF2B5EF4-FFF2-40B4-BE49-F238E27FC236}">
                <a16:creationId xmlns:a16="http://schemas.microsoft.com/office/drawing/2014/main" id="{3F9338E1-2E90-EF86-D05E-5195883A8C62}"/>
              </a:ext>
            </a:extLst>
          </p:cNvPr>
          <p:cNvSpPr txBox="1"/>
          <p:nvPr/>
        </p:nvSpPr>
        <p:spPr>
          <a:xfrm>
            <a:off x="8397240" y="5486400"/>
            <a:ext cx="21640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Monitoring Shed</a:t>
            </a:r>
            <a:endParaRPr lang="en-US"/>
          </a:p>
        </p:txBody>
      </p:sp>
    </p:spTree>
    <p:extLst>
      <p:ext uri="{BB962C8B-B14F-4D97-AF65-F5344CB8AC3E}">
        <p14:creationId xmlns:p14="http://schemas.microsoft.com/office/powerpoint/2010/main" val="1895296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F6-6AD5-CD79-03FE-A5E25F03C1B3}"/>
              </a:ext>
            </a:extLst>
          </p:cNvPr>
          <p:cNvSpPr>
            <a:spLocks noGrp="1"/>
          </p:cNvSpPr>
          <p:nvPr>
            <p:ph type="title"/>
          </p:nvPr>
        </p:nvSpPr>
        <p:spPr/>
        <p:txBody>
          <a:bodyPr>
            <a:normAutofit/>
          </a:bodyPr>
          <a:lstStyle/>
          <a:p>
            <a:pPr algn="ctr"/>
            <a:r>
              <a:rPr lang="en-US">
                <a:cs typeface="Calibri Light"/>
              </a:rPr>
              <a:t>Definitions</a:t>
            </a:r>
          </a:p>
        </p:txBody>
      </p:sp>
      <p:sp>
        <p:nvSpPr>
          <p:cNvPr id="3" name="Content Placeholder 2">
            <a:extLst>
              <a:ext uri="{FF2B5EF4-FFF2-40B4-BE49-F238E27FC236}">
                <a16:creationId xmlns:a16="http://schemas.microsoft.com/office/drawing/2014/main" id="{1B60CA9E-4242-F687-C98A-25F1348C0408}"/>
              </a:ext>
            </a:extLst>
          </p:cNvPr>
          <p:cNvSpPr>
            <a:spLocks noGrp="1"/>
          </p:cNvSpPr>
          <p:nvPr>
            <p:ph idx="1"/>
          </p:nvPr>
        </p:nvSpPr>
        <p:spPr/>
        <p:txBody>
          <a:bodyPr vert="horz" lIns="0" tIns="45720" rIns="0" bIns="45720" rtlCol="0" anchor="t">
            <a:normAutofit fontScale="92500" lnSpcReduction="20000"/>
          </a:bodyPr>
          <a:lstStyle/>
          <a:p>
            <a:pPr>
              <a:spcAft>
                <a:spcPts val="600"/>
              </a:spcAft>
            </a:pPr>
            <a:r>
              <a:rPr lang="en-US" sz="3200" b="1">
                <a:solidFill>
                  <a:srgbClr val="000000"/>
                </a:solidFill>
                <a:cs typeface="Calibri"/>
              </a:rPr>
              <a:t>Monitor</a:t>
            </a:r>
            <a:r>
              <a:rPr lang="en-US" sz="3200">
                <a:solidFill>
                  <a:srgbClr val="000000"/>
                </a:solidFill>
                <a:cs typeface="Calibri"/>
              </a:rPr>
              <a:t>: A device used to measure air quality, typically automated continuous gases such as Ozone (O3) and Carbon Monoxide (CO).</a:t>
            </a:r>
            <a:endParaRPr lang="en-US">
              <a:cs typeface="Calibri" panose="020F0502020204030204"/>
            </a:endParaRPr>
          </a:p>
          <a:p>
            <a:pPr>
              <a:spcAft>
                <a:spcPts val="600"/>
              </a:spcAft>
            </a:pPr>
            <a:r>
              <a:rPr lang="en-US" sz="3200" b="1">
                <a:solidFill>
                  <a:srgbClr val="000000"/>
                </a:solidFill>
                <a:cs typeface="Calibri"/>
              </a:rPr>
              <a:t>Sampler</a:t>
            </a:r>
            <a:r>
              <a:rPr lang="en-US" sz="3200">
                <a:solidFill>
                  <a:srgbClr val="000000"/>
                </a:solidFill>
                <a:cs typeface="Calibri"/>
              </a:rPr>
              <a:t>: A device that supports manually operated, filter-based methods, typically for particles and/or air toxics measurements</a:t>
            </a:r>
            <a:endParaRPr lang="en-US">
              <a:cs typeface="Calibri" panose="020F0502020204030204"/>
            </a:endParaRPr>
          </a:p>
          <a:p>
            <a:pPr>
              <a:spcAft>
                <a:spcPts val="600"/>
              </a:spcAft>
            </a:pPr>
            <a:r>
              <a:rPr lang="en-US" sz="3200" b="1">
                <a:solidFill>
                  <a:srgbClr val="000000"/>
                </a:solidFill>
                <a:cs typeface="Calibri"/>
              </a:rPr>
              <a:t>Station</a:t>
            </a:r>
            <a:r>
              <a:rPr lang="en-US" sz="3200">
                <a:solidFill>
                  <a:srgbClr val="000000"/>
                </a:solidFill>
                <a:cs typeface="Calibri"/>
              </a:rPr>
              <a:t>: a physical monitoring location (with a building or platform) that houses monitors and samplers</a:t>
            </a:r>
            <a:endParaRPr lang="en-US">
              <a:cs typeface="Calibri" panose="020F0502020204030204"/>
            </a:endParaRPr>
          </a:p>
          <a:p>
            <a:pPr>
              <a:spcAft>
                <a:spcPts val="600"/>
              </a:spcAft>
            </a:pPr>
            <a:r>
              <a:rPr lang="en-US" sz="3200" b="1">
                <a:solidFill>
                  <a:srgbClr val="000000"/>
                </a:solidFill>
                <a:cs typeface="Calibri"/>
              </a:rPr>
              <a:t>Network</a:t>
            </a:r>
            <a:r>
              <a:rPr lang="en-US" sz="3200">
                <a:solidFill>
                  <a:srgbClr val="000000"/>
                </a:solidFill>
                <a:cs typeface="Calibri"/>
              </a:rPr>
              <a:t>: A collection of monitoring stations of a given type or types.</a:t>
            </a:r>
            <a:endParaRPr lang="en-US">
              <a:cs typeface="Calibri" panose="020F0502020204030204"/>
            </a:endParaRPr>
          </a:p>
        </p:txBody>
      </p:sp>
      <p:sp>
        <p:nvSpPr>
          <p:cNvPr id="5" name="Slide Number Placeholder 4">
            <a:extLst>
              <a:ext uri="{FF2B5EF4-FFF2-40B4-BE49-F238E27FC236}">
                <a16:creationId xmlns:a16="http://schemas.microsoft.com/office/drawing/2014/main" id="{BA90349A-A928-8B3B-E79A-2FCC9F83B541}"/>
              </a:ext>
            </a:extLst>
          </p:cNvPr>
          <p:cNvSpPr>
            <a:spLocks noGrp="1"/>
          </p:cNvSpPr>
          <p:nvPr>
            <p:ph type="sldNum" sz="quarter" idx="12"/>
          </p:nvPr>
        </p:nvSpPr>
        <p:spPr/>
        <p:txBody>
          <a:bodyPr/>
          <a:lstStyle/>
          <a:p>
            <a:fld id="{1F1CB0F1-E3A5-4057-A475-0B8AC78582B4}" type="slidenum">
              <a:rPr lang="en-US" dirty="0" smtClean="0"/>
              <a:t>67</a:t>
            </a:fld>
            <a:endParaRPr lang="en-US"/>
          </a:p>
        </p:txBody>
      </p:sp>
      <p:pic>
        <p:nvPicPr>
          <p:cNvPr id="6" name="Picture 6" descr="ICON&#10;&#10;A person with a lab beaker">
            <a:extLst>
              <a:ext uri="{FF2B5EF4-FFF2-40B4-BE49-F238E27FC236}">
                <a16:creationId xmlns:a16="http://schemas.microsoft.com/office/drawing/2014/main" id="{354E7A2E-A3CF-C7D9-504F-17488654A19D}"/>
              </a:ext>
            </a:extLst>
          </p:cNvPr>
          <p:cNvPicPr>
            <a:picLocks noChangeAspect="1"/>
          </p:cNvPicPr>
          <p:nvPr/>
        </p:nvPicPr>
        <p:blipFill>
          <a:blip r:embed="rId2"/>
          <a:stretch>
            <a:fillRect/>
          </a:stretch>
        </p:blipFill>
        <p:spPr>
          <a:xfrm>
            <a:off x="79794" y="1850546"/>
            <a:ext cx="990600" cy="971550"/>
          </a:xfrm>
          <a:prstGeom prst="rect">
            <a:avLst/>
          </a:prstGeom>
        </p:spPr>
      </p:pic>
      <p:pic>
        <p:nvPicPr>
          <p:cNvPr id="7" name="Picture 7" descr="Icon&#10;&#10;Funnel">
            <a:extLst>
              <a:ext uri="{FF2B5EF4-FFF2-40B4-BE49-F238E27FC236}">
                <a16:creationId xmlns:a16="http://schemas.microsoft.com/office/drawing/2014/main" id="{CB15D5E3-FC52-419C-4CD2-6C5EDFC1DE23}"/>
              </a:ext>
            </a:extLst>
          </p:cNvPr>
          <p:cNvPicPr>
            <a:picLocks noChangeAspect="1"/>
          </p:cNvPicPr>
          <p:nvPr/>
        </p:nvPicPr>
        <p:blipFill>
          <a:blip r:embed="rId3"/>
          <a:stretch>
            <a:fillRect/>
          </a:stretch>
        </p:blipFill>
        <p:spPr>
          <a:xfrm>
            <a:off x="67152" y="2866576"/>
            <a:ext cx="1000125" cy="981075"/>
          </a:xfrm>
          <a:prstGeom prst="rect">
            <a:avLst/>
          </a:prstGeom>
        </p:spPr>
      </p:pic>
      <p:pic>
        <p:nvPicPr>
          <p:cNvPr id="8" name="Picture 8" descr="Icon&#10;&#10;Buildings">
            <a:extLst>
              <a:ext uri="{FF2B5EF4-FFF2-40B4-BE49-F238E27FC236}">
                <a16:creationId xmlns:a16="http://schemas.microsoft.com/office/drawing/2014/main" id="{F57A976E-3276-BD2B-341F-66B8EA670058}"/>
              </a:ext>
            </a:extLst>
          </p:cNvPr>
          <p:cNvPicPr>
            <a:picLocks noChangeAspect="1"/>
          </p:cNvPicPr>
          <p:nvPr/>
        </p:nvPicPr>
        <p:blipFill>
          <a:blip r:embed="rId4"/>
          <a:stretch>
            <a:fillRect/>
          </a:stretch>
        </p:blipFill>
        <p:spPr>
          <a:xfrm>
            <a:off x="64565" y="3916123"/>
            <a:ext cx="1000125" cy="981075"/>
          </a:xfrm>
          <a:prstGeom prst="rect">
            <a:avLst/>
          </a:prstGeom>
        </p:spPr>
      </p:pic>
      <p:pic>
        <p:nvPicPr>
          <p:cNvPr id="9" name="Picture 9" descr="Icon&#10;&#10;Person in the middle of a group of seats working with others ">
            <a:extLst>
              <a:ext uri="{FF2B5EF4-FFF2-40B4-BE49-F238E27FC236}">
                <a16:creationId xmlns:a16="http://schemas.microsoft.com/office/drawing/2014/main" id="{0949D418-B5EA-1847-6B46-9CB3126EE983}"/>
              </a:ext>
            </a:extLst>
          </p:cNvPr>
          <p:cNvPicPr>
            <a:picLocks noChangeAspect="1"/>
          </p:cNvPicPr>
          <p:nvPr/>
        </p:nvPicPr>
        <p:blipFill>
          <a:blip r:embed="rId5"/>
          <a:stretch>
            <a:fillRect/>
          </a:stretch>
        </p:blipFill>
        <p:spPr>
          <a:xfrm>
            <a:off x="70269" y="4975285"/>
            <a:ext cx="1009650" cy="990600"/>
          </a:xfrm>
          <a:prstGeom prst="rect">
            <a:avLst/>
          </a:prstGeom>
        </p:spPr>
      </p:pic>
      <p:sp>
        <p:nvSpPr>
          <p:cNvPr id="11" name="Rectangle 10">
            <a:extLst>
              <a:ext uri="{FF2B5EF4-FFF2-40B4-BE49-F238E27FC236}">
                <a16:creationId xmlns:a16="http://schemas.microsoft.com/office/drawing/2014/main" id="{C86155A4-E135-A10A-B604-F465963AE713}"/>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13" name="Rectangle 12">
            <a:extLst>
              <a:ext uri="{FF2B5EF4-FFF2-40B4-BE49-F238E27FC236}">
                <a16:creationId xmlns:a16="http://schemas.microsoft.com/office/drawing/2014/main" id="{3FA668CC-2F64-8F96-9392-3160BCDA22F3}"/>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2808267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E27E-13FD-BE33-9CD9-0EDD2E0AC3F5}"/>
              </a:ext>
            </a:extLst>
          </p:cNvPr>
          <p:cNvSpPr>
            <a:spLocks noGrp="1"/>
          </p:cNvSpPr>
          <p:nvPr>
            <p:ph type="title"/>
          </p:nvPr>
        </p:nvSpPr>
        <p:spPr/>
        <p:txBody>
          <a:bodyPr>
            <a:normAutofit fontScale="90000"/>
          </a:bodyPr>
          <a:lstStyle/>
          <a:p>
            <a:r>
              <a:rPr lang="en-US" sz="4400">
                <a:solidFill>
                  <a:srgbClr val="000000"/>
                </a:solidFill>
                <a:latin typeface="Calibri"/>
                <a:cs typeface="Calibri"/>
              </a:rPr>
              <a:t>SLAMS Network</a:t>
            </a:r>
            <a:br>
              <a:rPr lang="en-US" sz="4400">
                <a:solidFill>
                  <a:srgbClr val="000000"/>
                </a:solidFill>
                <a:latin typeface="Calibri"/>
                <a:cs typeface="Calibri"/>
              </a:rPr>
            </a:br>
            <a:r>
              <a:rPr lang="en-US" sz="4400">
                <a:solidFill>
                  <a:srgbClr val="000000"/>
                </a:solidFill>
                <a:latin typeface="Calibri"/>
                <a:cs typeface="Calibri"/>
              </a:rPr>
              <a:t>State and Local Air Monitoring Stations (SLAMS)</a:t>
            </a:r>
            <a:endParaRPr lang="en-US"/>
          </a:p>
        </p:txBody>
      </p:sp>
      <p:sp>
        <p:nvSpPr>
          <p:cNvPr id="3" name="Content Placeholder 2">
            <a:extLst>
              <a:ext uri="{FF2B5EF4-FFF2-40B4-BE49-F238E27FC236}">
                <a16:creationId xmlns:a16="http://schemas.microsoft.com/office/drawing/2014/main" id="{B48EA75A-98EF-717A-7BE5-79FCE3467C8E}"/>
              </a:ext>
            </a:extLst>
          </p:cNvPr>
          <p:cNvSpPr>
            <a:spLocks noGrp="1"/>
          </p:cNvSpPr>
          <p:nvPr>
            <p:ph idx="1"/>
          </p:nvPr>
        </p:nvSpPr>
        <p:spPr/>
        <p:txBody>
          <a:bodyPr vert="horz" lIns="0" tIns="45720" rIns="0" bIns="45720" rtlCol="0" anchor="t">
            <a:normAutofit fontScale="92500" lnSpcReduction="20000"/>
          </a:bodyPr>
          <a:lstStyle/>
          <a:p>
            <a:r>
              <a:rPr lang="en-US" sz="3200">
                <a:solidFill>
                  <a:srgbClr val="000000"/>
                </a:solidFill>
                <a:cs typeface="Calibri"/>
              </a:rPr>
              <a:t>Ozone, CO, SO2, NOx</a:t>
            </a:r>
            <a:endParaRPr lang="en-US">
              <a:cs typeface="Calibri" panose="020F0502020204030204"/>
            </a:endParaRPr>
          </a:p>
          <a:p>
            <a:r>
              <a:rPr lang="en-US" sz="3200">
                <a:solidFill>
                  <a:srgbClr val="000000"/>
                </a:solidFill>
                <a:cs typeface="Calibri"/>
              </a:rPr>
              <a:t>Air Toxics</a:t>
            </a:r>
            <a:endParaRPr lang="en-US"/>
          </a:p>
          <a:p>
            <a:r>
              <a:rPr lang="en-US" sz="3200" err="1">
                <a:solidFill>
                  <a:srgbClr val="000000"/>
                </a:solidFill>
                <a:cs typeface="Calibri"/>
              </a:rPr>
              <a:t>NCore</a:t>
            </a:r>
            <a:r>
              <a:rPr lang="en-US" sz="3200">
                <a:solidFill>
                  <a:srgbClr val="000000"/>
                </a:solidFill>
                <a:cs typeface="Calibri"/>
              </a:rPr>
              <a:t> (National core monitoring sites – multi-pollutant high spatial and temporal resolution monitors)</a:t>
            </a:r>
            <a:endParaRPr lang="en-US"/>
          </a:p>
          <a:p>
            <a:r>
              <a:rPr lang="en-US" sz="3200">
                <a:solidFill>
                  <a:srgbClr val="000000"/>
                </a:solidFill>
                <a:cs typeface="Calibri"/>
              </a:rPr>
              <a:t>PM10 and PM2.5</a:t>
            </a:r>
            <a:endParaRPr lang="en-US"/>
          </a:p>
          <a:p>
            <a:r>
              <a:rPr lang="en-US" sz="3200">
                <a:solidFill>
                  <a:srgbClr val="000000"/>
                </a:solidFill>
                <a:cs typeface="Calibri"/>
              </a:rPr>
              <a:t>Chemical Speciation</a:t>
            </a:r>
            <a:endParaRPr lang="en-US"/>
          </a:p>
          <a:p>
            <a:r>
              <a:rPr lang="en-US" sz="3200">
                <a:solidFill>
                  <a:srgbClr val="000000"/>
                </a:solidFill>
                <a:cs typeface="Calibri"/>
              </a:rPr>
              <a:t>Lead Monitoring</a:t>
            </a:r>
            <a:endParaRPr lang="en-US"/>
          </a:p>
          <a:p>
            <a:r>
              <a:rPr lang="en-US" sz="3200">
                <a:solidFill>
                  <a:srgbClr val="000000"/>
                </a:solidFill>
                <a:cs typeface="Calibri"/>
              </a:rPr>
              <a:t>Meteorological Measurements</a:t>
            </a:r>
            <a:endParaRPr lang="en-US"/>
          </a:p>
          <a:p>
            <a:r>
              <a:rPr lang="en-US" sz="3200">
                <a:solidFill>
                  <a:srgbClr val="000000"/>
                </a:solidFill>
                <a:cs typeface="Calibri"/>
              </a:rPr>
              <a:t>Near-road CO, NO2, and PM2.5 Monitoring</a:t>
            </a:r>
            <a:endParaRPr lang="en-US"/>
          </a:p>
          <a:p>
            <a:r>
              <a:rPr lang="en-US" sz="3200">
                <a:solidFill>
                  <a:srgbClr val="000000"/>
                </a:solidFill>
                <a:cs typeface="Calibri"/>
              </a:rPr>
              <a:t>Susceptible and Vulnerable Populations - NO2 Monitoring</a:t>
            </a:r>
            <a:endParaRPr lang="en-US"/>
          </a:p>
          <a:p>
            <a:endParaRPr lang="en-US">
              <a:cs typeface="Calibri"/>
            </a:endParaRPr>
          </a:p>
        </p:txBody>
      </p:sp>
      <p:sp>
        <p:nvSpPr>
          <p:cNvPr id="5" name="Slide Number Placeholder 4">
            <a:extLst>
              <a:ext uri="{FF2B5EF4-FFF2-40B4-BE49-F238E27FC236}">
                <a16:creationId xmlns:a16="http://schemas.microsoft.com/office/drawing/2014/main" id="{CE207B39-CCC2-A659-B5C5-D466416FCD79}"/>
              </a:ext>
            </a:extLst>
          </p:cNvPr>
          <p:cNvSpPr>
            <a:spLocks noGrp="1"/>
          </p:cNvSpPr>
          <p:nvPr>
            <p:ph type="sldNum" sz="quarter" idx="12"/>
          </p:nvPr>
        </p:nvSpPr>
        <p:spPr/>
        <p:txBody>
          <a:bodyPr/>
          <a:lstStyle/>
          <a:p>
            <a:fld id="{1F1CB0F1-E3A5-4057-A475-0B8AC78582B4}" type="slidenum">
              <a:rPr lang="en-US" dirty="0" smtClean="0"/>
              <a:t>68</a:t>
            </a:fld>
            <a:endParaRPr lang="en-US"/>
          </a:p>
        </p:txBody>
      </p:sp>
      <p:sp>
        <p:nvSpPr>
          <p:cNvPr id="7" name="Rectangle 6">
            <a:extLst>
              <a:ext uri="{FF2B5EF4-FFF2-40B4-BE49-F238E27FC236}">
                <a16:creationId xmlns:a16="http://schemas.microsoft.com/office/drawing/2014/main" id="{6EE4F5CD-9647-7A77-6C7E-E22D332190B2}"/>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58D8293D-BA96-A586-526C-585BB9736B92}"/>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1480235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172762-C5F5-F4DD-7E30-12ADDC137BB0}"/>
              </a:ext>
            </a:extLst>
          </p:cNvPr>
          <p:cNvSpPr>
            <a:spLocks noGrp="1"/>
          </p:cNvSpPr>
          <p:nvPr>
            <p:ph type="sldNum" sz="quarter" idx="12"/>
          </p:nvPr>
        </p:nvSpPr>
        <p:spPr/>
        <p:txBody>
          <a:bodyPr/>
          <a:lstStyle/>
          <a:p>
            <a:fld id="{1F1CB0F1-E3A5-4057-A475-0B8AC78582B4}" type="slidenum">
              <a:rPr lang="en-US" dirty="0" smtClean="0"/>
              <a:t>69</a:t>
            </a:fld>
            <a:endParaRPr lang="en-US"/>
          </a:p>
        </p:txBody>
      </p:sp>
      <p:sp>
        <p:nvSpPr>
          <p:cNvPr id="8" name="Rectangle 7">
            <a:extLst>
              <a:ext uri="{FF2B5EF4-FFF2-40B4-BE49-F238E27FC236}">
                <a16:creationId xmlns:a16="http://schemas.microsoft.com/office/drawing/2014/main" id="{77E1C0AA-2217-4203-D8A1-000B8E2EEBFB}"/>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pic>
        <p:nvPicPr>
          <p:cNvPr id="4" name="Picture 4">
            <a:extLst>
              <a:ext uri="{FF2B5EF4-FFF2-40B4-BE49-F238E27FC236}">
                <a16:creationId xmlns:a16="http://schemas.microsoft.com/office/drawing/2014/main" id="{47EE19BD-81FD-CC5F-C79F-1E41F2B44DEE}"/>
              </a:ext>
            </a:extLst>
          </p:cNvPr>
          <p:cNvPicPr>
            <a:picLocks noChangeAspect="1"/>
          </p:cNvPicPr>
          <p:nvPr/>
        </p:nvPicPr>
        <p:blipFill>
          <a:blip r:embed="rId2"/>
          <a:stretch>
            <a:fillRect/>
          </a:stretch>
        </p:blipFill>
        <p:spPr>
          <a:xfrm>
            <a:off x="1920816" y="171810"/>
            <a:ext cx="8077198" cy="6126191"/>
          </a:xfrm>
          <a:prstGeom prst="rect">
            <a:avLst/>
          </a:prstGeom>
        </p:spPr>
      </p:pic>
      <p:sp>
        <p:nvSpPr>
          <p:cNvPr id="10" name="Rectangle 9">
            <a:extLst>
              <a:ext uri="{FF2B5EF4-FFF2-40B4-BE49-F238E27FC236}">
                <a16:creationId xmlns:a16="http://schemas.microsoft.com/office/drawing/2014/main" id="{093564FE-3A3A-C3F9-C4FB-2867A651A271}"/>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262556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2B16-B8E0-0B30-74BE-9D03D91490AF}"/>
              </a:ext>
            </a:extLst>
          </p:cNvPr>
          <p:cNvSpPr>
            <a:spLocks noGrp="1"/>
          </p:cNvSpPr>
          <p:nvPr>
            <p:ph type="title"/>
          </p:nvPr>
        </p:nvSpPr>
        <p:spPr/>
        <p:txBody>
          <a:bodyPr/>
          <a:lstStyle/>
          <a:p>
            <a:r>
              <a:rPr lang="en-US"/>
              <a:t>Interesting Tidbits</a:t>
            </a:r>
          </a:p>
        </p:txBody>
      </p:sp>
      <p:sp>
        <p:nvSpPr>
          <p:cNvPr id="3" name="Content Placeholder 2">
            <a:extLst>
              <a:ext uri="{FF2B5EF4-FFF2-40B4-BE49-F238E27FC236}">
                <a16:creationId xmlns:a16="http://schemas.microsoft.com/office/drawing/2014/main" id="{3AC47422-A150-489A-9E61-D43907B81153}"/>
              </a:ext>
            </a:extLst>
          </p:cNvPr>
          <p:cNvSpPr>
            <a:spLocks noGrp="1"/>
          </p:cNvSpPr>
          <p:nvPr>
            <p:ph idx="1"/>
          </p:nvPr>
        </p:nvSpPr>
        <p:spPr/>
        <p:txBody>
          <a:bodyPr vert="horz" lIns="0" tIns="45720" rIns="0" bIns="45720" rtlCol="0" anchor="t">
            <a:normAutofit/>
          </a:bodyPr>
          <a:lstStyle/>
          <a:p>
            <a:pPr fontAlgn="base"/>
            <a:r>
              <a:rPr lang="en-US" sz="3600">
                <a:solidFill>
                  <a:srgbClr val="000000"/>
                </a:solidFill>
                <a:latin typeface="Calibri"/>
                <a:cs typeface="Calibri"/>
              </a:rPr>
              <a:t>Original SIPs were approved by EPA</a:t>
            </a:r>
          </a:p>
          <a:p>
            <a:pPr marL="486410" lvl="1" fontAlgn="base"/>
            <a:r>
              <a:rPr lang="en-US" sz="3600">
                <a:solidFill>
                  <a:srgbClr val="000000"/>
                </a:solidFill>
                <a:latin typeface="Calibri"/>
                <a:cs typeface="Calibri"/>
              </a:rPr>
              <a:t>all 50 states, 4 U.S. Territories, and Washington D.C. </a:t>
            </a:r>
            <a:endParaRPr lang="en-US" sz="3600">
              <a:solidFill>
                <a:srgbClr val="000000"/>
              </a:solidFill>
              <a:latin typeface="Calibri" panose="020F0502020204030204" pitchFamily="34" charset="0"/>
              <a:cs typeface="Calibri"/>
            </a:endParaRPr>
          </a:p>
          <a:p>
            <a:pPr marL="486410" lvl="1" fontAlgn="base"/>
            <a:r>
              <a:rPr lang="en-US" sz="3600">
                <a:solidFill>
                  <a:srgbClr val="000000"/>
                </a:solidFill>
                <a:latin typeface="Calibri"/>
                <a:cs typeface="Calibri"/>
              </a:rPr>
              <a:t>May 31, 1972 (37 FR 10842) –also known as the “mother” SIPs.</a:t>
            </a:r>
          </a:p>
          <a:p>
            <a:pPr fontAlgn="base">
              <a:spcBef>
                <a:spcPts val="640"/>
              </a:spcBef>
            </a:pPr>
            <a:r>
              <a:rPr lang="en-US" sz="3600">
                <a:solidFill>
                  <a:srgbClr val="000000"/>
                </a:solidFill>
                <a:latin typeface="Calibri"/>
                <a:cs typeface="Calibri"/>
              </a:rPr>
              <a:t>Technically, all SIPs after 1972 are SIP revisions.</a:t>
            </a:r>
          </a:p>
          <a:p>
            <a:endParaRPr lang="en-US"/>
          </a:p>
        </p:txBody>
      </p:sp>
      <p:sp>
        <p:nvSpPr>
          <p:cNvPr id="5" name="Slide Number Placeholder 4">
            <a:extLst>
              <a:ext uri="{FF2B5EF4-FFF2-40B4-BE49-F238E27FC236}">
                <a16:creationId xmlns:a16="http://schemas.microsoft.com/office/drawing/2014/main" id="{BC5270B0-188B-4495-7DD8-DE18D972AF5F}"/>
              </a:ext>
            </a:extLst>
          </p:cNvPr>
          <p:cNvSpPr>
            <a:spLocks noGrp="1"/>
          </p:cNvSpPr>
          <p:nvPr>
            <p:ph type="sldNum" sz="quarter" idx="12"/>
          </p:nvPr>
        </p:nvSpPr>
        <p:spPr/>
        <p:txBody>
          <a:bodyPr/>
          <a:lstStyle/>
          <a:p>
            <a:fld id="{1F1CB0F1-E3A5-4057-A475-0B8AC78582B4}" type="slidenum">
              <a:rPr lang="en-US" smtClean="0"/>
              <a:t>7</a:t>
            </a:fld>
            <a:endParaRPr lang="en-US"/>
          </a:p>
        </p:txBody>
      </p:sp>
      <p:sp>
        <p:nvSpPr>
          <p:cNvPr id="7" name="Rectangle 6">
            <a:extLst>
              <a:ext uri="{FF2B5EF4-FFF2-40B4-BE49-F238E27FC236}">
                <a16:creationId xmlns:a16="http://schemas.microsoft.com/office/drawing/2014/main" id="{0978D2BA-1935-4C03-BE11-AE3A2BE88841}"/>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649994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056A-2349-B165-EE6D-9B2CF1D4ECF0}"/>
              </a:ext>
            </a:extLst>
          </p:cNvPr>
          <p:cNvSpPr>
            <a:spLocks noGrp="1"/>
          </p:cNvSpPr>
          <p:nvPr>
            <p:ph type="title"/>
          </p:nvPr>
        </p:nvSpPr>
        <p:spPr/>
        <p:txBody>
          <a:bodyPr/>
          <a:lstStyle/>
          <a:p>
            <a:r>
              <a:rPr lang="en-US" sz="4400">
                <a:solidFill>
                  <a:srgbClr val="000000"/>
                </a:solidFill>
                <a:latin typeface="Calibri"/>
                <a:cs typeface="Calibri"/>
              </a:rPr>
              <a:t>Surface Air Quality Data</a:t>
            </a:r>
            <a:endParaRPr lang="en-US"/>
          </a:p>
        </p:txBody>
      </p:sp>
      <p:sp>
        <p:nvSpPr>
          <p:cNvPr id="3" name="Content Placeholder 2">
            <a:extLst>
              <a:ext uri="{FF2B5EF4-FFF2-40B4-BE49-F238E27FC236}">
                <a16:creationId xmlns:a16="http://schemas.microsoft.com/office/drawing/2014/main" id="{E12BA560-4076-4DC3-3208-26C004D45A5F}"/>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EPA Air Quality System (AQS) is the repository for SLAMS and other network data</a:t>
            </a:r>
            <a:endParaRPr lang="en-US">
              <a:cs typeface="Calibri" panose="020F0502020204030204"/>
            </a:endParaRPr>
          </a:p>
          <a:p>
            <a:r>
              <a:rPr lang="en-US" sz="3200">
                <a:solidFill>
                  <a:srgbClr val="000000"/>
                </a:solidFill>
                <a:cs typeface="Calibri"/>
              </a:rPr>
              <a:t>Surface Air Quality Data has historically covered urban areas</a:t>
            </a:r>
            <a:endParaRPr lang="en-US"/>
          </a:p>
          <a:p>
            <a:pPr lvl="1"/>
            <a:r>
              <a:rPr lang="en-US" sz="2600">
                <a:solidFill>
                  <a:srgbClr val="000000"/>
                </a:solidFill>
                <a:cs typeface="Calibri"/>
              </a:rPr>
              <a:t>Stations in rural areas becoming more frequent</a:t>
            </a:r>
            <a:endParaRPr lang="en-US"/>
          </a:p>
          <a:p>
            <a:endParaRPr lang="en-US">
              <a:cs typeface="Calibri"/>
            </a:endParaRPr>
          </a:p>
        </p:txBody>
      </p:sp>
      <p:sp>
        <p:nvSpPr>
          <p:cNvPr id="5" name="Slide Number Placeholder 4">
            <a:extLst>
              <a:ext uri="{FF2B5EF4-FFF2-40B4-BE49-F238E27FC236}">
                <a16:creationId xmlns:a16="http://schemas.microsoft.com/office/drawing/2014/main" id="{8A4B91F4-FE12-E166-4116-1048B8E5379C}"/>
              </a:ext>
            </a:extLst>
          </p:cNvPr>
          <p:cNvSpPr>
            <a:spLocks noGrp="1"/>
          </p:cNvSpPr>
          <p:nvPr>
            <p:ph type="sldNum" sz="quarter" idx="12"/>
          </p:nvPr>
        </p:nvSpPr>
        <p:spPr/>
        <p:txBody>
          <a:bodyPr/>
          <a:lstStyle/>
          <a:p>
            <a:fld id="{1F1CB0F1-E3A5-4057-A475-0B8AC78582B4}" type="slidenum">
              <a:rPr lang="en-US" dirty="0" smtClean="0"/>
              <a:t>70</a:t>
            </a:fld>
            <a:endParaRPr lang="en-US"/>
          </a:p>
        </p:txBody>
      </p:sp>
      <p:sp>
        <p:nvSpPr>
          <p:cNvPr id="7" name="Rectangle 6">
            <a:extLst>
              <a:ext uri="{FF2B5EF4-FFF2-40B4-BE49-F238E27FC236}">
                <a16:creationId xmlns:a16="http://schemas.microsoft.com/office/drawing/2014/main" id="{B3F421A1-1660-5842-3442-3D28DD87D063}"/>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C1616FE9-FD89-1C5E-EC6D-A5B6E42F7E51}"/>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469403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056A-2349-B165-EE6D-9B2CF1D4ECF0}"/>
              </a:ext>
            </a:extLst>
          </p:cNvPr>
          <p:cNvSpPr>
            <a:spLocks noGrp="1"/>
          </p:cNvSpPr>
          <p:nvPr>
            <p:ph type="title"/>
          </p:nvPr>
        </p:nvSpPr>
        <p:spPr/>
        <p:txBody>
          <a:bodyPr/>
          <a:lstStyle/>
          <a:p>
            <a:r>
              <a:rPr lang="en-US" sz="4400">
                <a:solidFill>
                  <a:srgbClr val="000000"/>
                </a:solidFill>
                <a:latin typeface="Calibri"/>
                <a:cs typeface="Calibri"/>
              </a:rPr>
              <a:t>Surface Air and Ozone</a:t>
            </a:r>
            <a:endParaRPr lang="en-US"/>
          </a:p>
        </p:txBody>
      </p:sp>
      <p:sp>
        <p:nvSpPr>
          <p:cNvPr id="5" name="Slide Number Placeholder 4">
            <a:extLst>
              <a:ext uri="{FF2B5EF4-FFF2-40B4-BE49-F238E27FC236}">
                <a16:creationId xmlns:a16="http://schemas.microsoft.com/office/drawing/2014/main" id="{8A4B91F4-FE12-E166-4116-1048B8E5379C}"/>
              </a:ext>
            </a:extLst>
          </p:cNvPr>
          <p:cNvSpPr>
            <a:spLocks noGrp="1"/>
          </p:cNvSpPr>
          <p:nvPr>
            <p:ph type="sldNum" sz="quarter" idx="12"/>
          </p:nvPr>
        </p:nvSpPr>
        <p:spPr/>
        <p:txBody>
          <a:bodyPr/>
          <a:lstStyle/>
          <a:p>
            <a:fld id="{1F1CB0F1-E3A5-4057-A475-0B8AC78582B4}" type="slidenum">
              <a:rPr lang="en-US" dirty="0" smtClean="0"/>
              <a:t>71</a:t>
            </a:fld>
            <a:endParaRPr lang="en-US"/>
          </a:p>
        </p:txBody>
      </p:sp>
      <p:sp>
        <p:nvSpPr>
          <p:cNvPr id="7" name="Rectangle 6">
            <a:extLst>
              <a:ext uri="{FF2B5EF4-FFF2-40B4-BE49-F238E27FC236}">
                <a16:creationId xmlns:a16="http://schemas.microsoft.com/office/drawing/2014/main" id="{B3F421A1-1660-5842-3442-3D28DD87D063}"/>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C1616FE9-FD89-1C5E-EC6D-A5B6E42F7E51}"/>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pic>
        <p:nvPicPr>
          <p:cNvPr id="12" name="Picture 11">
            <a:extLst>
              <a:ext uri="{FF2B5EF4-FFF2-40B4-BE49-F238E27FC236}">
                <a16:creationId xmlns:a16="http://schemas.microsoft.com/office/drawing/2014/main" id="{D74F2657-1686-DC0D-C59E-F6FA25DAAF14}"/>
              </a:ext>
            </a:extLst>
          </p:cNvPr>
          <p:cNvPicPr>
            <a:picLocks noChangeAspect="1"/>
          </p:cNvPicPr>
          <p:nvPr/>
        </p:nvPicPr>
        <p:blipFill>
          <a:blip r:embed="rId2"/>
          <a:stretch>
            <a:fillRect/>
          </a:stretch>
        </p:blipFill>
        <p:spPr>
          <a:xfrm>
            <a:off x="1983546" y="1909550"/>
            <a:ext cx="6443002" cy="4373016"/>
          </a:xfrm>
          <a:prstGeom prst="rect">
            <a:avLst/>
          </a:prstGeom>
        </p:spPr>
      </p:pic>
    </p:spTree>
    <p:extLst>
      <p:ext uri="{BB962C8B-B14F-4D97-AF65-F5344CB8AC3E}">
        <p14:creationId xmlns:p14="http://schemas.microsoft.com/office/powerpoint/2010/main" val="1452740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056A-2349-B165-EE6D-9B2CF1D4ECF0}"/>
              </a:ext>
            </a:extLst>
          </p:cNvPr>
          <p:cNvSpPr>
            <a:spLocks noGrp="1"/>
          </p:cNvSpPr>
          <p:nvPr>
            <p:ph type="title"/>
          </p:nvPr>
        </p:nvSpPr>
        <p:spPr/>
        <p:txBody>
          <a:bodyPr/>
          <a:lstStyle/>
          <a:p>
            <a:r>
              <a:rPr lang="en-US" sz="4400">
                <a:solidFill>
                  <a:srgbClr val="000000"/>
                </a:solidFill>
                <a:latin typeface="Calibri"/>
                <a:cs typeface="Calibri"/>
              </a:rPr>
              <a:t>EPA AQS Surface Air Quality Data</a:t>
            </a:r>
            <a:endParaRPr lang="en-US"/>
          </a:p>
        </p:txBody>
      </p:sp>
      <p:sp>
        <p:nvSpPr>
          <p:cNvPr id="3" name="Content Placeholder 2">
            <a:extLst>
              <a:ext uri="{FF2B5EF4-FFF2-40B4-BE49-F238E27FC236}">
                <a16:creationId xmlns:a16="http://schemas.microsoft.com/office/drawing/2014/main" id="{E12BA560-4076-4DC3-3208-26C004D45A5F}"/>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Data included in the AQS</a:t>
            </a:r>
            <a:endParaRPr lang="en-US" sz="1800">
              <a:cs typeface="Calibri" panose="020F0502020204030204"/>
            </a:endParaRPr>
          </a:p>
          <a:p>
            <a:pPr lvl="1"/>
            <a:r>
              <a:rPr lang="en-US" sz="2600">
                <a:solidFill>
                  <a:srgbClr val="000000"/>
                </a:solidFill>
                <a:cs typeface="Calibri"/>
              </a:rPr>
              <a:t>Hourly O3, NO2, NOx, CO, PM10, and PM2.5</a:t>
            </a:r>
          </a:p>
          <a:p>
            <a:pPr lvl="1"/>
            <a:r>
              <a:rPr lang="en-US" sz="2400">
                <a:solidFill>
                  <a:srgbClr val="000000"/>
                </a:solidFill>
                <a:cs typeface="Calibri"/>
              </a:rPr>
              <a:t>Federal Reference Method (FRM) measures 24-hour total PM2.5 mass every 1-3 days</a:t>
            </a:r>
            <a:endParaRPr lang="en-US"/>
          </a:p>
          <a:p>
            <a:r>
              <a:rPr lang="en-US" sz="2800">
                <a:solidFill>
                  <a:srgbClr val="000000"/>
                </a:solidFill>
                <a:cs typeface="Calibri"/>
              </a:rPr>
              <a:t>Chemical Speciation Network (CSN) measures 24-hour average speciated PM2.5, including SO4, NO3, NH4, EC, OC, and elements every 1-6 days</a:t>
            </a:r>
            <a:endParaRPr lang="en-US"/>
          </a:p>
          <a:p>
            <a:endParaRPr lang="en-US">
              <a:cs typeface="Calibri"/>
            </a:endParaRPr>
          </a:p>
        </p:txBody>
      </p:sp>
      <p:sp>
        <p:nvSpPr>
          <p:cNvPr id="5" name="Slide Number Placeholder 4">
            <a:extLst>
              <a:ext uri="{FF2B5EF4-FFF2-40B4-BE49-F238E27FC236}">
                <a16:creationId xmlns:a16="http://schemas.microsoft.com/office/drawing/2014/main" id="{8A4B91F4-FE12-E166-4116-1048B8E5379C}"/>
              </a:ext>
            </a:extLst>
          </p:cNvPr>
          <p:cNvSpPr>
            <a:spLocks noGrp="1"/>
          </p:cNvSpPr>
          <p:nvPr>
            <p:ph type="sldNum" sz="quarter" idx="12"/>
          </p:nvPr>
        </p:nvSpPr>
        <p:spPr/>
        <p:txBody>
          <a:bodyPr/>
          <a:lstStyle/>
          <a:p>
            <a:fld id="{1F1CB0F1-E3A5-4057-A475-0B8AC78582B4}" type="slidenum">
              <a:rPr lang="en-US" dirty="0" smtClean="0"/>
              <a:t>72</a:t>
            </a:fld>
            <a:endParaRPr lang="en-US"/>
          </a:p>
        </p:txBody>
      </p:sp>
      <p:sp>
        <p:nvSpPr>
          <p:cNvPr id="7" name="Rectangle 6">
            <a:extLst>
              <a:ext uri="{FF2B5EF4-FFF2-40B4-BE49-F238E27FC236}">
                <a16:creationId xmlns:a16="http://schemas.microsoft.com/office/drawing/2014/main" id="{B3F421A1-1660-5842-3442-3D28DD87D063}"/>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C1616FE9-FD89-1C5E-EC6D-A5B6E42F7E51}"/>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770288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922D-837A-A892-AAF1-26B83BC69324}"/>
              </a:ext>
            </a:extLst>
          </p:cNvPr>
          <p:cNvSpPr>
            <a:spLocks noGrp="1"/>
          </p:cNvSpPr>
          <p:nvPr>
            <p:ph type="title"/>
          </p:nvPr>
        </p:nvSpPr>
        <p:spPr/>
        <p:txBody>
          <a:bodyPr/>
          <a:lstStyle/>
          <a:p>
            <a:r>
              <a:rPr lang="en-US" sz="4400" err="1">
                <a:solidFill>
                  <a:srgbClr val="000000"/>
                </a:solidFill>
                <a:latin typeface="Calibri"/>
                <a:cs typeface="Calibri"/>
              </a:rPr>
              <a:t>AirNow</a:t>
            </a:r>
            <a:r>
              <a:rPr lang="en-US" sz="4400">
                <a:solidFill>
                  <a:srgbClr val="000000"/>
                </a:solidFill>
                <a:latin typeface="Calibri"/>
                <a:cs typeface="Calibri"/>
              </a:rPr>
              <a:t> Data</a:t>
            </a:r>
            <a:endParaRPr lang="en-US"/>
          </a:p>
        </p:txBody>
      </p:sp>
      <p:sp>
        <p:nvSpPr>
          <p:cNvPr id="3" name="Content Placeholder 2">
            <a:extLst>
              <a:ext uri="{FF2B5EF4-FFF2-40B4-BE49-F238E27FC236}">
                <a16:creationId xmlns:a16="http://schemas.microsoft.com/office/drawing/2014/main" id="{B49DC53B-4309-FDA8-1C73-A6B1ED6DC331}"/>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For ozone and PM2.5</a:t>
            </a:r>
            <a:endParaRPr lang="en-US">
              <a:cs typeface="Calibri" panose="020F0502020204030204"/>
            </a:endParaRPr>
          </a:p>
          <a:p>
            <a:r>
              <a:rPr lang="en-US" sz="3000">
                <a:solidFill>
                  <a:srgbClr val="000000"/>
                </a:solidFill>
                <a:cs typeface="Calibri"/>
              </a:rPr>
              <a:t>Provides ability to compare recent air quality data not yet available from AQS with historic levels.</a:t>
            </a:r>
            <a:endParaRPr lang="en-US"/>
          </a:p>
          <a:p>
            <a:pPr lvl="1"/>
            <a:r>
              <a:rPr lang="en-US" sz="2400">
                <a:solidFill>
                  <a:srgbClr val="000000"/>
                </a:solidFill>
                <a:cs typeface="Calibri"/>
              </a:rPr>
              <a:t>AQI data are not fully verified and validated through the quality assurance procedures and, therefore, cannot be used to formulate or support regulation, guidance or any other Agency decision or position.</a:t>
            </a:r>
            <a:endParaRPr lang="en-US"/>
          </a:p>
          <a:p>
            <a:pPr lvl="1"/>
            <a:r>
              <a:rPr lang="en-US" sz="2400" u="sng">
                <a:solidFill>
                  <a:srgbClr val="0000FF"/>
                </a:solidFill>
                <a:cs typeface="Calibri"/>
                <a:hlinkClick r:id="rId2"/>
              </a:rPr>
              <a:t>https://www.epa.gov/outdoor-air-quality-data</a:t>
            </a:r>
            <a:r>
              <a:rPr lang="en-US" sz="2400">
                <a:solidFill>
                  <a:srgbClr val="000000"/>
                </a:solidFill>
                <a:cs typeface="Calibri"/>
              </a:rPr>
              <a:t> </a:t>
            </a:r>
            <a:endParaRPr lang="en-US"/>
          </a:p>
          <a:p>
            <a:r>
              <a:rPr lang="en-US" sz="3000">
                <a:solidFill>
                  <a:srgbClr val="000000"/>
                </a:solidFill>
                <a:cs typeface="Calibri"/>
              </a:rPr>
              <a:t>AQS data, as it becomes available, replaces any </a:t>
            </a:r>
            <a:r>
              <a:rPr lang="en-US" sz="3000" err="1">
                <a:solidFill>
                  <a:srgbClr val="000000"/>
                </a:solidFill>
                <a:cs typeface="Calibri"/>
              </a:rPr>
              <a:t>AirNow</a:t>
            </a:r>
            <a:r>
              <a:rPr lang="en-US" sz="3000">
                <a:solidFill>
                  <a:srgbClr val="000000"/>
                </a:solidFill>
                <a:cs typeface="Calibri"/>
              </a:rPr>
              <a:t> data.</a:t>
            </a:r>
            <a:endParaRPr lang="en-US"/>
          </a:p>
          <a:p>
            <a:endParaRPr lang="en-US">
              <a:cs typeface="Calibri"/>
            </a:endParaRPr>
          </a:p>
        </p:txBody>
      </p:sp>
      <p:sp>
        <p:nvSpPr>
          <p:cNvPr id="5" name="Slide Number Placeholder 4">
            <a:extLst>
              <a:ext uri="{FF2B5EF4-FFF2-40B4-BE49-F238E27FC236}">
                <a16:creationId xmlns:a16="http://schemas.microsoft.com/office/drawing/2014/main" id="{3071A1A4-6E44-2D38-F079-A1B1677F7E60}"/>
              </a:ext>
            </a:extLst>
          </p:cNvPr>
          <p:cNvSpPr>
            <a:spLocks noGrp="1"/>
          </p:cNvSpPr>
          <p:nvPr>
            <p:ph type="sldNum" sz="quarter" idx="12"/>
          </p:nvPr>
        </p:nvSpPr>
        <p:spPr/>
        <p:txBody>
          <a:bodyPr/>
          <a:lstStyle/>
          <a:p>
            <a:fld id="{1F1CB0F1-E3A5-4057-A475-0B8AC78582B4}" type="slidenum">
              <a:rPr lang="en-US" dirty="0" smtClean="0"/>
              <a:t>73</a:t>
            </a:fld>
            <a:endParaRPr lang="en-US"/>
          </a:p>
        </p:txBody>
      </p:sp>
      <p:sp>
        <p:nvSpPr>
          <p:cNvPr id="7" name="Rectangle 6">
            <a:extLst>
              <a:ext uri="{FF2B5EF4-FFF2-40B4-BE49-F238E27FC236}">
                <a16:creationId xmlns:a16="http://schemas.microsoft.com/office/drawing/2014/main" id="{B278E862-6E63-71FF-CB22-8DA344566FF3}"/>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FF3C82E1-CDD9-65C1-73CE-E11B8AF29E45}"/>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880689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a:cs typeface="Calibri Light"/>
              </a:rPr>
              <a:t>CSN - Chemical Speciation Network</a:t>
            </a:r>
            <a:endParaRPr lang="en-US"/>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a:xfrm>
            <a:off x="1097280" y="1845734"/>
            <a:ext cx="4229769" cy="4023360"/>
          </a:xfrm>
        </p:spPr>
        <p:txBody>
          <a:bodyPr vert="horz" lIns="0" tIns="45720" rIns="0" bIns="45720" rtlCol="0" anchor="t">
            <a:normAutofit/>
          </a:bodyPr>
          <a:lstStyle/>
          <a:p>
            <a:r>
              <a:rPr lang="en-US">
                <a:ea typeface="+mn-lt"/>
                <a:cs typeface="+mn-lt"/>
              </a:rPr>
              <a:t>PM</a:t>
            </a:r>
            <a:r>
              <a:rPr lang="en-US" baseline="-25000">
                <a:ea typeface="+mn-lt"/>
                <a:cs typeface="+mn-lt"/>
              </a:rPr>
              <a:t>2.5</a:t>
            </a:r>
            <a:r>
              <a:rPr lang="en-US">
                <a:ea typeface="+mn-lt"/>
                <a:cs typeface="+mn-lt"/>
              </a:rPr>
              <a:t> Chemical Speciation Network (CSN) consisting of Speciation Trends Network (STN) sites and supplemental speciation sites</a:t>
            </a:r>
          </a:p>
          <a:p>
            <a:r>
              <a:rPr lang="en-US">
                <a:ea typeface="+mn-lt"/>
                <a:cs typeface="+mn-lt"/>
              </a:rPr>
              <a:t>Established in late 1990s.</a:t>
            </a:r>
          </a:p>
          <a:p>
            <a:r>
              <a:rPr lang="en-US">
                <a:ea typeface="+mn-lt"/>
                <a:cs typeface="+mn-lt"/>
              </a:rPr>
              <a:t>Teflon filters are analyzed for 33 elements, nylon filters are analyzed for ions and quartz filters are analyzed for carbon. </a:t>
            </a:r>
          </a:p>
          <a:p>
            <a:r>
              <a:rPr lang="en-US">
                <a:ea typeface="+mn-lt"/>
                <a:cs typeface="+mn-lt"/>
                <a:hlinkClick r:id="rId2"/>
              </a:rPr>
              <a:t>https://www.epa.gov/amtic/chemical-speciation-network-csn</a:t>
            </a:r>
            <a:r>
              <a:rPr lang="en-US">
                <a:ea typeface="+mn-lt"/>
                <a:cs typeface="+mn-lt"/>
              </a:rPr>
              <a:t> </a:t>
            </a: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74</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pic>
        <p:nvPicPr>
          <p:cNvPr id="6" name="Picture 7" descr="A map of the united states&#10;&#10;Description automatically generated">
            <a:extLst>
              <a:ext uri="{FF2B5EF4-FFF2-40B4-BE49-F238E27FC236}">
                <a16:creationId xmlns:a16="http://schemas.microsoft.com/office/drawing/2014/main" id="{90C912EB-6DAD-8600-2197-B1B2A1BA66A3}"/>
              </a:ext>
            </a:extLst>
          </p:cNvPr>
          <p:cNvPicPr>
            <a:picLocks noChangeAspect="1"/>
          </p:cNvPicPr>
          <p:nvPr/>
        </p:nvPicPr>
        <p:blipFill>
          <a:blip r:embed="rId3"/>
          <a:stretch>
            <a:fillRect/>
          </a:stretch>
        </p:blipFill>
        <p:spPr>
          <a:xfrm>
            <a:off x="5325979" y="2010714"/>
            <a:ext cx="5951621" cy="3638676"/>
          </a:xfrm>
          <a:prstGeom prst="rect">
            <a:avLst/>
          </a:prstGeom>
        </p:spPr>
      </p:pic>
    </p:spTree>
    <p:extLst>
      <p:ext uri="{BB962C8B-B14F-4D97-AF65-F5344CB8AC3E}">
        <p14:creationId xmlns:p14="http://schemas.microsoft.com/office/powerpoint/2010/main" val="20600446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err="1">
                <a:cs typeface="Calibri Light"/>
              </a:rPr>
              <a:t>NCore</a:t>
            </a:r>
            <a:r>
              <a:rPr lang="en-US">
                <a:cs typeface="Calibri Light"/>
              </a:rPr>
              <a:t> -</a:t>
            </a:r>
            <a:r>
              <a:rPr lang="en-US" sz="4400">
                <a:cs typeface="Calibri Light"/>
              </a:rPr>
              <a:t> </a:t>
            </a:r>
            <a:r>
              <a:rPr lang="en-US" sz="4400">
                <a:latin typeface="Calibri"/>
                <a:cs typeface="Calibri"/>
              </a:rPr>
              <a:t>National Core Monitoring Network</a:t>
            </a:r>
            <a:endParaRPr lang="en-US" err="1">
              <a:cs typeface="Calibri Light" panose="020F0302020204030204"/>
            </a:endParaRPr>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a:xfrm>
            <a:off x="1043806" y="1738787"/>
            <a:ext cx="4323348" cy="4023360"/>
          </a:xfrm>
        </p:spPr>
        <p:txBody>
          <a:bodyPr vert="horz" lIns="0" tIns="45720" rIns="0" bIns="45720" rtlCol="0" anchor="t">
            <a:normAutofit fontScale="92500" lnSpcReduction="10000"/>
          </a:bodyPr>
          <a:lstStyle/>
          <a:p>
            <a:r>
              <a:rPr lang="en-US">
                <a:ea typeface="+mn-lt"/>
                <a:cs typeface="+mn-lt"/>
              </a:rPr>
              <a:t>Multi pollutant network that integrates several advanced measurement systems for particles, pollutant gases and meteorology. </a:t>
            </a:r>
          </a:p>
          <a:p>
            <a:r>
              <a:rPr lang="en-US">
                <a:ea typeface="+mn-lt"/>
                <a:cs typeface="+mn-lt"/>
              </a:rPr>
              <a:t>Network started January 1, 2011.</a:t>
            </a:r>
          </a:p>
          <a:p>
            <a:r>
              <a:rPr lang="en-US">
                <a:ea typeface="+mn-lt"/>
                <a:cs typeface="+mn-lt"/>
              </a:rPr>
              <a:t>Measures: PM2.5 speciation, PM2.5 FRM mass, continuous PM2.5 mass, PM10-2.5 mass, O3, CO, SO2, NO, total reactive nitrogen (</a:t>
            </a:r>
            <a:r>
              <a:rPr lang="en-US" err="1">
                <a:ea typeface="+mn-lt"/>
                <a:cs typeface="+mn-lt"/>
              </a:rPr>
              <a:t>NOy</a:t>
            </a:r>
            <a:r>
              <a:rPr lang="en-US">
                <a:ea typeface="+mn-lt"/>
                <a:cs typeface="+mn-lt"/>
              </a:rPr>
              <a:t>), surface meteorology.</a:t>
            </a:r>
          </a:p>
          <a:p>
            <a:r>
              <a:rPr lang="en-US">
                <a:ea typeface="+mn-lt"/>
                <a:cs typeface="+mn-lt"/>
              </a:rPr>
              <a:t>The requirements for </a:t>
            </a:r>
            <a:r>
              <a:rPr lang="en-US" err="1">
                <a:ea typeface="+mn-lt"/>
                <a:cs typeface="+mn-lt"/>
              </a:rPr>
              <a:t>NCore</a:t>
            </a:r>
            <a:r>
              <a:rPr lang="en-US">
                <a:ea typeface="+mn-lt"/>
                <a:cs typeface="+mn-lt"/>
              </a:rPr>
              <a:t> monitoring can be found in </a:t>
            </a:r>
            <a:r>
              <a:rPr lang="en-US">
                <a:ea typeface="+mn-lt"/>
                <a:cs typeface="+mn-lt"/>
                <a:hlinkClick r:id="rId2"/>
              </a:rPr>
              <a:t>40 CFR part 58 Appendix D</a:t>
            </a:r>
            <a:endParaRPr lang="en-US">
              <a:ea typeface="+mn-lt"/>
              <a:cs typeface="+mn-lt"/>
            </a:endParaRPr>
          </a:p>
          <a:p>
            <a:r>
              <a:rPr lang="en-US">
                <a:ea typeface="+mn-lt"/>
                <a:cs typeface="+mn-lt"/>
                <a:hlinkClick r:id="rId3"/>
              </a:rPr>
              <a:t>https://www.epa.gov/amtic/ncore-monitoring-network</a:t>
            </a:r>
            <a:r>
              <a:rPr lang="en-US">
                <a:ea typeface="+mn-lt"/>
                <a:cs typeface="+mn-lt"/>
              </a:rPr>
              <a:t> </a:t>
            </a: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75</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pic>
        <p:nvPicPr>
          <p:cNvPr id="6" name="Picture 7">
            <a:extLst>
              <a:ext uri="{FF2B5EF4-FFF2-40B4-BE49-F238E27FC236}">
                <a16:creationId xmlns:a16="http://schemas.microsoft.com/office/drawing/2014/main" id="{790C3788-A7F0-85C9-B7FC-7FCAB83DE2B8}"/>
              </a:ext>
            </a:extLst>
          </p:cNvPr>
          <p:cNvPicPr>
            <a:picLocks noChangeAspect="1"/>
          </p:cNvPicPr>
          <p:nvPr/>
        </p:nvPicPr>
        <p:blipFill>
          <a:blip r:embed="rId4"/>
          <a:stretch>
            <a:fillRect/>
          </a:stretch>
        </p:blipFill>
        <p:spPr>
          <a:xfrm>
            <a:off x="5499769" y="1812143"/>
            <a:ext cx="5764462" cy="3340662"/>
          </a:xfrm>
          <a:prstGeom prst="rect">
            <a:avLst/>
          </a:prstGeom>
        </p:spPr>
      </p:pic>
    </p:spTree>
    <p:extLst>
      <p:ext uri="{BB962C8B-B14F-4D97-AF65-F5344CB8AC3E}">
        <p14:creationId xmlns:p14="http://schemas.microsoft.com/office/powerpoint/2010/main" val="3116822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sz="4000">
                <a:solidFill>
                  <a:srgbClr val="000000"/>
                </a:solidFill>
                <a:latin typeface="Calibri"/>
                <a:cs typeface="Calibri"/>
              </a:rPr>
              <a:t>Non-AQS Aerometric Monitoring Networks</a:t>
            </a:r>
            <a:br>
              <a:rPr lang="en-US" sz="3200">
                <a:latin typeface="Calibri"/>
                <a:cs typeface="Calibri"/>
              </a:rPr>
            </a:br>
            <a:r>
              <a:rPr lang="en-US" sz="3200">
                <a:solidFill>
                  <a:srgbClr val="000000"/>
                </a:solidFill>
                <a:latin typeface="Calibri"/>
                <a:cs typeface="Calibri"/>
              </a:rPr>
              <a:t> </a:t>
            </a:r>
            <a:r>
              <a:rPr lang="en-US" sz="2800">
                <a:solidFill>
                  <a:srgbClr val="000000"/>
                </a:solidFill>
                <a:latin typeface="Calibri"/>
                <a:cs typeface="Calibri"/>
              </a:rPr>
              <a:t>Interagency Monitoring of Protected Visual Environments (IMPROVE)</a:t>
            </a:r>
            <a:endParaRPr lang="en-US" sz="2800"/>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Primarily located in rural Class I areas at National Parks, Wilderness Areas, and Fish &amp; Wildlife Refuges – critical for Regional Haze SIPs</a:t>
            </a:r>
            <a:endParaRPr lang="en-US">
              <a:cs typeface="Calibri" panose="020F0502020204030204"/>
            </a:endParaRPr>
          </a:p>
          <a:p>
            <a:r>
              <a:rPr lang="en-US" sz="3200">
                <a:solidFill>
                  <a:srgbClr val="000000"/>
                </a:solidFill>
                <a:cs typeface="Calibri"/>
              </a:rPr>
              <a:t>Measures 24-hour average PM2.5, PM10 mass, and speciated PM2.5, including SO4, NO3, EC, and OC every 1-3 days</a:t>
            </a:r>
            <a:endParaRPr lang="en-US"/>
          </a:p>
          <a:p>
            <a:r>
              <a:rPr lang="en-US" sz="3200" u="sng">
                <a:solidFill>
                  <a:srgbClr val="0000FF"/>
                </a:solidFill>
                <a:cs typeface="Calibri"/>
                <a:hlinkClick r:id="rId2"/>
              </a:rPr>
              <a:t>http://vista.cira.colostate.edu/Improve/</a:t>
            </a:r>
            <a:r>
              <a:rPr lang="en-US" sz="3200">
                <a:solidFill>
                  <a:srgbClr val="000000"/>
                </a:solidFill>
                <a:cs typeface="Calibri"/>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76</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1339873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sz="3600">
                <a:solidFill>
                  <a:srgbClr val="000000"/>
                </a:solidFill>
                <a:latin typeface="Calibri"/>
                <a:cs typeface="Calibri"/>
              </a:rPr>
              <a:t>Non-AQS Aerometric Monitoring Networks</a:t>
            </a:r>
            <a:br>
              <a:rPr lang="en-US" sz="3600">
                <a:solidFill>
                  <a:srgbClr val="000000"/>
                </a:solidFill>
                <a:latin typeface="Calibri"/>
                <a:cs typeface="Calibri"/>
              </a:rPr>
            </a:br>
            <a:r>
              <a:rPr lang="en-US" sz="3600">
                <a:solidFill>
                  <a:srgbClr val="000000"/>
                </a:solidFill>
                <a:latin typeface="Calibri"/>
                <a:cs typeface="Calibri"/>
              </a:rPr>
              <a:t> </a:t>
            </a:r>
            <a:r>
              <a:rPr lang="en-US" sz="3100">
                <a:solidFill>
                  <a:srgbClr val="000000"/>
                </a:solidFill>
                <a:latin typeface="Calibri"/>
                <a:cs typeface="Calibri"/>
              </a:rPr>
              <a:t>Clean Air Status and Trends Network (</a:t>
            </a:r>
            <a:r>
              <a:rPr lang="en-US" sz="3100" err="1">
                <a:solidFill>
                  <a:srgbClr val="000000"/>
                </a:solidFill>
                <a:latin typeface="Calibri"/>
                <a:cs typeface="Calibri"/>
              </a:rPr>
              <a:t>CASTNet</a:t>
            </a:r>
            <a:r>
              <a:rPr lang="en-US" sz="3100">
                <a:solidFill>
                  <a:srgbClr val="000000"/>
                </a:solidFill>
                <a:latin typeface="Calibri"/>
                <a:cs typeface="Calibri"/>
              </a:rPr>
              <a:t>)</a:t>
            </a:r>
            <a:endParaRPr lang="en-US"/>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lnSpcReduction="10000"/>
          </a:bodyPr>
          <a:lstStyle/>
          <a:p>
            <a:r>
              <a:rPr lang="en-US" sz="3000">
                <a:solidFill>
                  <a:srgbClr val="000000"/>
                </a:solidFill>
                <a:cs typeface="Calibri"/>
              </a:rPr>
              <a:t>Established to assess trends in pollutant concentrations, atmospheric deposition, and ecological effects due to changes in air pollutant emissions. Sites are mainly in rural areas</a:t>
            </a:r>
            <a:endParaRPr lang="en-US">
              <a:cs typeface="Calibri" panose="020F0502020204030204"/>
            </a:endParaRPr>
          </a:p>
          <a:p>
            <a:r>
              <a:rPr lang="en-US" sz="3000">
                <a:solidFill>
                  <a:srgbClr val="000000"/>
                </a:solidFill>
                <a:cs typeface="Calibri"/>
              </a:rPr>
              <a:t>Measures hourly O3, temperature, wind speed/direction, potential temperature, solar radiation, relative humidity, precipitation, and surface wetness</a:t>
            </a:r>
            <a:endParaRPr lang="en-US"/>
          </a:p>
          <a:p>
            <a:r>
              <a:rPr lang="en-US" sz="3000">
                <a:solidFill>
                  <a:srgbClr val="000000"/>
                </a:solidFill>
                <a:cs typeface="Calibri"/>
              </a:rPr>
              <a:t>Measures weekly samples of SO2, HNO3, and speciated PM2.5, including SO4, NO3, NH4</a:t>
            </a:r>
            <a:endParaRPr lang="en-US"/>
          </a:p>
          <a:p>
            <a:r>
              <a:rPr lang="en-US" sz="3000" u="sng">
                <a:solidFill>
                  <a:srgbClr val="0000FF"/>
                </a:solidFill>
                <a:cs typeface="Calibri"/>
                <a:hlinkClick r:id="rId2"/>
              </a:rPr>
              <a:t>https://www.epa.gov/castnet</a:t>
            </a:r>
            <a:r>
              <a:rPr lang="en-US" sz="3000">
                <a:solidFill>
                  <a:srgbClr val="000000"/>
                </a:solidFill>
                <a:cs typeface="Calibri"/>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77</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633751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sz="3600">
                <a:solidFill>
                  <a:srgbClr val="000000"/>
                </a:solidFill>
                <a:latin typeface="Calibri"/>
                <a:cs typeface="Calibri"/>
              </a:rPr>
              <a:t>Non-AQS Aerometric Monitoring Networks</a:t>
            </a:r>
            <a:br>
              <a:rPr lang="en-US" sz="3600">
                <a:solidFill>
                  <a:srgbClr val="000000"/>
                </a:solidFill>
                <a:latin typeface="Calibri"/>
                <a:cs typeface="Calibri"/>
              </a:rPr>
            </a:br>
            <a:r>
              <a:rPr lang="en-US" sz="3600">
                <a:solidFill>
                  <a:srgbClr val="000000"/>
                </a:solidFill>
                <a:latin typeface="Calibri"/>
                <a:cs typeface="Calibri"/>
              </a:rPr>
              <a:t> </a:t>
            </a:r>
            <a:r>
              <a:rPr lang="en-US" sz="2800">
                <a:solidFill>
                  <a:srgbClr val="000000"/>
                </a:solidFill>
                <a:latin typeface="Calibri"/>
                <a:cs typeface="Calibri"/>
              </a:rPr>
              <a:t>National Acid Deposition Program (NADP)</a:t>
            </a:r>
            <a:endParaRPr lang="en-US"/>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Sites in mainly rural areas away from large point sources</a:t>
            </a:r>
            <a:endParaRPr lang="en-US">
              <a:cs typeface="Calibri" panose="020F0502020204030204"/>
            </a:endParaRPr>
          </a:p>
          <a:p>
            <a:r>
              <a:rPr lang="en-US" sz="3200">
                <a:solidFill>
                  <a:srgbClr val="000000"/>
                </a:solidFill>
                <a:cs typeface="Calibri"/>
              </a:rPr>
              <a:t>Measures weekly samples of SO4, NO3, NH4 wet deposition and SO4 and NO3 dry deposition</a:t>
            </a:r>
            <a:endParaRPr lang="en-US"/>
          </a:p>
          <a:p>
            <a:r>
              <a:rPr lang="en-US" sz="3200">
                <a:solidFill>
                  <a:srgbClr val="000000"/>
                </a:solidFill>
                <a:cs typeface="Calibri"/>
              </a:rPr>
              <a:t>Some sites include NH3 measurements</a:t>
            </a:r>
            <a:endParaRPr lang="en-US"/>
          </a:p>
          <a:p>
            <a:r>
              <a:rPr lang="en-US" sz="3200">
                <a:solidFill>
                  <a:srgbClr val="000000"/>
                </a:solidFill>
                <a:cs typeface="Calibri"/>
              </a:rPr>
              <a:t>Some sites include Hg measurements</a:t>
            </a:r>
            <a:endParaRPr lang="en-US"/>
          </a:p>
          <a:p>
            <a:r>
              <a:rPr lang="en-US" sz="3200" u="sng">
                <a:solidFill>
                  <a:srgbClr val="0000FF"/>
                </a:solidFill>
                <a:cs typeface="Calibri"/>
                <a:hlinkClick r:id="rId2"/>
              </a:rPr>
              <a:t>http://nadp.slh.wisc.edu/</a:t>
            </a:r>
            <a:r>
              <a:rPr lang="en-US" sz="3200">
                <a:solidFill>
                  <a:srgbClr val="000000"/>
                </a:solidFill>
                <a:cs typeface="Calibri"/>
              </a:rPr>
              <a:t> </a:t>
            </a:r>
            <a:endParaRPr lang="en-US"/>
          </a:p>
          <a:p>
            <a:endParaRPr lang="en-US">
              <a:cs typeface="Calibri"/>
            </a:endParaRP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78</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3850468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a:cs typeface="Calibri Light"/>
              </a:rPr>
              <a:t>Other Monitoring Data </a:t>
            </a:r>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a:bodyPr>
          <a:lstStyle/>
          <a:p>
            <a:r>
              <a:rPr lang="en-US" sz="3200">
                <a:cs typeface="Calibri"/>
              </a:rPr>
              <a:t>Research/Sensor Studies </a:t>
            </a:r>
            <a:endParaRPr lang="en-US"/>
          </a:p>
          <a:p>
            <a:pPr marL="486410" lvl="1"/>
            <a:r>
              <a:rPr lang="en-US" sz="3000">
                <a:cs typeface="Calibri"/>
              </a:rPr>
              <a:t>Satellites</a:t>
            </a:r>
          </a:p>
          <a:p>
            <a:pPr marL="749300" lvl="3"/>
            <a:r>
              <a:rPr lang="en-US" sz="2600">
                <a:ea typeface="+mn-lt"/>
                <a:cs typeface="+mn-lt"/>
              </a:rPr>
              <a:t>NASA’s Tropospheric Emission Monitoring of Pollution (TEMPO) mission: </a:t>
            </a:r>
            <a:r>
              <a:rPr lang="en-US" sz="2600">
                <a:ea typeface="+mn-lt"/>
                <a:cs typeface="+mn-lt"/>
                <a:hlinkClick r:id="rId2"/>
              </a:rPr>
              <a:t>https://tempo.si.edu/</a:t>
            </a:r>
            <a:r>
              <a:rPr lang="en-US" sz="2600">
                <a:ea typeface="+mn-lt"/>
                <a:cs typeface="+mn-lt"/>
              </a:rPr>
              <a:t> </a:t>
            </a:r>
          </a:p>
          <a:p>
            <a:r>
              <a:rPr lang="en-US" sz="3200">
                <a:cs typeface="Calibri"/>
              </a:rPr>
              <a:t>Citizen monitoring data</a:t>
            </a:r>
            <a:endParaRPr lang="en-US"/>
          </a:p>
          <a:p>
            <a:pPr marL="383540" lvl="1"/>
            <a:r>
              <a:rPr lang="en-US" sz="3200">
                <a:cs typeface="Calibri"/>
              </a:rPr>
              <a:t>Purple Air and other common sites</a:t>
            </a:r>
          </a:p>
          <a:p>
            <a:pPr marL="749300" lvl="3"/>
            <a:r>
              <a:rPr lang="en-US" sz="2800">
                <a:ea typeface="+mn-lt"/>
                <a:cs typeface="+mn-lt"/>
                <a:hlinkClick r:id="rId3"/>
              </a:rPr>
              <a:t>https://map.purpleair.com</a:t>
            </a:r>
            <a:r>
              <a:rPr lang="en-US" sz="2800">
                <a:ea typeface="+mn-lt"/>
                <a:cs typeface="+mn-lt"/>
              </a:rPr>
              <a:t> </a:t>
            </a: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79</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114538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FAF0-3923-8F8E-D54A-95299BA1D524}"/>
              </a:ext>
            </a:extLst>
          </p:cNvPr>
          <p:cNvSpPr>
            <a:spLocks noGrp="1"/>
          </p:cNvSpPr>
          <p:nvPr>
            <p:ph type="title"/>
          </p:nvPr>
        </p:nvSpPr>
        <p:spPr/>
        <p:txBody>
          <a:bodyPr/>
          <a:lstStyle/>
          <a:p>
            <a:r>
              <a:rPr lang="en-US"/>
              <a:t>SIP starting points</a:t>
            </a:r>
          </a:p>
        </p:txBody>
      </p:sp>
      <p:sp>
        <p:nvSpPr>
          <p:cNvPr id="3" name="Content Placeholder 2">
            <a:extLst>
              <a:ext uri="{FF2B5EF4-FFF2-40B4-BE49-F238E27FC236}">
                <a16:creationId xmlns:a16="http://schemas.microsoft.com/office/drawing/2014/main" id="{87EFEE7B-5D39-94EF-8943-88027148BBF0}"/>
              </a:ext>
            </a:extLst>
          </p:cNvPr>
          <p:cNvSpPr>
            <a:spLocks noGrp="1"/>
          </p:cNvSpPr>
          <p:nvPr>
            <p:ph sz="half" idx="2"/>
          </p:nvPr>
        </p:nvSpPr>
        <p:spPr>
          <a:xfrm>
            <a:off x="1074420" y="2188439"/>
            <a:ext cx="4937760" cy="3378200"/>
          </a:xfrm>
        </p:spPr>
        <p:txBody>
          <a:bodyPr vert="horz" lIns="0" tIns="45720" rIns="0" bIns="45720" rtlCol="0" anchor="t">
            <a:normAutofit fontScale="85000" lnSpcReduction="20000"/>
          </a:bodyPr>
          <a:lstStyle/>
          <a:p>
            <a:pPr rtl="0">
              <a:spcBef>
                <a:spcPts val="0"/>
              </a:spcBef>
              <a:spcAft>
                <a:spcPts val="0"/>
              </a:spcAft>
            </a:pPr>
            <a:r>
              <a:rPr lang="en-US" sz="2400">
                <a:solidFill>
                  <a:srgbClr val="000000"/>
                </a:solidFill>
                <a:latin typeface="Calibri"/>
                <a:cs typeface="Calibri"/>
              </a:rPr>
              <a:t>Current Reference(s):</a:t>
            </a:r>
            <a:endParaRPr lang="en-US" sz="2400">
              <a:latin typeface="Calibri"/>
              <a:cs typeface="Calibri"/>
            </a:endParaRPr>
          </a:p>
          <a:p>
            <a:pPr>
              <a:spcBef>
                <a:spcPts val="0"/>
              </a:spcBef>
              <a:spcAft>
                <a:spcPts val="0"/>
              </a:spcAft>
            </a:pPr>
            <a:r>
              <a:rPr lang="en-US" sz="2400">
                <a:solidFill>
                  <a:srgbClr val="000000"/>
                </a:solidFill>
                <a:latin typeface="Calibri"/>
                <a:cs typeface="Calibri"/>
              </a:rPr>
              <a:t>CFR 40, Parts 51 and 52</a:t>
            </a:r>
          </a:p>
          <a:p>
            <a:pPr fontAlgn="base">
              <a:spcBef>
                <a:spcPts val="434"/>
              </a:spcBef>
              <a:spcAft>
                <a:spcPts val="0"/>
              </a:spcAft>
            </a:pPr>
            <a:r>
              <a:rPr lang="en-US" sz="2400">
                <a:solidFill>
                  <a:srgbClr val="000000"/>
                </a:solidFill>
                <a:latin typeface="Calibri"/>
                <a:cs typeface="Calibri"/>
              </a:rPr>
              <a:t>CAA Title I, Part A, Sec. 110 (Implementation plans)</a:t>
            </a:r>
          </a:p>
          <a:p>
            <a:pPr fontAlgn="base">
              <a:spcBef>
                <a:spcPts val="434"/>
              </a:spcBef>
              <a:spcAft>
                <a:spcPts val="0"/>
              </a:spcAft>
            </a:pPr>
            <a:r>
              <a:rPr lang="en-US" sz="2400">
                <a:solidFill>
                  <a:srgbClr val="000000"/>
                </a:solidFill>
                <a:latin typeface="Calibri"/>
                <a:cs typeface="Calibri"/>
              </a:rPr>
              <a:t>CAA Title I, Part D, Sec. 171-192(Plan Requirements for Nonattainment Areas)</a:t>
            </a:r>
          </a:p>
          <a:p>
            <a:pPr marL="383540" lvl="1">
              <a:spcBef>
                <a:spcPts val="434"/>
              </a:spcBef>
              <a:spcAft>
                <a:spcPts val="0"/>
              </a:spcAft>
            </a:pPr>
            <a:r>
              <a:rPr lang="en-US" sz="2200">
                <a:solidFill>
                  <a:srgbClr val="000000"/>
                </a:solidFill>
                <a:latin typeface="Calibri"/>
                <a:cs typeface="Calibri"/>
                <a:hlinkClick r:id="rId2"/>
              </a:rPr>
              <a:t>https://www.epa.gov/clean-air-act-overview/clean-air-act-text</a:t>
            </a:r>
            <a:r>
              <a:rPr lang="en-US" sz="2200">
                <a:solidFill>
                  <a:srgbClr val="000000"/>
                </a:solidFill>
                <a:latin typeface="Calibri"/>
                <a:cs typeface="Calibri"/>
              </a:rPr>
              <a:t> </a:t>
            </a:r>
            <a:endParaRPr lang="en-US" sz="2200">
              <a:cs typeface="Calibri" panose="020F0502020204030204"/>
            </a:endParaRPr>
          </a:p>
          <a:p>
            <a:pPr marL="486410" lvl="1" fontAlgn="base">
              <a:spcBef>
                <a:spcPts val="434"/>
              </a:spcBef>
              <a:spcAft>
                <a:spcPts val="0"/>
              </a:spcAft>
            </a:pPr>
            <a:r>
              <a:rPr lang="en-US" sz="2200">
                <a:solidFill>
                  <a:srgbClr val="000000"/>
                </a:solidFill>
                <a:latin typeface="Calibri"/>
                <a:cs typeface="Calibri"/>
                <a:hlinkClick r:id="rId3"/>
              </a:rPr>
              <a:t>https://www.epa.gov/environmental-topics/air-topics</a:t>
            </a:r>
            <a:r>
              <a:rPr lang="en-US" sz="2200">
                <a:solidFill>
                  <a:srgbClr val="000000"/>
                </a:solidFill>
                <a:latin typeface="Calibri"/>
                <a:cs typeface="Calibri"/>
              </a:rPr>
              <a:t> </a:t>
            </a:r>
          </a:p>
          <a:p>
            <a:pPr marL="486410" lvl="1" fontAlgn="base">
              <a:spcBef>
                <a:spcPts val="434"/>
              </a:spcBef>
              <a:spcAft>
                <a:spcPts val="0"/>
              </a:spcAft>
            </a:pPr>
            <a:r>
              <a:rPr lang="en-US" sz="2200">
                <a:solidFill>
                  <a:srgbClr val="000000"/>
                </a:solidFill>
                <a:latin typeface="Calibri"/>
                <a:cs typeface="Calibri"/>
                <a:hlinkClick r:id="rId4"/>
              </a:rPr>
              <a:t>https://www.epa.gov/air-research</a:t>
            </a:r>
            <a:endParaRPr lang="en-US" sz="2200">
              <a:solidFill>
                <a:srgbClr val="000000"/>
              </a:solidFill>
              <a:latin typeface="Arial" panose="020B0604020202020204" pitchFamily="34" charset="0"/>
              <a:cs typeface="Arial" panose="020B0604020202020204" pitchFamily="34" charset="0"/>
            </a:endParaRPr>
          </a:p>
          <a:p>
            <a:pPr marL="486410" lvl="1">
              <a:spcBef>
                <a:spcPts val="434"/>
              </a:spcBef>
              <a:spcAft>
                <a:spcPts val="0"/>
              </a:spcAft>
            </a:pPr>
            <a:r>
              <a:rPr lang="en-US" sz="2200">
                <a:ea typeface="+mn-lt"/>
                <a:cs typeface="+mn-lt"/>
                <a:hlinkClick r:id="rId5"/>
              </a:rPr>
              <a:t>https://www.epa.gov/air-quality-implementation-plans</a:t>
            </a:r>
            <a:endParaRPr lang="en-US" sz="2200">
              <a:solidFill>
                <a:srgbClr val="000000"/>
              </a:solidFill>
              <a:latin typeface="Arial" panose="020B0604020202020204" pitchFamily="34" charset="0"/>
              <a:cs typeface="Arial"/>
            </a:endParaRPr>
          </a:p>
          <a:p>
            <a:endParaRPr lang="en-US"/>
          </a:p>
        </p:txBody>
      </p:sp>
      <p:pic>
        <p:nvPicPr>
          <p:cNvPr id="1026" name="Picture 2" descr="Map of the US, split into EPA regions">
            <a:extLst>
              <a:ext uri="{FF2B5EF4-FFF2-40B4-BE49-F238E27FC236}">
                <a16:creationId xmlns:a16="http://schemas.microsoft.com/office/drawing/2014/main" id="{A0D4E8EF-1041-696C-F95B-ED69B73604ED}"/>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bwMode="auto">
          <a:xfrm>
            <a:off x="6318592" y="2061870"/>
            <a:ext cx="4923466" cy="371995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B608907-CB0A-74E2-1E63-2CAAE797C299}"/>
              </a:ext>
            </a:extLst>
          </p:cNvPr>
          <p:cNvSpPr>
            <a:spLocks noGrp="1"/>
          </p:cNvSpPr>
          <p:nvPr>
            <p:ph type="sldNum" sz="quarter" idx="12"/>
          </p:nvPr>
        </p:nvSpPr>
        <p:spPr/>
        <p:txBody>
          <a:bodyPr/>
          <a:lstStyle/>
          <a:p>
            <a:fld id="{1F1CB0F1-E3A5-4057-A475-0B8AC78582B4}" type="slidenum">
              <a:rPr lang="en-US" smtClean="0"/>
              <a:t>8</a:t>
            </a:fld>
            <a:endParaRPr lang="en-US"/>
          </a:p>
        </p:txBody>
      </p:sp>
      <p:sp>
        <p:nvSpPr>
          <p:cNvPr id="7" name="Rectangle 6">
            <a:extLst>
              <a:ext uri="{FF2B5EF4-FFF2-40B4-BE49-F238E27FC236}">
                <a16:creationId xmlns:a16="http://schemas.microsoft.com/office/drawing/2014/main" id="{55AFB4AA-2DB8-9DD9-D7AD-361FCD3FC2F5}"/>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957797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lstStyle/>
          <a:p>
            <a:r>
              <a:rPr lang="en-US" sz="4400">
                <a:solidFill>
                  <a:srgbClr val="000000"/>
                </a:solidFill>
                <a:latin typeface="Calibri"/>
                <a:cs typeface="Calibri"/>
              </a:rPr>
              <a:t>What are monitored data used for in the SIP?</a:t>
            </a:r>
            <a:endParaRPr lang="en-US"/>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fontScale="92500" lnSpcReduction="20000"/>
          </a:bodyPr>
          <a:lstStyle/>
          <a:p>
            <a:r>
              <a:rPr lang="en-US" sz="3200">
                <a:solidFill>
                  <a:srgbClr val="000000"/>
                </a:solidFill>
                <a:cs typeface="Calibri"/>
              </a:rPr>
              <a:t>Design values are calculated from regulatory monitoring data based on the pollutant and form of the standard.</a:t>
            </a:r>
            <a:endParaRPr lang="en-US" sz="3200">
              <a:solidFill>
                <a:srgbClr val="000000"/>
              </a:solidFill>
              <a:ea typeface="Calibri"/>
              <a:cs typeface="Calibri"/>
            </a:endParaRPr>
          </a:p>
          <a:p>
            <a:r>
              <a:rPr lang="en-US" sz="3200">
                <a:solidFill>
                  <a:srgbClr val="000000"/>
                </a:solidFill>
                <a:cs typeface="Calibri"/>
              </a:rPr>
              <a:t>Developing design values for the NAAQS - four parts:</a:t>
            </a:r>
            <a:endParaRPr lang="en-US" sz="3200">
              <a:cs typeface="Calibri"/>
            </a:endParaRPr>
          </a:p>
          <a:p>
            <a:pPr marL="486410" lvl="1"/>
            <a:r>
              <a:rPr lang="en-US" sz="2600">
                <a:solidFill>
                  <a:srgbClr val="000000"/>
                </a:solidFill>
                <a:cs typeface="Calibri"/>
              </a:rPr>
              <a:t>Indicator</a:t>
            </a:r>
            <a:endParaRPr lang="en-US">
              <a:ea typeface="Calibri" panose="020F0502020204030204"/>
              <a:cs typeface="Calibri" panose="020F0502020204030204"/>
            </a:endParaRPr>
          </a:p>
          <a:p>
            <a:pPr marL="566420" lvl="2"/>
            <a:r>
              <a:rPr lang="en-US" sz="2000">
                <a:solidFill>
                  <a:srgbClr val="000000"/>
                </a:solidFill>
                <a:cs typeface="Calibri"/>
              </a:rPr>
              <a:t>e.g., ozone, PM2.5</a:t>
            </a:r>
            <a:endParaRPr lang="en-US" sz="2000">
              <a:ea typeface="Calibri"/>
              <a:cs typeface="Calibri"/>
            </a:endParaRPr>
          </a:p>
          <a:p>
            <a:pPr marL="486410" lvl="1"/>
            <a:r>
              <a:rPr lang="en-US" sz="2600">
                <a:solidFill>
                  <a:srgbClr val="000000"/>
                </a:solidFill>
                <a:cs typeface="Calibri"/>
              </a:rPr>
              <a:t>Averaging period</a:t>
            </a:r>
            <a:endParaRPr lang="en-US">
              <a:ea typeface="Calibri" panose="020F0502020204030204"/>
              <a:cs typeface="Calibri" panose="020F0502020204030204"/>
            </a:endParaRPr>
          </a:p>
          <a:p>
            <a:pPr marL="566420" lvl="2"/>
            <a:r>
              <a:rPr lang="en-US" sz="2000">
                <a:solidFill>
                  <a:srgbClr val="000000"/>
                </a:solidFill>
                <a:cs typeface="Calibri"/>
              </a:rPr>
              <a:t>e.g., 1 hour, 8-hours, 24-hours, annual</a:t>
            </a:r>
            <a:endParaRPr lang="en-US" sz="2000">
              <a:ea typeface="Calibri"/>
              <a:cs typeface="Calibri"/>
            </a:endParaRPr>
          </a:p>
          <a:p>
            <a:pPr marL="486410" lvl="1"/>
            <a:r>
              <a:rPr lang="en-US" sz="2600">
                <a:solidFill>
                  <a:srgbClr val="000000"/>
                </a:solidFill>
                <a:cs typeface="Calibri"/>
              </a:rPr>
              <a:t>Statistical form</a:t>
            </a:r>
            <a:endParaRPr lang="en-US">
              <a:ea typeface="Calibri" panose="020F0502020204030204"/>
              <a:cs typeface="Calibri" panose="020F0502020204030204"/>
            </a:endParaRPr>
          </a:p>
          <a:p>
            <a:pPr marL="566420" lvl="2"/>
            <a:r>
              <a:rPr lang="en-US" sz="2000">
                <a:solidFill>
                  <a:srgbClr val="000000"/>
                </a:solidFill>
                <a:cs typeface="Calibri"/>
              </a:rPr>
              <a:t>e.g., three-year average of 4th highest daily maximum 8-hour concentration</a:t>
            </a:r>
            <a:endParaRPr lang="en-US" sz="2000">
              <a:ea typeface="Calibri"/>
              <a:cs typeface="Calibri"/>
            </a:endParaRPr>
          </a:p>
          <a:p>
            <a:pPr marL="486410" lvl="1"/>
            <a:r>
              <a:rPr lang="en-US" sz="2600">
                <a:solidFill>
                  <a:srgbClr val="000000"/>
                </a:solidFill>
                <a:cs typeface="Calibri"/>
              </a:rPr>
              <a:t>Level (the concentration)</a:t>
            </a:r>
            <a:endParaRPr lang="en-US">
              <a:ea typeface="Calibri" panose="020F0502020204030204"/>
              <a:cs typeface="Calibri" panose="020F0502020204030204"/>
            </a:endParaRPr>
          </a:p>
          <a:p>
            <a:r>
              <a:rPr lang="en-US" sz="3200">
                <a:solidFill>
                  <a:schemeClr val="tx1"/>
                </a:solidFill>
                <a:cs typeface="Calibri"/>
              </a:rPr>
              <a:t>Design values are compared to the NAAQS to determine attainment status</a:t>
            </a:r>
            <a:endParaRPr lang="en-US" sz="3200">
              <a:solidFill>
                <a:schemeClr val="tx1"/>
              </a:solidFill>
              <a:ea typeface="Calibri"/>
              <a:cs typeface="Calibri"/>
            </a:endParaRP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80</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3925952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6855-F11A-433F-AE1A-5554A52450E6}"/>
              </a:ext>
            </a:extLst>
          </p:cNvPr>
          <p:cNvSpPr>
            <a:spLocks noGrp="1"/>
          </p:cNvSpPr>
          <p:nvPr>
            <p:ph type="title"/>
          </p:nvPr>
        </p:nvSpPr>
        <p:spPr/>
        <p:txBody>
          <a:bodyPr>
            <a:normAutofit/>
          </a:bodyPr>
          <a:lstStyle/>
          <a:p>
            <a:r>
              <a:rPr lang="en-US" sz="4000"/>
              <a:t>Example: PM2.5 Design Values – Fairbanks, AK</a:t>
            </a:r>
          </a:p>
        </p:txBody>
      </p:sp>
      <p:sp>
        <p:nvSpPr>
          <p:cNvPr id="4" name="Slide Number Placeholder 3">
            <a:extLst>
              <a:ext uri="{FF2B5EF4-FFF2-40B4-BE49-F238E27FC236}">
                <a16:creationId xmlns:a16="http://schemas.microsoft.com/office/drawing/2014/main" id="{484AA083-D806-470C-B8A4-D17BF0575951}"/>
              </a:ext>
            </a:extLst>
          </p:cNvPr>
          <p:cNvSpPr>
            <a:spLocks noGrp="1"/>
          </p:cNvSpPr>
          <p:nvPr>
            <p:ph type="sldNum" sz="quarter" idx="12"/>
          </p:nvPr>
        </p:nvSpPr>
        <p:spPr/>
        <p:txBody>
          <a:bodyPr/>
          <a:lstStyle/>
          <a:p>
            <a:fld id="{1F1CB0F1-E3A5-4057-A475-0B8AC78582B4}" type="slidenum">
              <a:rPr lang="en-US" smtClean="0"/>
              <a:t>81</a:t>
            </a:fld>
            <a:endParaRPr lang="en-US"/>
          </a:p>
        </p:txBody>
      </p:sp>
      <p:pic>
        <p:nvPicPr>
          <p:cNvPr id="10" name="Content Placeholder 9">
            <a:extLst>
              <a:ext uri="{FF2B5EF4-FFF2-40B4-BE49-F238E27FC236}">
                <a16:creationId xmlns:a16="http://schemas.microsoft.com/office/drawing/2014/main" id="{D277B307-AB08-BA55-D3F3-B711EAF309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97280" y="1737360"/>
            <a:ext cx="10169937" cy="4558687"/>
          </a:xfrm>
        </p:spPr>
      </p:pic>
      <p:sp>
        <p:nvSpPr>
          <p:cNvPr id="11" name="Rectangle 10">
            <a:extLst>
              <a:ext uri="{FF2B5EF4-FFF2-40B4-BE49-F238E27FC236}">
                <a16:creationId xmlns:a16="http://schemas.microsoft.com/office/drawing/2014/main" id="{6CE26916-1921-C4D8-CBD0-DC5D063A2E8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12" name="Rectangle 11">
            <a:extLst>
              <a:ext uri="{FF2B5EF4-FFF2-40B4-BE49-F238E27FC236}">
                <a16:creationId xmlns:a16="http://schemas.microsoft.com/office/drawing/2014/main" id="{21CCC1A3-A264-87C3-37E6-18F2752FACC3}"/>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1994212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C3C3-347D-7D37-9FB9-AB85E3763234}"/>
              </a:ext>
            </a:extLst>
          </p:cNvPr>
          <p:cNvSpPr>
            <a:spLocks noGrp="1"/>
          </p:cNvSpPr>
          <p:nvPr>
            <p:ph type="title"/>
          </p:nvPr>
        </p:nvSpPr>
        <p:spPr>
          <a:xfrm>
            <a:off x="1097280" y="286603"/>
            <a:ext cx="10058400" cy="993557"/>
          </a:xfrm>
        </p:spPr>
        <p:txBody>
          <a:bodyPr>
            <a:normAutofit/>
          </a:bodyPr>
          <a:lstStyle/>
          <a:p>
            <a:r>
              <a:rPr lang="en-US" sz="4000"/>
              <a:t>Example: PM2.5 Design Values – Fairbanks, AK</a:t>
            </a:r>
          </a:p>
        </p:txBody>
      </p:sp>
      <p:pic>
        <p:nvPicPr>
          <p:cNvPr id="6" name="Content Placeholder 5" descr="A table of fine particulate matter design values for Fairbanks Alaska">
            <a:extLst>
              <a:ext uri="{FF2B5EF4-FFF2-40B4-BE49-F238E27FC236}">
                <a16:creationId xmlns:a16="http://schemas.microsoft.com/office/drawing/2014/main" id="{3C82686A-1C04-3410-A3C9-227F6B3A5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846" y="1280160"/>
            <a:ext cx="9270003" cy="5028696"/>
          </a:xfrm>
        </p:spPr>
      </p:pic>
      <p:sp>
        <p:nvSpPr>
          <p:cNvPr id="4" name="Slide Number Placeholder 3">
            <a:extLst>
              <a:ext uri="{FF2B5EF4-FFF2-40B4-BE49-F238E27FC236}">
                <a16:creationId xmlns:a16="http://schemas.microsoft.com/office/drawing/2014/main" id="{BEDD7F88-213F-D9DE-1F65-3EEDB0D5C1B8}"/>
              </a:ext>
            </a:extLst>
          </p:cNvPr>
          <p:cNvSpPr>
            <a:spLocks noGrp="1"/>
          </p:cNvSpPr>
          <p:nvPr>
            <p:ph type="sldNum" sz="quarter" idx="12"/>
          </p:nvPr>
        </p:nvSpPr>
        <p:spPr/>
        <p:txBody>
          <a:bodyPr/>
          <a:lstStyle/>
          <a:p>
            <a:fld id="{1F1CB0F1-E3A5-4057-A475-0B8AC78582B4}" type="slidenum">
              <a:rPr lang="en-US" smtClean="0"/>
              <a:t>82</a:t>
            </a:fld>
            <a:endParaRPr lang="en-US"/>
          </a:p>
        </p:txBody>
      </p:sp>
      <p:sp>
        <p:nvSpPr>
          <p:cNvPr id="7" name="Rectangle 6">
            <a:extLst>
              <a:ext uri="{FF2B5EF4-FFF2-40B4-BE49-F238E27FC236}">
                <a16:creationId xmlns:a16="http://schemas.microsoft.com/office/drawing/2014/main" id="{9ED6D367-9BFA-383C-7194-CA345C39390D}"/>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8" name="Rectangle 7">
            <a:extLst>
              <a:ext uri="{FF2B5EF4-FFF2-40B4-BE49-F238E27FC236}">
                <a16:creationId xmlns:a16="http://schemas.microsoft.com/office/drawing/2014/main" id="{BD63D1CE-2080-8000-9335-987964EA438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554536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7DF-B4B4-F08F-6964-1B081397EBDB}"/>
              </a:ext>
            </a:extLst>
          </p:cNvPr>
          <p:cNvSpPr>
            <a:spLocks noGrp="1"/>
          </p:cNvSpPr>
          <p:nvPr>
            <p:ph type="title"/>
          </p:nvPr>
        </p:nvSpPr>
        <p:spPr/>
        <p:txBody>
          <a:bodyPr>
            <a:normAutofit/>
          </a:bodyPr>
          <a:lstStyle/>
          <a:p>
            <a:r>
              <a:rPr lang="en-US" sz="4400">
                <a:solidFill>
                  <a:srgbClr val="000000"/>
                </a:solidFill>
                <a:latin typeface="Calibri"/>
                <a:cs typeface="Calibri"/>
              </a:rPr>
              <a:t>Networking with Air Monitoring Staff</a:t>
            </a:r>
          </a:p>
        </p:txBody>
      </p:sp>
      <p:sp>
        <p:nvSpPr>
          <p:cNvPr id="3" name="Content Placeholder 2">
            <a:extLst>
              <a:ext uri="{FF2B5EF4-FFF2-40B4-BE49-F238E27FC236}">
                <a16:creationId xmlns:a16="http://schemas.microsoft.com/office/drawing/2014/main" id="{D53D09C2-8417-8437-1D0B-A868A81B20E4}"/>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Get to know your Air Monitoring Staff!</a:t>
            </a:r>
          </a:p>
          <a:p>
            <a:r>
              <a:rPr lang="en-US" sz="3200">
                <a:solidFill>
                  <a:srgbClr val="000000"/>
                </a:solidFill>
                <a:cs typeface="Calibri"/>
              </a:rPr>
              <a:t>You will need them!</a:t>
            </a:r>
            <a:endParaRPr lang="en-US" sz="3200">
              <a:solidFill>
                <a:srgbClr val="000000"/>
              </a:solidFill>
              <a:ea typeface="Calibri"/>
              <a:cs typeface="Calibri"/>
            </a:endParaRPr>
          </a:p>
          <a:p>
            <a:r>
              <a:rPr lang="en-US" sz="3200">
                <a:solidFill>
                  <a:srgbClr val="000000"/>
                </a:solidFill>
                <a:cs typeface="Calibri"/>
              </a:rPr>
              <a:t>Usually overworked and understaffed, need a lot of advanced notice of what is needed if they haven't supported a SIP before. </a:t>
            </a:r>
            <a:endParaRPr lang="en-US" sz="3200">
              <a:solidFill>
                <a:srgbClr val="000000"/>
              </a:solidFill>
              <a:ea typeface="Calibri"/>
              <a:cs typeface="Calibri"/>
            </a:endParaRPr>
          </a:p>
          <a:p>
            <a:r>
              <a:rPr lang="en-US" sz="3200">
                <a:solidFill>
                  <a:srgbClr val="000000"/>
                </a:solidFill>
                <a:cs typeface="Calibri"/>
              </a:rPr>
              <a:t>Questions – discussions?</a:t>
            </a:r>
            <a:endParaRPr lang="en-US" sz="3200">
              <a:solidFill>
                <a:srgbClr val="000000"/>
              </a:solidFill>
              <a:ea typeface="Calibri"/>
              <a:cs typeface="Calibri"/>
            </a:endParaRPr>
          </a:p>
          <a:p>
            <a:endParaRPr lang="en-US" sz="3200">
              <a:cs typeface="Calibri"/>
            </a:endParaRPr>
          </a:p>
        </p:txBody>
      </p:sp>
      <p:sp>
        <p:nvSpPr>
          <p:cNvPr id="5" name="Slide Number Placeholder 4">
            <a:extLst>
              <a:ext uri="{FF2B5EF4-FFF2-40B4-BE49-F238E27FC236}">
                <a16:creationId xmlns:a16="http://schemas.microsoft.com/office/drawing/2014/main" id="{3C75342D-CBEA-EE52-ED43-DCE1CD68DBE8}"/>
              </a:ext>
            </a:extLst>
          </p:cNvPr>
          <p:cNvSpPr>
            <a:spLocks noGrp="1"/>
          </p:cNvSpPr>
          <p:nvPr>
            <p:ph type="sldNum" sz="quarter" idx="12"/>
          </p:nvPr>
        </p:nvSpPr>
        <p:spPr/>
        <p:txBody>
          <a:bodyPr/>
          <a:lstStyle/>
          <a:p>
            <a:fld id="{1F1CB0F1-E3A5-4057-A475-0B8AC78582B4}" type="slidenum">
              <a:rPr lang="en-US" dirty="0" smtClean="0"/>
              <a:t>83</a:t>
            </a:fld>
            <a:endParaRPr lang="en-US"/>
          </a:p>
        </p:txBody>
      </p:sp>
      <p:sp>
        <p:nvSpPr>
          <p:cNvPr id="7" name="Rectangle 6">
            <a:extLst>
              <a:ext uri="{FF2B5EF4-FFF2-40B4-BE49-F238E27FC236}">
                <a16:creationId xmlns:a16="http://schemas.microsoft.com/office/drawing/2014/main" id="{807C70EF-B7D6-6D9C-9940-5141C4ABC945}"/>
              </a:ext>
            </a:extLst>
          </p:cNvPr>
          <p:cNvSpPr/>
          <p:nvPr/>
        </p:nvSpPr>
        <p:spPr>
          <a:xfrm>
            <a:off x="11422524" y="1402079"/>
            <a:ext cx="560716" cy="427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AQ</a:t>
            </a:r>
          </a:p>
          <a:p>
            <a:pPr algn="ctr"/>
            <a:endParaRPr lang="en-US">
              <a:cs typeface="Calibri"/>
            </a:endParaRPr>
          </a:p>
          <a:p>
            <a:pPr algn="ctr"/>
            <a:r>
              <a:rPr lang="en-US">
                <a:cs typeface="Calibri"/>
              </a:rPr>
              <a:t>M</a:t>
            </a:r>
            <a:endParaRPr lang="en-US"/>
          </a:p>
          <a:p>
            <a:pPr algn="ctr"/>
            <a:r>
              <a:rPr lang="en-US">
                <a:cs typeface="Calibri"/>
              </a:rPr>
              <a:t>O</a:t>
            </a:r>
          </a:p>
          <a:p>
            <a:pPr algn="ctr"/>
            <a:r>
              <a:rPr lang="en-US">
                <a:cs typeface="Calibri"/>
              </a:rPr>
              <a:t>N</a:t>
            </a:r>
          </a:p>
          <a:p>
            <a:pPr algn="ctr"/>
            <a:r>
              <a:rPr lang="en-US">
                <a:cs typeface="Calibri"/>
              </a:rPr>
              <a:t>I</a:t>
            </a:r>
          </a:p>
          <a:p>
            <a:pPr algn="ctr"/>
            <a:r>
              <a:rPr lang="en-US">
                <a:cs typeface="Calibri"/>
              </a:rPr>
              <a:t>T</a:t>
            </a:r>
          </a:p>
          <a:p>
            <a:pPr algn="ctr"/>
            <a:r>
              <a:rPr lang="en-US">
                <a:cs typeface="Calibri"/>
              </a:rPr>
              <a:t>O</a:t>
            </a:r>
          </a:p>
          <a:p>
            <a:pPr algn="ctr"/>
            <a:r>
              <a:rPr lang="en-US">
                <a:cs typeface="Calibri"/>
              </a:rPr>
              <a:t>R</a:t>
            </a:r>
          </a:p>
          <a:p>
            <a:pPr algn="ctr"/>
            <a:r>
              <a:rPr lang="en-US">
                <a:cs typeface="Calibri"/>
              </a:rPr>
              <a:t>I</a:t>
            </a:r>
          </a:p>
          <a:p>
            <a:pPr algn="ctr"/>
            <a:r>
              <a:rPr lang="en-US">
                <a:cs typeface="Calibri"/>
              </a:rPr>
              <a:t>N</a:t>
            </a:r>
          </a:p>
          <a:p>
            <a:pPr algn="ctr"/>
            <a:r>
              <a:rPr lang="en-US">
                <a:cs typeface="Calibri"/>
              </a:rPr>
              <a:t>G</a:t>
            </a:r>
          </a:p>
          <a:p>
            <a:pPr algn="ctr"/>
            <a:endParaRPr lang="en-US">
              <a:cs typeface="Calibri"/>
            </a:endParaRPr>
          </a:p>
        </p:txBody>
      </p:sp>
      <p:sp>
        <p:nvSpPr>
          <p:cNvPr id="9" name="Rectangle 8">
            <a:extLst>
              <a:ext uri="{FF2B5EF4-FFF2-40B4-BE49-F238E27FC236}">
                <a16:creationId xmlns:a16="http://schemas.microsoft.com/office/drawing/2014/main" id="{EEA0C1E1-6491-9375-3AA6-4B24F25AC54E}"/>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Tree>
    <p:extLst>
      <p:ext uri="{BB962C8B-B14F-4D97-AF65-F5344CB8AC3E}">
        <p14:creationId xmlns:p14="http://schemas.microsoft.com/office/powerpoint/2010/main" val="2614397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a:cs typeface="Calibri Light"/>
              </a:rPr>
              <a:t>Emission Inventories &amp; Modeling</a:t>
            </a: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a:xfrm>
            <a:off x="1097280" y="1845734"/>
            <a:ext cx="4350589" cy="4023360"/>
          </a:xfrm>
        </p:spPr>
        <p:txBody>
          <a:bodyPr vert="horz" lIns="0" tIns="45720" rIns="0" bIns="45720" rtlCol="0" anchor="t">
            <a:normAutofit/>
          </a:bodyPr>
          <a:lstStyle/>
          <a:p>
            <a:r>
              <a:rPr lang="en-US" sz="2800">
                <a:solidFill>
                  <a:srgbClr val="000000"/>
                </a:solidFill>
                <a:cs typeface="Calibri"/>
              </a:rPr>
              <a:t>Reference(s):</a:t>
            </a:r>
            <a:endParaRPr lang="en-US">
              <a:solidFill>
                <a:srgbClr val="404040"/>
              </a:solidFill>
              <a:cs typeface="Calibri"/>
            </a:endParaRPr>
          </a:p>
          <a:p>
            <a:pPr marL="486410" lvl="1"/>
            <a:r>
              <a:rPr lang="en-US" sz="2800" err="1">
                <a:solidFill>
                  <a:srgbClr val="000000"/>
                </a:solidFill>
                <a:cs typeface="Calibri"/>
              </a:rPr>
              <a:t>Air</a:t>
            </a:r>
            <a:r>
              <a:rPr lang="en-US" sz="2800" i="1" err="1">
                <a:solidFill>
                  <a:srgbClr val="000000"/>
                </a:solidFill>
                <a:cs typeface="Calibri"/>
              </a:rPr>
              <a:t>Knowledge</a:t>
            </a:r>
            <a:r>
              <a:rPr lang="en-US" sz="2800">
                <a:solidFill>
                  <a:srgbClr val="000000"/>
                </a:solidFill>
                <a:cs typeface="Calibri"/>
              </a:rPr>
              <a:t> e-learning:</a:t>
            </a:r>
            <a:r>
              <a:rPr lang="en-US" sz="2200">
                <a:solidFill>
                  <a:srgbClr val="000000"/>
                </a:solidFill>
                <a:cs typeface="Calibri"/>
              </a:rPr>
              <a:t> </a:t>
            </a:r>
            <a:r>
              <a:rPr lang="en-US" sz="2200">
                <a:ea typeface="+mn-lt"/>
                <a:cs typeface="+mn-lt"/>
                <a:hlinkClick r:id="rId2"/>
              </a:rPr>
              <a:t>https://airknowledge.gov/EMIS-SI.html</a:t>
            </a:r>
            <a:r>
              <a:rPr lang="en-US" sz="2200">
                <a:ea typeface="+mn-lt"/>
                <a:cs typeface="+mn-lt"/>
              </a:rPr>
              <a:t> </a:t>
            </a:r>
            <a:endParaRPr lang="en-US">
              <a:ea typeface="Calibri" panose="020F0502020204030204"/>
              <a:cs typeface="Calibri" panose="020F0502020204030204"/>
            </a:endParaRPr>
          </a:p>
          <a:p>
            <a:pPr marL="486410" lvl="1"/>
            <a:r>
              <a:rPr lang="en-US" sz="2600">
                <a:solidFill>
                  <a:srgbClr val="000000"/>
                </a:solidFill>
                <a:cs typeface="Calibri"/>
              </a:rPr>
              <a:t>Technical Work: </a:t>
            </a:r>
            <a:r>
              <a:rPr lang="en-US" sz="2200" u="sng">
                <a:solidFill>
                  <a:srgbClr val="0000FF"/>
                </a:solidFill>
                <a:cs typeface="Calibri"/>
                <a:hlinkClick r:id="rId3"/>
              </a:rPr>
              <a:t>https://www.epa.gov/air-emissions-inventories</a:t>
            </a:r>
            <a:r>
              <a:rPr lang="en-US" sz="2200">
                <a:solidFill>
                  <a:srgbClr val="000000"/>
                </a:solidFill>
                <a:cs typeface="Calibri"/>
              </a:rPr>
              <a:t> </a:t>
            </a:r>
            <a:endParaRPr lang="en-US">
              <a:ea typeface="Calibri" panose="020F0502020204030204"/>
              <a:cs typeface="Calibri" panose="020F0502020204030204"/>
            </a:endParaRPr>
          </a:p>
          <a:p>
            <a:endParaRPr lang="en-US" sz="2800">
              <a:solidFill>
                <a:srgbClr val="000000"/>
              </a:solidFill>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84</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pic>
        <p:nvPicPr>
          <p:cNvPr id="6" name="Picture 7" descr="A picture containing smoke, nature, coming, clouds&#10;&#10;Description automatically generated">
            <a:extLst>
              <a:ext uri="{FF2B5EF4-FFF2-40B4-BE49-F238E27FC236}">
                <a16:creationId xmlns:a16="http://schemas.microsoft.com/office/drawing/2014/main" id="{1493D878-1E7C-ABDA-3667-1A4DBFAC9175}"/>
              </a:ext>
            </a:extLst>
          </p:cNvPr>
          <p:cNvPicPr>
            <a:picLocks noChangeAspect="1"/>
          </p:cNvPicPr>
          <p:nvPr/>
        </p:nvPicPr>
        <p:blipFill>
          <a:blip r:embed="rId4"/>
          <a:stretch>
            <a:fillRect/>
          </a:stretch>
        </p:blipFill>
        <p:spPr>
          <a:xfrm>
            <a:off x="6090249" y="1845099"/>
            <a:ext cx="4899803" cy="3254066"/>
          </a:xfrm>
          <a:prstGeom prst="rect">
            <a:avLst/>
          </a:prstGeom>
        </p:spPr>
      </p:pic>
    </p:spTree>
    <p:extLst>
      <p:ext uri="{BB962C8B-B14F-4D97-AF65-F5344CB8AC3E}">
        <p14:creationId xmlns:p14="http://schemas.microsoft.com/office/powerpoint/2010/main" val="1219557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Clean Air Act Requirements for Emissions Inventories</a:t>
            </a:r>
            <a:endParaRPr lang="en-US"/>
          </a:p>
        </p:txBody>
      </p:sp>
      <p:pic>
        <p:nvPicPr>
          <p:cNvPr id="6" name="Picture 7">
            <a:extLst>
              <a:ext uri="{FF2B5EF4-FFF2-40B4-BE49-F238E27FC236}">
                <a16:creationId xmlns:a16="http://schemas.microsoft.com/office/drawing/2014/main" id="{B084643E-4D3A-DCFA-E83D-323A0DDD33A0}"/>
              </a:ext>
            </a:extLst>
          </p:cNvPr>
          <p:cNvPicPr>
            <a:picLocks noGrp="1" noChangeAspect="1"/>
          </p:cNvPicPr>
          <p:nvPr>
            <p:ph idx="1"/>
          </p:nvPr>
        </p:nvPicPr>
        <p:blipFill>
          <a:blip r:embed="rId2"/>
          <a:stretch>
            <a:fillRect/>
          </a:stretch>
        </p:blipFill>
        <p:spPr>
          <a:xfrm>
            <a:off x="1097280" y="2089596"/>
            <a:ext cx="10058400" cy="3535635"/>
          </a:xfrm>
        </p:spPr>
      </p:pic>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85</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4407221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Air Emissions Reporting Requirements</a:t>
            </a:r>
            <a:br>
              <a:rPr lang="en-US" sz="4000">
                <a:solidFill>
                  <a:srgbClr val="000000"/>
                </a:solidFill>
                <a:latin typeface="Calibri"/>
                <a:cs typeface="Calibri"/>
              </a:rPr>
            </a:br>
            <a:r>
              <a:rPr lang="en-US" sz="4000">
                <a:solidFill>
                  <a:srgbClr val="000000"/>
                </a:solidFill>
                <a:latin typeface="Calibri"/>
                <a:cs typeface="Calibri"/>
              </a:rPr>
              <a:t> (AERR)</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EPA promulgated the AERR in December 2008.</a:t>
            </a:r>
            <a:endParaRPr lang="en-US">
              <a:cs typeface="Calibri" panose="020F0502020204030204"/>
            </a:endParaRPr>
          </a:p>
          <a:p>
            <a:pPr marL="486410" lvl="1"/>
            <a:r>
              <a:rPr lang="en-US" sz="2400">
                <a:solidFill>
                  <a:srgbClr val="000000"/>
                </a:solidFill>
                <a:cs typeface="Calibri"/>
              </a:rPr>
              <a:t>The AERR consolidated and streamlined previous requirements of several older rules for states and local air pollution control agencies to submit emissions inventories for criteria pollutants to EPA's Emissions Inventory System (EIS)</a:t>
            </a:r>
            <a:endParaRPr lang="en-US">
              <a:ea typeface="Calibri" panose="020F0502020204030204"/>
              <a:cs typeface="Calibri" panose="020F0502020204030204"/>
            </a:endParaRPr>
          </a:p>
          <a:p>
            <a:pPr marL="486410" lvl="1"/>
            <a:r>
              <a:rPr lang="en-US" sz="2400">
                <a:solidFill>
                  <a:srgbClr val="000000"/>
                </a:solidFill>
                <a:cs typeface="Calibri"/>
              </a:rPr>
              <a:t>Many of the states also voluntarily report air toxics that are also used in building the NEI</a:t>
            </a:r>
            <a:endParaRPr lang="en-US">
              <a:ea typeface="Calibri" panose="020F0502020204030204"/>
              <a:cs typeface="Calibri" panose="020F0502020204030204"/>
            </a:endParaRPr>
          </a:p>
          <a:p>
            <a:pPr marL="486410" lvl="1"/>
            <a:r>
              <a:rPr lang="en-US" sz="2400">
                <a:ea typeface="+mn-lt"/>
                <a:cs typeface="+mn-lt"/>
                <a:hlinkClick r:id="rId2"/>
              </a:rPr>
              <a:t>https://www.epa.gov/air-emissions-inventories/air-emissions-reporting-requirements-aerr</a:t>
            </a:r>
            <a:r>
              <a:rPr lang="en-US" sz="2400">
                <a:ea typeface="+mn-lt"/>
                <a:cs typeface="+mn-lt"/>
              </a:rPr>
              <a:t> </a:t>
            </a:r>
            <a:endParaRPr lang="en-US">
              <a:ea typeface="Calibri" panose="020F0502020204030204"/>
              <a:cs typeface="Calibri" panose="020F0502020204030204"/>
            </a:endParaRPr>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86</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1680649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What is an Emissions Inventory?</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2700">
                <a:solidFill>
                  <a:srgbClr val="000000"/>
                </a:solidFill>
                <a:cs typeface="Calibri"/>
              </a:rPr>
              <a:t>Current comprehensive listing by sources of air pollutant emissions in a geographical area during a specific time period</a:t>
            </a:r>
            <a:endParaRPr lang="en-US">
              <a:cs typeface="Calibri" panose="020F0502020204030204"/>
            </a:endParaRPr>
          </a:p>
          <a:p>
            <a:r>
              <a:rPr lang="en-US" sz="2700">
                <a:solidFill>
                  <a:srgbClr val="000000"/>
                </a:solidFill>
                <a:cs typeface="Calibri"/>
              </a:rPr>
              <a:t>The basis for numerous efforts including trends analysis, regional, and local scale air quality modeling, regulatory impact assessments, and human exposure modeling</a:t>
            </a:r>
            <a:endParaRPr lang="en-US"/>
          </a:p>
          <a:p>
            <a:r>
              <a:rPr lang="en-US" sz="2700">
                <a:solidFill>
                  <a:srgbClr val="000000"/>
                </a:solidFill>
                <a:cs typeface="Calibri"/>
              </a:rPr>
              <a:t>Pollutants:</a:t>
            </a:r>
            <a:endParaRPr lang="en-US"/>
          </a:p>
          <a:p>
            <a:pPr lvl="1"/>
            <a:r>
              <a:rPr lang="en-US" sz="2200">
                <a:solidFill>
                  <a:srgbClr val="000000"/>
                </a:solidFill>
                <a:cs typeface="Calibri"/>
              </a:rPr>
              <a:t>Criteria Air Pollutants (CO, NOx, SO2, NH3, VOC, PM2.5 and PM10)</a:t>
            </a:r>
            <a:endParaRPr lang="en-US"/>
          </a:p>
          <a:p>
            <a:pPr lvl="1"/>
            <a:r>
              <a:rPr lang="en-US" sz="2200">
                <a:solidFill>
                  <a:srgbClr val="000000"/>
                </a:solidFill>
                <a:cs typeface="Calibri"/>
              </a:rPr>
              <a:t>Hazardous Air Pollutants (e.g., Benzene, Acetaldehyde)</a:t>
            </a:r>
            <a:endParaRPr lang="en-US"/>
          </a:p>
          <a:p>
            <a:pPr lvl="1"/>
            <a:r>
              <a:rPr lang="en-US" sz="2200">
                <a:solidFill>
                  <a:srgbClr val="000000"/>
                </a:solidFill>
                <a:cs typeface="Calibri"/>
              </a:rPr>
              <a:t>Greenhouse Gases (e.g. CO2, CH4, N2O)</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87</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256112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Arial"/>
                <a:cs typeface="Arial"/>
              </a:rPr>
              <a:t>Sectors and </a:t>
            </a:r>
            <a:r>
              <a:rPr lang="en-US" sz="4400">
                <a:solidFill>
                  <a:srgbClr val="000000"/>
                </a:solidFill>
                <a:latin typeface="Calibri"/>
                <a:cs typeface="Calibri"/>
              </a:rPr>
              <a:t>Source types</a:t>
            </a:r>
            <a:endParaRPr lang="en-US" sz="4400"/>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a:solidFill>
                  <a:srgbClr val="000000"/>
                </a:solidFill>
                <a:latin typeface="Arial"/>
                <a:cs typeface="Arial"/>
              </a:rPr>
              <a:t>Point sources</a:t>
            </a:r>
            <a:endParaRPr lang="en-US">
              <a:solidFill>
                <a:srgbClr val="404040"/>
              </a:solidFill>
              <a:cs typeface="Calibri"/>
            </a:endParaRPr>
          </a:p>
          <a:p>
            <a:r>
              <a:rPr lang="en-US">
                <a:solidFill>
                  <a:srgbClr val="000000"/>
                </a:solidFill>
                <a:latin typeface="Arial"/>
                <a:cs typeface="Arial"/>
              </a:rPr>
              <a:t>Area sources</a:t>
            </a:r>
            <a:endParaRPr lang="en-US">
              <a:latin typeface="Arial"/>
              <a:cs typeface="Arial"/>
            </a:endParaRPr>
          </a:p>
          <a:p>
            <a:r>
              <a:rPr lang="en-US">
                <a:solidFill>
                  <a:srgbClr val="000000"/>
                </a:solidFill>
                <a:latin typeface="Arial"/>
                <a:cs typeface="Arial"/>
              </a:rPr>
              <a:t>Nonpoint sources</a:t>
            </a:r>
            <a:endParaRPr lang="en-US">
              <a:latin typeface="Arial"/>
              <a:cs typeface="Arial"/>
            </a:endParaRPr>
          </a:p>
          <a:p>
            <a:pPr marL="571500" lvl="1"/>
            <a:r>
              <a:rPr lang="en-US" sz="2000" err="1">
                <a:solidFill>
                  <a:srgbClr val="000000"/>
                </a:solidFill>
                <a:latin typeface="Arial"/>
                <a:cs typeface="Arial"/>
              </a:rPr>
              <a:t>Onroad</a:t>
            </a:r>
            <a:r>
              <a:rPr lang="en-US" sz="2000">
                <a:solidFill>
                  <a:srgbClr val="000000"/>
                </a:solidFill>
                <a:latin typeface="Arial"/>
                <a:cs typeface="Arial"/>
              </a:rPr>
              <a:t> and </a:t>
            </a:r>
            <a:endParaRPr lang="en-US" sz="2000">
              <a:ea typeface="Calibri" panose="020F0502020204030204"/>
              <a:cs typeface="Calibri"/>
            </a:endParaRPr>
          </a:p>
          <a:p>
            <a:pPr marL="571500" lvl="1"/>
            <a:r>
              <a:rPr lang="en-US" sz="2000">
                <a:solidFill>
                  <a:srgbClr val="000000"/>
                </a:solidFill>
                <a:latin typeface="Arial"/>
                <a:cs typeface="Arial"/>
              </a:rPr>
              <a:t>Nonroad Mobile sources</a:t>
            </a:r>
            <a:endParaRPr lang="en-US" sz="2000">
              <a:latin typeface="Arial"/>
              <a:cs typeface="Arial"/>
            </a:endParaRPr>
          </a:p>
          <a:p>
            <a:r>
              <a:rPr lang="en-US">
                <a:solidFill>
                  <a:srgbClr val="000000"/>
                </a:solidFill>
                <a:latin typeface="Arial"/>
                <a:cs typeface="Arial"/>
              </a:rPr>
              <a:t>Event/Natural sources</a:t>
            </a:r>
            <a:endParaRPr lang="en-US">
              <a:latin typeface="Arial"/>
              <a:cs typeface="Arial"/>
            </a:endParaRPr>
          </a:p>
          <a:p>
            <a:pPr marL="571500" lvl="1"/>
            <a:r>
              <a:rPr lang="en-US" sz="2000">
                <a:solidFill>
                  <a:srgbClr val="000000"/>
                </a:solidFill>
                <a:latin typeface="Arial"/>
                <a:cs typeface="Arial"/>
              </a:rPr>
              <a:t>Biogenic </a:t>
            </a:r>
            <a:endParaRPr lang="en-US" sz="2000">
              <a:ea typeface="Calibri"/>
              <a:cs typeface="Calibri"/>
            </a:endParaRPr>
          </a:p>
          <a:p>
            <a:pPr marL="571500" lvl="1"/>
            <a:r>
              <a:rPr lang="en-US" sz="2000">
                <a:solidFill>
                  <a:srgbClr val="000000"/>
                </a:solidFill>
                <a:latin typeface="Arial"/>
                <a:cs typeface="Arial"/>
              </a:rPr>
              <a:t>Wildfire/Dust</a:t>
            </a:r>
            <a:endParaRPr lang="en-US" sz="2000">
              <a:ea typeface="Calibri" panose="020F0502020204030204"/>
              <a:cs typeface="Calibri"/>
            </a:endParaRPr>
          </a:p>
          <a:p>
            <a:pPr marL="571500" lvl="1"/>
            <a:r>
              <a:rPr lang="en-US" sz="2000">
                <a:solidFill>
                  <a:srgbClr val="000000"/>
                </a:solidFill>
                <a:latin typeface="Arial"/>
                <a:cs typeface="Arial"/>
              </a:rPr>
              <a:t>Emergency Releases</a:t>
            </a:r>
            <a:endParaRPr lang="en-US" sz="1100">
              <a:solidFill>
                <a:srgbClr val="000000"/>
              </a:solidFill>
              <a:latin typeface="Arial"/>
              <a:cs typeface="Arial"/>
            </a:endParaRPr>
          </a:p>
          <a:p>
            <a:pPr marL="383540" lvl="1"/>
            <a:endParaRPr lang="en-US" sz="2000">
              <a:solidFill>
                <a:srgbClr val="000000"/>
              </a:solidFill>
              <a:latin typeface="Arial"/>
              <a:cs typeface="Arial"/>
            </a:endParaRPr>
          </a:p>
          <a:p>
            <a:endParaRPr lang="en-US" sz="2800">
              <a:solidFill>
                <a:srgbClr val="000000"/>
              </a:solidFill>
              <a:ea typeface="Calibri" panose="020F0502020204030204"/>
              <a:cs typeface="Calibri"/>
            </a:endParaRPr>
          </a:p>
          <a:p>
            <a:endParaRPr lang="en-US">
              <a:ea typeface="Calibri" panose="020F0502020204030204"/>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88</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807722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a:cs typeface="Calibri Light"/>
              </a:rPr>
              <a:t>Source Classification Codes (SCC)</a:t>
            </a: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a:ea typeface="+mn-lt"/>
                <a:cs typeface="+mn-lt"/>
              </a:rPr>
              <a:t>SCCs are important to ensuring an accurate emission inventory</a:t>
            </a:r>
          </a:p>
          <a:p>
            <a:r>
              <a:rPr lang="en-US">
                <a:ea typeface="+mn-lt"/>
                <a:cs typeface="+mn-lt"/>
              </a:rPr>
              <a:t>EPA uses SCCs and area and mobile source (AMS) codes to classify different types of anthropogenic emission activities.</a:t>
            </a:r>
            <a:endParaRPr lang="en-US"/>
          </a:p>
          <a:p>
            <a:r>
              <a:rPr lang="en-US">
                <a:ea typeface="+mn-lt"/>
                <a:cs typeface="+mn-lt"/>
              </a:rPr>
              <a:t>SCCs are either 8 or 10 digits long. Most point source SCCs are 8 digits long, with exceptions to a handful of point SCCs, such as aircraft exhaust and airport ground support equipment, which are 10 digits long and included in the point inventory because they are developed at discrete locations. Nonpoint, mobile, and events codes are 10 digits long.</a:t>
            </a:r>
            <a:endParaRPr lang="en-US"/>
          </a:p>
          <a:p>
            <a:r>
              <a:rPr lang="en-US">
                <a:ea typeface="Calibri"/>
                <a:cs typeface="Calibri"/>
              </a:rPr>
              <a:t>Emission pre-processors, like SMOKE, use the SCC in characterizing the emission source.</a:t>
            </a:r>
          </a:p>
          <a:p>
            <a:r>
              <a:rPr lang="en-US">
                <a:ea typeface="+mn-lt"/>
                <a:cs typeface="+mn-lt"/>
              </a:rPr>
              <a:t>Look up SCC on EPA's website at: </a:t>
            </a:r>
            <a:r>
              <a:rPr lang="en-US">
                <a:ea typeface="+mn-lt"/>
                <a:cs typeface="+mn-lt"/>
                <a:hlinkClick r:id="rId2"/>
              </a:rPr>
              <a:t>https://sor-scc-api.epa.gov/sccwebservices/sccsearch/</a:t>
            </a:r>
            <a:r>
              <a:rPr lang="en-US">
                <a:ea typeface="+mn-lt"/>
                <a:cs typeface="+mn-lt"/>
              </a:rPr>
              <a:t> </a:t>
            </a:r>
            <a:endParaRPr lang="en-US">
              <a:ea typeface="Calibri"/>
              <a:cs typeface="Calibri"/>
            </a:endParaRPr>
          </a:p>
          <a:p>
            <a:endParaRPr lang="en-US">
              <a:ea typeface="Calibri"/>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89</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45869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1EE9-3312-50CC-188F-83EA439F1628}"/>
              </a:ext>
            </a:extLst>
          </p:cNvPr>
          <p:cNvSpPr>
            <a:spLocks noGrp="1"/>
          </p:cNvSpPr>
          <p:nvPr>
            <p:ph type="title"/>
          </p:nvPr>
        </p:nvSpPr>
        <p:spPr/>
        <p:txBody>
          <a:bodyPr/>
          <a:lstStyle/>
          <a:p>
            <a:r>
              <a:rPr lang="en-US"/>
              <a:t>Triggers for SIPs or SIP amendments</a:t>
            </a:r>
          </a:p>
        </p:txBody>
      </p:sp>
      <p:sp>
        <p:nvSpPr>
          <p:cNvPr id="3" name="Content Placeholder 2">
            <a:extLst>
              <a:ext uri="{FF2B5EF4-FFF2-40B4-BE49-F238E27FC236}">
                <a16:creationId xmlns:a16="http://schemas.microsoft.com/office/drawing/2014/main" id="{60FB25DB-2A62-9141-A869-45975F9B30D8}"/>
              </a:ext>
            </a:extLst>
          </p:cNvPr>
          <p:cNvSpPr>
            <a:spLocks noGrp="1"/>
          </p:cNvSpPr>
          <p:nvPr>
            <p:ph idx="1"/>
          </p:nvPr>
        </p:nvSpPr>
        <p:spPr/>
        <p:txBody>
          <a:bodyPr vert="horz" lIns="0" tIns="45720" rIns="0" bIns="45720" rtlCol="0" anchor="t">
            <a:normAutofit/>
          </a:bodyPr>
          <a:lstStyle/>
          <a:p>
            <a:pPr marL="937260" indent="-571500" fontAlgn="base">
              <a:spcBef>
                <a:spcPts val="0"/>
              </a:spcBef>
              <a:spcAft>
                <a:spcPts val="0"/>
              </a:spcAft>
            </a:pPr>
            <a:r>
              <a:rPr lang="en-US" sz="3200">
                <a:solidFill>
                  <a:srgbClr val="000000"/>
                </a:solidFill>
              </a:rPr>
              <a:t>Depends on type of SIP (different types to be discussed later)</a:t>
            </a:r>
            <a:endParaRPr lang="en-US" sz="3200"/>
          </a:p>
          <a:p>
            <a:pPr marL="937260" indent="-571500" fontAlgn="base">
              <a:spcBef>
                <a:spcPts val="0"/>
              </a:spcBef>
              <a:spcAft>
                <a:spcPts val="0"/>
              </a:spcAft>
            </a:pPr>
            <a:r>
              <a:rPr lang="en-US" sz="3200">
                <a:solidFill>
                  <a:srgbClr val="000000"/>
                </a:solidFill>
                <a:cs typeface="Arial"/>
              </a:rPr>
              <a:t>New or revised NAAQS/call for designations</a:t>
            </a:r>
          </a:p>
          <a:p>
            <a:pPr marL="937260" indent="-571500" fontAlgn="base">
              <a:spcBef>
                <a:spcPts val="0"/>
              </a:spcBef>
              <a:spcAft>
                <a:spcPts val="0"/>
              </a:spcAft>
            </a:pPr>
            <a:r>
              <a:rPr lang="en-US" sz="3200">
                <a:solidFill>
                  <a:srgbClr val="000000"/>
                </a:solidFill>
              </a:rPr>
              <a:t>New or revised federal requirements/programs</a:t>
            </a:r>
            <a:endParaRPr lang="en-US" sz="3200">
              <a:solidFill>
                <a:srgbClr val="000000"/>
              </a:solidFill>
              <a:cs typeface="Arial" panose="020B0604020202020204" pitchFamily="34" charset="0"/>
            </a:endParaRPr>
          </a:p>
          <a:p>
            <a:pPr marL="937260" indent="-571500" fontAlgn="base">
              <a:spcBef>
                <a:spcPts val="0"/>
              </a:spcBef>
              <a:spcAft>
                <a:spcPts val="0"/>
              </a:spcAft>
            </a:pPr>
            <a:r>
              <a:rPr lang="en-US" sz="3200">
                <a:solidFill>
                  <a:srgbClr val="000000"/>
                </a:solidFill>
              </a:rPr>
              <a:t>Local programs/areas - update emissions, update models</a:t>
            </a:r>
            <a:endParaRPr lang="en-US" sz="3200">
              <a:solidFill>
                <a:srgbClr val="000000"/>
              </a:solidFill>
              <a:cs typeface="Arial" panose="020B0604020202020204" pitchFamily="34" charset="0"/>
            </a:endParaRPr>
          </a:p>
          <a:p>
            <a:pPr marL="937260" indent="-571500" fontAlgn="base">
              <a:spcBef>
                <a:spcPts val="0"/>
              </a:spcBef>
              <a:spcAft>
                <a:spcPts val="0"/>
              </a:spcAft>
            </a:pPr>
            <a:r>
              <a:rPr lang="en-US" sz="3200">
                <a:solidFill>
                  <a:srgbClr val="000000"/>
                </a:solidFill>
              </a:rPr>
              <a:t>Commitments in current SIP</a:t>
            </a:r>
            <a:endParaRPr lang="en-US" sz="3200">
              <a:solidFill>
                <a:srgbClr val="000000"/>
              </a:solidFill>
              <a:cs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D6DB9AE2-7C7D-EDB2-6312-5369B61DA6EE}"/>
              </a:ext>
            </a:extLst>
          </p:cNvPr>
          <p:cNvSpPr>
            <a:spLocks noGrp="1"/>
          </p:cNvSpPr>
          <p:nvPr>
            <p:ph type="sldNum" sz="quarter" idx="12"/>
          </p:nvPr>
        </p:nvSpPr>
        <p:spPr/>
        <p:txBody>
          <a:bodyPr/>
          <a:lstStyle/>
          <a:p>
            <a:fld id="{1F1CB0F1-E3A5-4057-A475-0B8AC78582B4}" type="slidenum">
              <a:rPr lang="en-US" smtClean="0"/>
              <a:t>9</a:t>
            </a:fld>
            <a:endParaRPr lang="en-US"/>
          </a:p>
        </p:txBody>
      </p:sp>
      <p:sp>
        <p:nvSpPr>
          <p:cNvPr id="7" name="Rectangle 6">
            <a:extLst>
              <a:ext uri="{FF2B5EF4-FFF2-40B4-BE49-F238E27FC236}">
                <a16:creationId xmlns:a16="http://schemas.microsoft.com/office/drawing/2014/main" id="{7BE15C9C-4DD2-E371-9B80-3C4A1B5FA4D1}"/>
              </a:ext>
            </a:extLst>
          </p:cNvPr>
          <p:cNvSpPr/>
          <p:nvPr/>
        </p:nvSpPr>
        <p:spPr>
          <a:xfrm>
            <a:off x="9006839" y="121920"/>
            <a:ext cx="2889849" cy="2587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Overview</a:t>
            </a:r>
            <a:endParaRPr lang="en-US"/>
          </a:p>
        </p:txBody>
      </p:sp>
    </p:spTree>
    <p:extLst>
      <p:ext uri="{BB962C8B-B14F-4D97-AF65-F5344CB8AC3E}">
        <p14:creationId xmlns:p14="http://schemas.microsoft.com/office/powerpoint/2010/main" val="2160210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Emission Inventory Compilation Steps</a:t>
            </a:r>
            <a:endParaRPr lang="en-US"/>
          </a:p>
        </p:txBody>
      </p:sp>
      <p:pic>
        <p:nvPicPr>
          <p:cNvPr id="6" name="Picture 7" descr="Table&#10;&#10;Description automatically generated">
            <a:extLst>
              <a:ext uri="{FF2B5EF4-FFF2-40B4-BE49-F238E27FC236}">
                <a16:creationId xmlns:a16="http://schemas.microsoft.com/office/drawing/2014/main" id="{825D9581-1186-B192-6F37-7768F5B673F5}"/>
              </a:ext>
            </a:extLst>
          </p:cNvPr>
          <p:cNvPicPr>
            <a:picLocks noGrp="1" noChangeAspect="1"/>
          </p:cNvPicPr>
          <p:nvPr>
            <p:ph idx="1"/>
          </p:nvPr>
        </p:nvPicPr>
        <p:blipFill>
          <a:blip r:embed="rId2"/>
          <a:stretch>
            <a:fillRect/>
          </a:stretch>
        </p:blipFill>
        <p:spPr>
          <a:xfrm>
            <a:off x="4550858" y="1845734"/>
            <a:ext cx="3151244" cy="4023360"/>
          </a:xfrm>
        </p:spPr>
      </p:pic>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90</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149779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Types of Air Pollution Emissions Inventories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National Emissions Inventory (NEI)</a:t>
            </a:r>
            <a:endParaRPr lang="en-US">
              <a:cs typeface="Calibri" panose="020F0502020204030204"/>
            </a:endParaRPr>
          </a:p>
          <a:p>
            <a:pPr lvl="1"/>
            <a:r>
              <a:rPr lang="en-US" sz="2600">
                <a:solidFill>
                  <a:srgbClr val="000000"/>
                </a:solidFill>
                <a:cs typeface="Calibri"/>
              </a:rPr>
              <a:t>SIP Planning Inventory</a:t>
            </a:r>
            <a:endParaRPr lang="en-US"/>
          </a:p>
          <a:p>
            <a:pPr lvl="1"/>
            <a:r>
              <a:rPr lang="en-US" sz="2600">
                <a:solidFill>
                  <a:srgbClr val="000000"/>
                </a:solidFill>
                <a:cs typeface="Calibri"/>
              </a:rPr>
              <a:t>Periodic NAA inventory</a:t>
            </a:r>
            <a:endParaRPr lang="en-US"/>
          </a:p>
          <a:p>
            <a:pPr lvl="1"/>
            <a:r>
              <a:rPr lang="en-US" sz="2600">
                <a:solidFill>
                  <a:srgbClr val="000000"/>
                </a:solidFill>
                <a:cs typeface="Calibri"/>
              </a:rPr>
              <a:t>ROP/RFP NAA inventory</a:t>
            </a:r>
            <a:endParaRPr lang="en-US"/>
          </a:p>
          <a:p>
            <a:pPr lvl="1"/>
            <a:r>
              <a:rPr lang="en-US" sz="2600">
                <a:solidFill>
                  <a:srgbClr val="000000"/>
                </a:solidFill>
                <a:cs typeface="Calibri"/>
              </a:rPr>
              <a:t>Maintenance NAA inventory</a:t>
            </a:r>
            <a:endParaRPr lang="en-US"/>
          </a:p>
          <a:p>
            <a:r>
              <a:rPr lang="en-US" sz="3200">
                <a:solidFill>
                  <a:srgbClr val="000000"/>
                </a:solidFill>
                <a:cs typeface="Calibri"/>
              </a:rPr>
              <a:t>SIP Modeling Inventory</a:t>
            </a:r>
            <a:endParaRPr lang="en-US"/>
          </a:p>
          <a:p>
            <a:pPr lvl="1"/>
            <a:r>
              <a:rPr lang="en-US" sz="2600">
                <a:solidFill>
                  <a:srgbClr val="000000"/>
                </a:solidFill>
                <a:cs typeface="Calibri"/>
              </a:rPr>
              <a:t>Modeled attainment demonstrations</a:t>
            </a:r>
            <a:endParaRPr lang="en-US"/>
          </a:p>
          <a:p>
            <a:pPr lvl="1"/>
            <a:r>
              <a:rPr lang="en-US" sz="2600">
                <a:solidFill>
                  <a:srgbClr val="000000"/>
                </a:solidFill>
                <a:cs typeface="Calibri"/>
              </a:rPr>
              <a:t>EPA rule making</a:t>
            </a:r>
            <a:endParaRPr lang="en-US"/>
          </a:p>
          <a:p>
            <a:pPr lvl="1"/>
            <a:r>
              <a:rPr lang="en-US" sz="2600">
                <a:solidFill>
                  <a:srgbClr val="000000"/>
                </a:solidFill>
                <a:cs typeface="Calibri"/>
              </a:rPr>
              <a:t>Global modeling</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91</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0635408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000">
                <a:solidFill>
                  <a:srgbClr val="000000"/>
                </a:solidFill>
                <a:latin typeface="Calibri"/>
                <a:cs typeface="Calibri"/>
              </a:rPr>
              <a:t>Types of Air Pollution Emissions Inventories, cont.</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Projection/Future-year Inventory</a:t>
            </a:r>
            <a:endParaRPr lang="en-US">
              <a:cs typeface="Calibri" panose="020F0502020204030204"/>
            </a:endParaRPr>
          </a:p>
          <a:p>
            <a:pPr marL="486410" lvl="1"/>
            <a:r>
              <a:rPr lang="en-US" sz="2400">
                <a:solidFill>
                  <a:srgbClr val="000000"/>
                </a:solidFill>
                <a:cs typeface="Calibri"/>
              </a:rPr>
              <a:t>Estimate of future emissions with growth and controls</a:t>
            </a:r>
            <a:endParaRPr lang="en-US">
              <a:ea typeface="Calibri" panose="020F0502020204030204"/>
              <a:cs typeface="Calibri" panose="020F0502020204030204"/>
            </a:endParaRPr>
          </a:p>
          <a:p>
            <a:pPr marL="486410" lvl="1"/>
            <a:r>
              <a:rPr lang="en-US" sz="2400">
                <a:solidFill>
                  <a:srgbClr val="000000"/>
                </a:solidFill>
                <a:cs typeface="Calibri"/>
              </a:rPr>
              <a:t>Growth based on models (IPM, ERTAC), industry surveys, transportation plans, linear extrapolation, and other methods</a:t>
            </a:r>
            <a:endParaRPr lang="en-US">
              <a:ea typeface="Calibri" panose="020F0502020204030204"/>
              <a:cs typeface="Calibri" panose="020F0502020204030204"/>
            </a:endParaRPr>
          </a:p>
          <a:p>
            <a:pPr marL="486410" lvl="1"/>
            <a:r>
              <a:rPr lang="en-US" sz="2400">
                <a:solidFill>
                  <a:srgbClr val="000000"/>
                </a:solidFill>
                <a:cs typeface="Calibri"/>
              </a:rPr>
              <a:t>Controls</a:t>
            </a:r>
            <a:endParaRPr lang="en-US">
              <a:ea typeface="Calibri" panose="020F0502020204030204"/>
              <a:cs typeface="Calibri" panose="020F0502020204030204"/>
            </a:endParaRPr>
          </a:p>
          <a:p>
            <a:pPr marL="566420" lvl="2"/>
            <a:r>
              <a:rPr lang="en-US" sz="2000">
                <a:solidFill>
                  <a:srgbClr val="000000"/>
                </a:solidFill>
                <a:cs typeface="Calibri"/>
              </a:rPr>
              <a:t>On the books: currently promulgated rules and other enforceable mechanisms that will phase in through time</a:t>
            </a:r>
            <a:endParaRPr lang="en-US" sz="2000">
              <a:ea typeface="Calibri"/>
              <a:cs typeface="Calibri"/>
            </a:endParaRPr>
          </a:p>
          <a:p>
            <a:pPr marL="566420" lvl="2"/>
            <a:r>
              <a:rPr lang="en-US" sz="2000">
                <a:solidFill>
                  <a:srgbClr val="000000"/>
                </a:solidFill>
                <a:cs typeface="Calibri"/>
              </a:rPr>
              <a:t>On the way: controls that are speculated to be promulgated</a:t>
            </a:r>
            <a:endParaRPr lang="en-US" sz="2000">
              <a:ea typeface="Calibri" panose="020F0502020204030204"/>
              <a:cs typeface="Calibri" panose="020F0502020204030204"/>
            </a:endParaRPr>
          </a:p>
          <a:p>
            <a:pPr marL="486410" lvl="1"/>
            <a:r>
              <a:rPr lang="en-US" sz="2400">
                <a:solidFill>
                  <a:srgbClr val="000000"/>
                </a:solidFill>
                <a:cs typeface="Calibri"/>
              </a:rPr>
              <a:t>Brute-force projections may include across-the-board changes (i.e. 50% NOx reduction) to test the model and simulated air quality response</a:t>
            </a:r>
            <a:endParaRPr lang="en-US">
              <a:ea typeface="Calibri" panose="020F0502020204030204"/>
              <a:cs typeface="Calibri" panose="020F0502020204030204"/>
            </a:endParaRPr>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92</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4692507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National Emissions Inventory (NEI)</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000">
                <a:solidFill>
                  <a:srgbClr val="000000"/>
                </a:solidFill>
                <a:cs typeface="Calibri"/>
              </a:rPr>
              <a:t>The best and most complete estimates of Criteria Air Pollutant (CAP) and Hazardous Air Pollutant (HAP) emissions prepared by EPA</a:t>
            </a:r>
            <a:endParaRPr lang="en-US">
              <a:cs typeface="Calibri" panose="020F0502020204030204"/>
            </a:endParaRPr>
          </a:p>
          <a:p>
            <a:pPr lvl="1"/>
            <a:r>
              <a:rPr lang="en-US" sz="2400">
                <a:solidFill>
                  <a:srgbClr val="000000"/>
                </a:solidFill>
                <a:cs typeface="Calibri"/>
              </a:rPr>
              <a:t>Must be done every three years</a:t>
            </a:r>
            <a:endParaRPr lang="en-US"/>
          </a:p>
          <a:p>
            <a:pPr lvl="1"/>
            <a:r>
              <a:rPr lang="en-US" sz="2400">
                <a:solidFill>
                  <a:srgbClr val="000000"/>
                </a:solidFill>
                <a:cs typeface="Calibri"/>
              </a:rPr>
              <a:t>Based on S/L/T agency work that is submitted to EPA</a:t>
            </a:r>
            <a:endParaRPr lang="en-US"/>
          </a:p>
          <a:p>
            <a:r>
              <a:rPr lang="en-US" sz="3000">
                <a:solidFill>
                  <a:srgbClr val="000000"/>
                </a:solidFill>
                <a:cs typeface="Calibri"/>
              </a:rPr>
              <a:t>Helps S/L/Ts meet CAA requirement that SIPs include emissions data and related information</a:t>
            </a:r>
            <a:endParaRPr lang="en-US"/>
          </a:p>
          <a:p>
            <a:r>
              <a:rPr lang="en-US" sz="3000">
                <a:solidFill>
                  <a:srgbClr val="000000"/>
                </a:solidFill>
                <a:cs typeface="Calibri"/>
              </a:rPr>
              <a:t>Also helps S/L/Ts obtain emission data and information about other states to support modeled attainment demonstrations</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93</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8702184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Uses of the NEI</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r>
              <a:rPr lang="en-US" sz="3200">
                <a:solidFill>
                  <a:srgbClr val="000000"/>
                </a:solidFill>
                <a:cs typeface="Calibri"/>
              </a:rPr>
              <a:t>Regional- and local-scale air quality &amp; human exposure modeling</a:t>
            </a:r>
            <a:endParaRPr lang="en-US">
              <a:cs typeface="Calibri" panose="020F0502020204030204"/>
            </a:endParaRPr>
          </a:p>
          <a:p>
            <a:r>
              <a:rPr lang="en-US" sz="3200">
                <a:solidFill>
                  <a:srgbClr val="000000"/>
                </a:solidFill>
                <a:cs typeface="Calibri"/>
              </a:rPr>
              <a:t>Control strategy analysis</a:t>
            </a:r>
            <a:endParaRPr lang="en-US"/>
          </a:p>
          <a:p>
            <a:r>
              <a:rPr lang="en-US" sz="3200">
                <a:solidFill>
                  <a:srgbClr val="000000"/>
                </a:solidFill>
                <a:cs typeface="Calibri"/>
              </a:rPr>
              <a:t>Regulatory impact analysis</a:t>
            </a:r>
            <a:endParaRPr lang="en-US"/>
          </a:p>
          <a:p>
            <a:r>
              <a:rPr lang="en-US" sz="3200">
                <a:solidFill>
                  <a:srgbClr val="000000"/>
                </a:solidFill>
                <a:cs typeface="Calibri"/>
              </a:rPr>
              <a:t>Risk assessment studies</a:t>
            </a:r>
            <a:endParaRPr lang="en-US"/>
          </a:p>
          <a:p>
            <a:r>
              <a:rPr lang="en-US" sz="3200">
                <a:solidFill>
                  <a:srgbClr val="000000"/>
                </a:solidFill>
                <a:cs typeface="Calibri"/>
              </a:rPr>
              <a:t>Emission trends and program accountability</a:t>
            </a:r>
            <a:endParaRPr lang="en-US"/>
          </a:p>
          <a:p>
            <a:r>
              <a:rPr lang="en-US" sz="3200">
                <a:solidFill>
                  <a:srgbClr val="000000"/>
                </a:solidFill>
                <a:cs typeface="Calibri"/>
              </a:rPr>
              <a:t>Public reporting</a:t>
            </a:r>
            <a:endParaRPr lang="en-US"/>
          </a:p>
          <a:p>
            <a:r>
              <a:rPr lang="en-US" sz="3200">
                <a:solidFill>
                  <a:srgbClr val="000000"/>
                </a:solidFill>
                <a:cs typeface="Calibri"/>
              </a:rPr>
              <a:t>International reporting</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dirty="0" smtClean="0"/>
              <a:t>94</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6845321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What is in the NEI?</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r>
              <a:rPr lang="en-US" sz="2700">
                <a:solidFill>
                  <a:srgbClr val="000000"/>
                </a:solidFill>
                <a:cs typeface="Calibri"/>
              </a:rPr>
              <a:t>Geographic Coverage</a:t>
            </a:r>
            <a:endParaRPr lang="en-US">
              <a:cs typeface="Calibri" panose="020F0502020204030204"/>
            </a:endParaRPr>
          </a:p>
          <a:p>
            <a:pPr lvl="1"/>
            <a:r>
              <a:rPr lang="en-US" sz="2200">
                <a:solidFill>
                  <a:srgbClr val="000000"/>
                </a:solidFill>
                <a:cs typeface="Calibri"/>
              </a:rPr>
              <a:t>Entire U.S.</a:t>
            </a:r>
            <a:endParaRPr lang="en-US"/>
          </a:p>
          <a:p>
            <a:pPr lvl="1"/>
            <a:r>
              <a:rPr lang="en-US" sz="2200">
                <a:solidFill>
                  <a:srgbClr val="000000"/>
                </a:solidFill>
                <a:cs typeface="Calibri"/>
              </a:rPr>
              <a:t>Individual process level inventory for point sources</a:t>
            </a:r>
            <a:endParaRPr lang="en-US"/>
          </a:p>
          <a:p>
            <a:pPr lvl="1"/>
            <a:r>
              <a:rPr lang="en-US" sz="2200">
                <a:solidFill>
                  <a:srgbClr val="000000"/>
                </a:solidFill>
                <a:cs typeface="Calibri"/>
              </a:rPr>
              <a:t>County level inventory for non-point and mobile sources</a:t>
            </a:r>
            <a:endParaRPr lang="en-US"/>
          </a:p>
          <a:p>
            <a:r>
              <a:rPr lang="en-US" sz="2700">
                <a:solidFill>
                  <a:srgbClr val="000000"/>
                </a:solidFill>
                <a:cs typeface="Calibri"/>
              </a:rPr>
              <a:t>Pollutants coverage:</a:t>
            </a:r>
            <a:endParaRPr lang="en-US"/>
          </a:p>
          <a:p>
            <a:pPr lvl="1"/>
            <a:r>
              <a:rPr lang="en-US" sz="2200">
                <a:solidFill>
                  <a:srgbClr val="000000"/>
                </a:solidFill>
                <a:cs typeface="Calibri"/>
              </a:rPr>
              <a:t>Criteria Air Pollutants (CAPs)</a:t>
            </a:r>
            <a:endParaRPr lang="en-US"/>
          </a:p>
          <a:p>
            <a:r>
              <a:rPr lang="en-US" sz="2700">
                <a:solidFill>
                  <a:srgbClr val="000000"/>
                </a:solidFill>
                <a:cs typeface="Calibri"/>
              </a:rPr>
              <a:t>CO, NOx, VOC, NH3, SO2, PM10, PM2.5</a:t>
            </a:r>
            <a:endParaRPr lang="en-US"/>
          </a:p>
          <a:p>
            <a:r>
              <a:rPr lang="en-US" sz="2700">
                <a:solidFill>
                  <a:srgbClr val="000000"/>
                </a:solidFill>
                <a:cs typeface="Calibri"/>
              </a:rPr>
              <a:t>Ozone precursors: VOC, NOx ,CO</a:t>
            </a:r>
            <a:endParaRPr lang="en-US"/>
          </a:p>
          <a:p>
            <a:r>
              <a:rPr lang="en-US" sz="2700">
                <a:solidFill>
                  <a:srgbClr val="000000"/>
                </a:solidFill>
                <a:cs typeface="Calibri"/>
              </a:rPr>
              <a:t>Direct PM emissions: PM10, PM2.5</a:t>
            </a:r>
            <a:endParaRPr lang="en-US"/>
          </a:p>
          <a:p>
            <a:r>
              <a:rPr lang="en-US" sz="2700">
                <a:solidFill>
                  <a:srgbClr val="000000"/>
                </a:solidFill>
                <a:cs typeface="Calibri"/>
              </a:rPr>
              <a:t>PM precursors: VOC, NOx, SO2, NH3</a:t>
            </a:r>
            <a:endParaRPr lang="en-US"/>
          </a:p>
          <a:p>
            <a:pPr lvl="1"/>
            <a:r>
              <a:rPr lang="en-US" sz="2200">
                <a:solidFill>
                  <a:srgbClr val="000000"/>
                </a:solidFill>
                <a:cs typeface="Calibri"/>
              </a:rPr>
              <a:t>Hazardous Air Pollutants</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95</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4891203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NEI Data Resources</a:t>
            </a:r>
            <a:endParaRPr lang="en-US">
              <a:ea typeface="Calibri Light"/>
              <a:cs typeface="Calibri Light"/>
            </a:endParaRPr>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sz="half" idx="2"/>
          </p:nvPr>
        </p:nvSpPr>
        <p:spPr>
          <a:xfrm>
            <a:off x="1188720" y="1848016"/>
            <a:ext cx="4937760" cy="3378200"/>
          </a:xfrm>
        </p:spPr>
        <p:txBody>
          <a:bodyPr vert="horz" lIns="0" tIns="45720" rIns="0" bIns="45720" rtlCol="0" anchor="t">
            <a:noAutofit/>
          </a:bodyPr>
          <a:lstStyle/>
          <a:p>
            <a:pPr>
              <a:lnSpc>
                <a:spcPct val="100000"/>
              </a:lnSpc>
              <a:spcBef>
                <a:spcPts val="0"/>
              </a:spcBef>
              <a:spcAft>
                <a:spcPts val="0"/>
              </a:spcAft>
            </a:pPr>
            <a:r>
              <a:rPr lang="en-US">
                <a:solidFill>
                  <a:srgbClr val="000000"/>
                </a:solidFill>
                <a:cs typeface="Calibri"/>
              </a:rPr>
              <a:t>S/L/T air agencies</a:t>
            </a:r>
            <a:endParaRPr lang="en-US">
              <a:ea typeface="Calibri"/>
              <a:cs typeface="Calibri" panose="020F0502020204030204"/>
            </a:endParaRPr>
          </a:p>
          <a:p>
            <a:pPr>
              <a:lnSpc>
                <a:spcPct val="100000"/>
              </a:lnSpc>
              <a:spcBef>
                <a:spcPts val="0"/>
              </a:spcBef>
              <a:spcAft>
                <a:spcPts val="0"/>
              </a:spcAft>
            </a:pPr>
            <a:r>
              <a:rPr lang="en-US">
                <a:solidFill>
                  <a:srgbClr val="000000"/>
                </a:solidFill>
                <a:cs typeface="Calibri"/>
              </a:rPr>
              <a:t>EPA Data Systems</a:t>
            </a:r>
            <a:endParaRPr lang="en-US">
              <a:ea typeface="Calibri"/>
              <a:cs typeface="Calibri" panose="020F0502020204030204"/>
            </a:endParaRPr>
          </a:p>
          <a:p>
            <a:pPr marL="486410" lvl="1">
              <a:lnSpc>
                <a:spcPct val="100000"/>
              </a:lnSpc>
            </a:pPr>
            <a:r>
              <a:rPr lang="en-US" sz="2000">
                <a:solidFill>
                  <a:srgbClr val="000000"/>
                </a:solidFill>
                <a:cs typeface="Calibri"/>
              </a:rPr>
              <a:t>Emissions Inventory System (EIS)</a:t>
            </a:r>
            <a:endParaRPr lang="en-US" sz="2000">
              <a:ea typeface="Calibri"/>
              <a:cs typeface="Calibri" panose="020F0502020204030204"/>
            </a:endParaRPr>
          </a:p>
          <a:p>
            <a:pPr marL="486410" lvl="1">
              <a:lnSpc>
                <a:spcPct val="100000"/>
              </a:lnSpc>
            </a:pPr>
            <a:r>
              <a:rPr lang="en-US" sz="2000">
                <a:solidFill>
                  <a:srgbClr val="000000"/>
                </a:solidFill>
                <a:cs typeface="Calibri"/>
              </a:rPr>
              <a:t>Emissions Trading Program</a:t>
            </a:r>
            <a:endParaRPr lang="en-US" sz="2000">
              <a:ea typeface="Calibri"/>
              <a:cs typeface="Calibri" panose="020F0502020204030204"/>
            </a:endParaRPr>
          </a:p>
          <a:p>
            <a:pPr marL="486410" lvl="1">
              <a:lnSpc>
                <a:spcPct val="100000"/>
              </a:lnSpc>
            </a:pPr>
            <a:r>
              <a:rPr lang="en-US" sz="2000">
                <a:solidFill>
                  <a:srgbClr val="000000"/>
                </a:solidFill>
                <a:cs typeface="Calibri"/>
              </a:rPr>
              <a:t>Toxic Release Inventory (TRI)</a:t>
            </a:r>
            <a:endParaRPr lang="en-US" sz="2000">
              <a:ea typeface="Calibri"/>
              <a:cs typeface="Calibri" panose="020F0502020204030204"/>
            </a:endParaRPr>
          </a:p>
          <a:p>
            <a:pPr>
              <a:lnSpc>
                <a:spcPct val="100000"/>
              </a:lnSpc>
              <a:spcBef>
                <a:spcPts val="0"/>
              </a:spcBef>
              <a:spcAft>
                <a:spcPts val="0"/>
              </a:spcAft>
            </a:pPr>
            <a:r>
              <a:rPr lang="en-US">
                <a:solidFill>
                  <a:srgbClr val="000000"/>
                </a:solidFill>
                <a:cs typeface="Calibri"/>
              </a:rPr>
              <a:t>EPA data collection programs</a:t>
            </a:r>
            <a:endParaRPr lang="en-US">
              <a:ea typeface="Calibri"/>
              <a:cs typeface="Calibri" panose="020F0502020204030204"/>
            </a:endParaRPr>
          </a:p>
          <a:p>
            <a:pPr marL="486410" lvl="1">
              <a:lnSpc>
                <a:spcPct val="100000"/>
              </a:lnSpc>
            </a:pPr>
            <a:r>
              <a:rPr lang="en-US" sz="2000">
                <a:solidFill>
                  <a:srgbClr val="000000"/>
                </a:solidFill>
                <a:cs typeface="Calibri"/>
              </a:rPr>
              <a:t>MACT compliance data</a:t>
            </a:r>
            <a:endParaRPr lang="en-US" sz="2000">
              <a:ea typeface="Calibri"/>
              <a:cs typeface="Calibri" panose="020F0502020204030204"/>
            </a:endParaRPr>
          </a:p>
          <a:p>
            <a:pPr marL="486410" lvl="1">
              <a:lnSpc>
                <a:spcPct val="100000"/>
              </a:lnSpc>
            </a:pPr>
            <a:r>
              <a:rPr lang="en-US" sz="2000">
                <a:solidFill>
                  <a:srgbClr val="000000"/>
                </a:solidFill>
                <a:cs typeface="Calibri"/>
              </a:rPr>
              <a:t>Information Collection Review (ICR) for NAAQS development</a:t>
            </a:r>
            <a:endParaRPr lang="en-US" sz="2000">
              <a:ea typeface="Calibri"/>
              <a:cs typeface="Calibri" panose="020F0502020204030204"/>
            </a:endParaRPr>
          </a:p>
          <a:p>
            <a:pPr marL="486410" lvl="1">
              <a:lnSpc>
                <a:spcPct val="100000"/>
              </a:lnSpc>
            </a:pPr>
            <a:r>
              <a:rPr lang="en-US" sz="2000">
                <a:solidFill>
                  <a:srgbClr val="000000"/>
                </a:solidFill>
                <a:cs typeface="Calibri"/>
              </a:rPr>
              <a:t>Clean Air Markets Division (CAMD) for large point sources</a:t>
            </a:r>
            <a:endParaRPr lang="en-US" sz="2000">
              <a:ea typeface="Calibri"/>
              <a:cs typeface="Calibri" panose="020F0502020204030204"/>
            </a:endParaRPr>
          </a:p>
          <a:p>
            <a:pPr marL="486410" lvl="1">
              <a:lnSpc>
                <a:spcPct val="100000"/>
              </a:lnSpc>
            </a:pPr>
            <a:r>
              <a:rPr lang="en-US" sz="2000">
                <a:solidFill>
                  <a:srgbClr val="000000"/>
                </a:solidFill>
                <a:cs typeface="Calibri"/>
              </a:rPr>
              <a:t>  </a:t>
            </a:r>
            <a:r>
              <a:rPr lang="en-US" sz="2000">
                <a:solidFill>
                  <a:srgbClr val="000000"/>
                </a:solidFill>
                <a:cs typeface="Calibri"/>
                <a:hlinkClick r:id="rId2"/>
              </a:rPr>
              <a:t>https://www.epa.gov/airmarkets</a:t>
            </a:r>
            <a:endParaRPr lang="en-US" sz="2000">
              <a:ea typeface="Calibri"/>
              <a:cs typeface="Calibri" panose="020F0502020204030204"/>
            </a:endParaRPr>
          </a:p>
          <a:p>
            <a:pPr>
              <a:lnSpc>
                <a:spcPct val="120000"/>
              </a:lnSpc>
              <a:spcBef>
                <a:spcPts val="0"/>
              </a:spcBef>
              <a:spcAft>
                <a:spcPts val="0"/>
              </a:spcAft>
            </a:pPr>
            <a:endParaRPr lang="en-US" sz="1800">
              <a:solidFill>
                <a:srgbClr val="000000"/>
              </a:solidFill>
              <a:ea typeface="Calibri"/>
              <a:cs typeface="Calibri" panose="020F0502020204030204"/>
            </a:endParaRPr>
          </a:p>
          <a:p>
            <a:endParaRPr lang="en-US">
              <a:cs typeface="Calibri" panose="020F0502020204030204"/>
            </a:endParaRPr>
          </a:p>
        </p:txBody>
      </p:sp>
      <p:sp>
        <p:nvSpPr>
          <p:cNvPr id="6" name="Content Placeholder 5">
            <a:extLst>
              <a:ext uri="{FF2B5EF4-FFF2-40B4-BE49-F238E27FC236}">
                <a16:creationId xmlns:a16="http://schemas.microsoft.com/office/drawing/2014/main" id="{BE5C01B1-2074-6226-2D22-C2A8279DDF3D}"/>
              </a:ext>
            </a:extLst>
          </p:cNvPr>
          <p:cNvSpPr>
            <a:spLocks noGrp="1"/>
          </p:cNvSpPr>
          <p:nvPr>
            <p:ph sz="quarter" idx="4"/>
          </p:nvPr>
        </p:nvSpPr>
        <p:spPr>
          <a:xfrm>
            <a:off x="6217920" y="1848016"/>
            <a:ext cx="4937760" cy="3378200"/>
          </a:xfrm>
        </p:spPr>
        <p:txBody>
          <a:bodyPr vert="horz" lIns="0" tIns="45720" rIns="0" bIns="45720" rtlCol="0" anchor="t">
            <a:normAutofit/>
          </a:bodyPr>
          <a:lstStyle/>
          <a:p>
            <a:pPr>
              <a:lnSpc>
                <a:spcPct val="100000"/>
              </a:lnSpc>
              <a:spcBef>
                <a:spcPts val="0"/>
              </a:spcBef>
              <a:spcAft>
                <a:spcPts val="0"/>
              </a:spcAft>
            </a:pPr>
            <a:r>
              <a:rPr lang="en-US">
                <a:solidFill>
                  <a:srgbClr val="000000"/>
                </a:solidFill>
                <a:ea typeface="Calibri"/>
                <a:cs typeface="Calibri"/>
              </a:rPr>
              <a:t>Data developed by EPA</a:t>
            </a:r>
            <a:endParaRPr lang="en-US"/>
          </a:p>
          <a:p>
            <a:pPr marL="486410" lvl="1">
              <a:lnSpc>
                <a:spcPct val="100000"/>
              </a:lnSpc>
              <a:buFont typeface="Calibri" panose="020B0604020202020204" pitchFamily="34" charset="0"/>
              <a:buChar char="−"/>
            </a:pPr>
            <a:r>
              <a:rPr lang="en-US" sz="2000">
                <a:solidFill>
                  <a:srgbClr val="000000"/>
                </a:solidFill>
                <a:ea typeface="Calibri"/>
                <a:cs typeface="Calibri"/>
              </a:rPr>
              <a:t>Mobile Source models</a:t>
            </a:r>
          </a:p>
          <a:p>
            <a:pPr marL="486410" lvl="1">
              <a:lnSpc>
                <a:spcPct val="100000"/>
              </a:lnSpc>
              <a:buFont typeface="Calibri" panose="020B0604020202020204" pitchFamily="34" charset="0"/>
              <a:buChar char="−"/>
            </a:pPr>
            <a:r>
              <a:rPr lang="en-US" sz="2000">
                <a:solidFill>
                  <a:srgbClr val="000000"/>
                </a:solidFill>
                <a:ea typeface="Calibri"/>
                <a:cs typeface="Calibri"/>
              </a:rPr>
              <a:t>EIAG data augmentation</a:t>
            </a:r>
          </a:p>
          <a:p>
            <a:pPr>
              <a:lnSpc>
                <a:spcPct val="100000"/>
              </a:lnSpc>
              <a:spcBef>
                <a:spcPts val="0"/>
              </a:spcBef>
              <a:spcAft>
                <a:spcPts val="0"/>
              </a:spcAft>
            </a:pPr>
            <a:r>
              <a:rPr lang="en-US">
                <a:solidFill>
                  <a:srgbClr val="000000"/>
                </a:solidFill>
                <a:ea typeface="Calibri"/>
                <a:cs typeface="Calibri"/>
              </a:rPr>
              <a:t>Industry</a:t>
            </a:r>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96</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8541181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Use of NEI by EPA</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lnSpcReduction="10000"/>
          </a:bodyPr>
          <a:lstStyle/>
          <a:p>
            <a:r>
              <a:rPr lang="en-US" sz="3200">
                <a:solidFill>
                  <a:srgbClr val="000000"/>
                </a:solidFill>
                <a:cs typeface="Calibri"/>
              </a:rPr>
              <a:t>Emissions Modeling Platforms (EMPs)</a:t>
            </a:r>
            <a:endParaRPr lang="en-US">
              <a:cs typeface="Calibri" panose="020F0502020204030204"/>
            </a:endParaRPr>
          </a:p>
          <a:p>
            <a:pPr lvl="1"/>
            <a:r>
              <a:rPr lang="en-US" sz="2600">
                <a:solidFill>
                  <a:srgbClr val="000000"/>
                </a:solidFill>
                <a:cs typeface="Calibri"/>
              </a:rPr>
              <a:t>EPA OAQPS develops EMPs with the best available inventories to support rulemaking</a:t>
            </a:r>
            <a:endParaRPr lang="en-US"/>
          </a:p>
          <a:p>
            <a:pPr lvl="1"/>
            <a:r>
              <a:rPr lang="en-US" sz="2600">
                <a:solidFill>
                  <a:srgbClr val="000000"/>
                </a:solidFill>
                <a:cs typeface="Calibri"/>
              </a:rPr>
              <a:t>Combination of all available inventories</a:t>
            </a:r>
            <a:endParaRPr lang="en-US"/>
          </a:p>
          <a:p>
            <a:r>
              <a:rPr lang="en-US" sz="3200">
                <a:solidFill>
                  <a:srgbClr val="000000"/>
                </a:solidFill>
                <a:cs typeface="Calibri"/>
              </a:rPr>
              <a:t>Purpose: Support Federal NAAQS revisions, SIP calls, and rulemakings</a:t>
            </a:r>
            <a:endParaRPr lang="en-US"/>
          </a:p>
          <a:p>
            <a:r>
              <a:rPr lang="en-US" sz="3200">
                <a:solidFill>
                  <a:srgbClr val="000000"/>
                </a:solidFill>
                <a:cs typeface="Calibri"/>
              </a:rPr>
              <a:t>Base and future year emissions</a:t>
            </a:r>
            <a:endParaRPr lang="en-US"/>
          </a:p>
          <a:p>
            <a:r>
              <a:rPr lang="en-US" sz="3200">
                <a:solidFill>
                  <a:srgbClr val="000000"/>
                </a:solidFill>
                <a:cs typeface="Calibri"/>
              </a:rPr>
              <a:t>Includes ancillary emissions data, modeling tools, and technical support documentation</a:t>
            </a:r>
            <a:endParaRPr lang="en-US"/>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97</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21757911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4400">
                <a:solidFill>
                  <a:srgbClr val="000000"/>
                </a:solidFill>
                <a:latin typeface="Calibri"/>
                <a:cs typeface="Calibri"/>
              </a:rPr>
              <a:t>Use of NEI by S/L/T</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Required by CAA sections 172(c)(3) and 182(a)(1) for Attainment Demonstration and Rate of Progress/Reasonable Further Progress SIPs</a:t>
            </a:r>
            <a:endParaRPr lang="en-US">
              <a:cs typeface="Calibri" panose="020F0502020204030204"/>
            </a:endParaRPr>
          </a:p>
          <a:p>
            <a:pPr>
              <a:buFont typeface="Arial" panose="020F0502020204030204" pitchFamily="34" charset="0"/>
              <a:buChar char="•"/>
            </a:pPr>
            <a:r>
              <a:rPr lang="en-US" sz="3200">
                <a:solidFill>
                  <a:srgbClr val="000000"/>
                </a:solidFill>
                <a:cs typeface="Calibri"/>
              </a:rPr>
              <a:t>Assessment of adequacy of Maintenance Plan 10-year life cycle</a:t>
            </a:r>
            <a:endParaRPr lang="en-US">
              <a:cs typeface="Calibri" panose="020F0502020204030204"/>
            </a:endParaRPr>
          </a:p>
          <a:p>
            <a:pPr>
              <a:buFont typeface="Arial" panose="020F0502020204030204" pitchFamily="34" charset="0"/>
              <a:buChar char="•"/>
            </a:pPr>
            <a:r>
              <a:rPr lang="en-US" sz="3200">
                <a:solidFill>
                  <a:srgbClr val="000000"/>
                </a:solidFill>
                <a:cs typeface="Calibri"/>
              </a:rPr>
              <a:t>Development of control strategies, modeling</a:t>
            </a:r>
            <a:endParaRPr lang="en-US">
              <a:cs typeface="Calibri" panose="020F0502020204030204"/>
            </a:endParaRPr>
          </a:p>
          <a:p>
            <a:pPr>
              <a:buFont typeface="Arial" panose="020F0502020204030204" pitchFamily="34" charset="0"/>
              <a:buChar char="•"/>
            </a:pPr>
            <a:r>
              <a:rPr lang="en-US" sz="3200">
                <a:solidFill>
                  <a:srgbClr val="000000"/>
                </a:solidFill>
                <a:cs typeface="Calibri"/>
              </a:rPr>
              <a:t>Develop base year and future year emissions</a:t>
            </a:r>
            <a:endParaRPr lang="en-US">
              <a:cs typeface="Calibri" panose="020F0502020204030204"/>
            </a:endParaRPr>
          </a:p>
          <a:p>
            <a:pPr>
              <a:buFont typeface="Arial" panose="020F0502020204030204" pitchFamily="34" charset="0"/>
              <a:buChar char="•"/>
            </a:pPr>
            <a:r>
              <a:rPr lang="en-US" sz="3200">
                <a:solidFill>
                  <a:srgbClr val="000000"/>
                </a:solidFill>
                <a:cs typeface="Calibri"/>
              </a:rPr>
              <a:t>Covers Criteria Air Pollutants (CAPs)</a:t>
            </a:r>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98</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37560613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E9C2-A30B-A799-4B4A-571CCFD5E88A}"/>
              </a:ext>
            </a:extLst>
          </p:cNvPr>
          <p:cNvSpPr>
            <a:spLocks noGrp="1"/>
          </p:cNvSpPr>
          <p:nvPr>
            <p:ph type="title"/>
          </p:nvPr>
        </p:nvSpPr>
        <p:spPr/>
        <p:txBody>
          <a:bodyPr>
            <a:normAutofit/>
          </a:bodyPr>
          <a:lstStyle/>
          <a:p>
            <a:r>
              <a:rPr lang="en-US" sz="3600">
                <a:solidFill>
                  <a:srgbClr val="000000"/>
                </a:solidFill>
                <a:latin typeface="Calibri"/>
                <a:cs typeface="Calibri"/>
              </a:rPr>
              <a:t>Use of NEI by Regional Planning Organizations (RPOs)/ Multijurisdictional Organizations (MJOs)</a:t>
            </a:r>
            <a:endParaRPr lang="en-US"/>
          </a:p>
        </p:txBody>
      </p:sp>
      <p:sp>
        <p:nvSpPr>
          <p:cNvPr id="3" name="Content Placeholder 2">
            <a:extLst>
              <a:ext uri="{FF2B5EF4-FFF2-40B4-BE49-F238E27FC236}">
                <a16:creationId xmlns:a16="http://schemas.microsoft.com/office/drawing/2014/main" id="{51DB5079-5108-21E7-E7C1-7BF356330AA0}"/>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3200">
                <a:solidFill>
                  <a:srgbClr val="000000"/>
                </a:solidFill>
                <a:cs typeface="Calibri"/>
              </a:rPr>
              <a:t>Develop multi-state inventories for the Regional Haze Program</a:t>
            </a:r>
            <a:endParaRPr lang="en-US">
              <a:cs typeface="Calibri" panose="020F0502020204030204"/>
            </a:endParaRPr>
          </a:p>
          <a:p>
            <a:pPr>
              <a:buFont typeface="Arial" panose="020F0502020204030204" pitchFamily="34" charset="0"/>
              <a:buChar char="•"/>
            </a:pPr>
            <a:r>
              <a:rPr lang="en-US" sz="3200">
                <a:solidFill>
                  <a:srgbClr val="000000"/>
                </a:solidFill>
                <a:cs typeface="Calibri"/>
              </a:rPr>
              <a:t>In some regions, RPOs also develop for PM and Ozone SIP control strategy modeling</a:t>
            </a:r>
            <a:endParaRPr lang="en-US">
              <a:cs typeface="Calibri" panose="020F0502020204030204"/>
            </a:endParaRPr>
          </a:p>
          <a:p>
            <a:pPr>
              <a:buFont typeface="Arial" panose="020F0502020204030204" pitchFamily="34" charset="0"/>
              <a:buChar char="•"/>
            </a:pPr>
            <a:r>
              <a:rPr lang="en-US" sz="3200">
                <a:solidFill>
                  <a:srgbClr val="000000"/>
                </a:solidFill>
                <a:cs typeface="Calibri"/>
              </a:rPr>
              <a:t>Assists with Inter-RPO cooperation and data sharing</a:t>
            </a:r>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D0136545-4E86-7778-80CD-45F8D931C2D8}"/>
              </a:ext>
            </a:extLst>
          </p:cNvPr>
          <p:cNvSpPr>
            <a:spLocks noGrp="1"/>
          </p:cNvSpPr>
          <p:nvPr>
            <p:ph type="sldNum" sz="quarter" idx="12"/>
          </p:nvPr>
        </p:nvSpPr>
        <p:spPr/>
        <p:txBody>
          <a:bodyPr/>
          <a:lstStyle/>
          <a:p>
            <a:fld id="{1F1CB0F1-E3A5-4057-A475-0B8AC78582B4}" type="slidenum">
              <a:rPr lang="en-US" smtClean="0"/>
              <a:t>99</a:t>
            </a:fld>
            <a:endParaRPr lang="en-US"/>
          </a:p>
        </p:txBody>
      </p:sp>
      <p:sp>
        <p:nvSpPr>
          <p:cNvPr id="7" name="Rectangle 6">
            <a:extLst>
              <a:ext uri="{FF2B5EF4-FFF2-40B4-BE49-F238E27FC236}">
                <a16:creationId xmlns:a16="http://schemas.microsoft.com/office/drawing/2014/main" id="{5791351A-EB32-E075-4787-C25570BD0CD9}"/>
              </a:ext>
            </a:extLst>
          </p:cNvPr>
          <p:cNvSpPr/>
          <p:nvPr/>
        </p:nvSpPr>
        <p:spPr>
          <a:xfrm>
            <a:off x="9006839" y="121920"/>
            <a:ext cx="2889849" cy="258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Technical Data Needed</a:t>
            </a:r>
            <a:endParaRPr lang="en-US"/>
          </a:p>
        </p:txBody>
      </p:sp>
      <p:sp>
        <p:nvSpPr>
          <p:cNvPr id="9" name="Rectangle 8">
            <a:extLst>
              <a:ext uri="{FF2B5EF4-FFF2-40B4-BE49-F238E27FC236}">
                <a16:creationId xmlns:a16="http://schemas.microsoft.com/office/drawing/2014/main" id="{6CAF344A-9721-62DE-96B6-305FFB07EA1B}"/>
              </a:ext>
            </a:extLst>
          </p:cNvPr>
          <p:cNvSpPr/>
          <p:nvPr/>
        </p:nvSpPr>
        <p:spPr>
          <a:xfrm>
            <a:off x="11422524" y="1402079"/>
            <a:ext cx="560716" cy="427007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Calibri"/>
              </a:rPr>
              <a:t>E</a:t>
            </a:r>
          </a:p>
          <a:p>
            <a:pPr algn="ctr"/>
            <a:r>
              <a:rPr lang="en-US" sz="1200">
                <a:cs typeface="Calibri"/>
              </a:rPr>
              <a:t>M</a:t>
            </a:r>
          </a:p>
          <a:p>
            <a:pPr algn="ctr"/>
            <a:r>
              <a:rPr lang="en-US" sz="1200">
                <a:cs typeface="Calibri"/>
              </a:rPr>
              <a:t>I</a:t>
            </a:r>
          </a:p>
          <a:p>
            <a:pPr algn="ctr"/>
            <a:r>
              <a:rPr lang="en-US" sz="1200">
                <a:cs typeface="Calibri"/>
              </a:rPr>
              <a:t>S</a:t>
            </a:r>
          </a:p>
          <a:p>
            <a:pPr algn="ctr"/>
            <a:r>
              <a:rPr lang="en-US" sz="1200">
                <a:cs typeface="Calibri"/>
              </a:rPr>
              <a:t>S</a:t>
            </a:r>
          </a:p>
          <a:p>
            <a:pPr algn="ctr"/>
            <a:r>
              <a:rPr lang="en-US" sz="1200">
                <a:cs typeface="Calibri"/>
              </a:rPr>
              <a:t>I</a:t>
            </a:r>
          </a:p>
          <a:p>
            <a:pPr algn="ctr"/>
            <a:r>
              <a:rPr lang="en-US" sz="1200">
                <a:cs typeface="Calibri"/>
              </a:rPr>
              <a:t>O</a:t>
            </a:r>
          </a:p>
          <a:p>
            <a:pPr algn="ctr"/>
            <a:r>
              <a:rPr lang="en-US" sz="1200">
                <a:cs typeface="Calibri"/>
              </a:rPr>
              <a:t>N</a:t>
            </a:r>
          </a:p>
          <a:p>
            <a:pPr algn="ctr"/>
            <a:endParaRPr lang="en-US" sz="1200">
              <a:cs typeface="Calibri"/>
            </a:endParaRPr>
          </a:p>
          <a:p>
            <a:pPr algn="ctr"/>
            <a:r>
              <a:rPr lang="en-US" sz="1200">
                <a:cs typeface="Calibri"/>
              </a:rPr>
              <a:t>I</a:t>
            </a:r>
          </a:p>
          <a:p>
            <a:pPr algn="ctr"/>
            <a:r>
              <a:rPr lang="en-US" sz="1200">
                <a:cs typeface="Calibri"/>
              </a:rPr>
              <a:t>N</a:t>
            </a:r>
          </a:p>
          <a:p>
            <a:pPr algn="ctr"/>
            <a:r>
              <a:rPr lang="en-US" sz="1200">
                <a:cs typeface="Calibri"/>
              </a:rPr>
              <a:t>V</a:t>
            </a:r>
          </a:p>
          <a:p>
            <a:pPr algn="ctr"/>
            <a:r>
              <a:rPr lang="en-US" sz="1200">
                <a:cs typeface="Calibri"/>
              </a:rPr>
              <a:t>E</a:t>
            </a:r>
          </a:p>
          <a:p>
            <a:pPr algn="ctr"/>
            <a:r>
              <a:rPr lang="en-US" sz="1200">
                <a:cs typeface="Calibri"/>
              </a:rPr>
              <a:t>N</a:t>
            </a:r>
          </a:p>
          <a:p>
            <a:pPr algn="ctr"/>
            <a:r>
              <a:rPr lang="en-US" sz="1200">
                <a:cs typeface="Calibri"/>
              </a:rPr>
              <a:t>T</a:t>
            </a:r>
          </a:p>
          <a:p>
            <a:pPr algn="ctr"/>
            <a:r>
              <a:rPr lang="en-US" sz="1200">
                <a:cs typeface="Calibri"/>
              </a:rPr>
              <a:t>O</a:t>
            </a:r>
          </a:p>
          <a:p>
            <a:pPr algn="ctr"/>
            <a:r>
              <a:rPr lang="en-US" sz="1200">
                <a:cs typeface="Calibri"/>
              </a:rPr>
              <a:t>R</a:t>
            </a:r>
          </a:p>
          <a:p>
            <a:pPr algn="ctr"/>
            <a:r>
              <a:rPr lang="en-US" sz="1200">
                <a:cs typeface="Calibri"/>
              </a:rPr>
              <a:t>Y</a:t>
            </a:r>
          </a:p>
          <a:p>
            <a:pPr algn="ctr"/>
            <a:endParaRPr lang="en-US">
              <a:cs typeface="Calibri"/>
            </a:endParaRPr>
          </a:p>
          <a:p>
            <a:pPr algn="ctr"/>
            <a:endParaRPr lang="en-US">
              <a:cs typeface="Calibri"/>
            </a:endParaRPr>
          </a:p>
        </p:txBody>
      </p:sp>
    </p:spTree>
    <p:extLst>
      <p:ext uri="{BB962C8B-B14F-4D97-AF65-F5344CB8AC3E}">
        <p14:creationId xmlns:p14="http://schemas.microsoft.com/office/powerpoint/2010/main" val="18554426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620</TotalTime>
  <Words>16794</Words>
  <Application>Microsoft Office PowerPoint</Application>
  <PresentationFormat>Widescreen</PresentationFormat>
  <Paragraphs>3546</Paragraphs>
  <Slides>217</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217</vt:i4>
      </vt:variant>
    </vt:vector>
  </HeadingPairs>
  <TitlesOfParts>
    <vt:vector size="226" baseType="lpstr">
      <vt:lpstr>Arial</vt:lpstr>
      <vt:lpstr>Arial Narrow</vt:lpstr>
      <vt:lpstr>Calibri</vt:lpstr>
      <vt:lpstr>Calibri Light</vt:lpstr>
      <vt:lpstr>Courier New</vt:lpstr>
      <vt:lpstr>Courier New,monospace</vt:lpstr>
      <vt:lpstr>Times New Roman</vt:lpstr>
      <vt:lpstr>Wingdings</vt:lpstr>
      <vt:lpstr>Retrospect</vt:lpstr>
      <vt:lpstr>State Implementation Plan</vt:lpstr>
      <vt:lpstr>Tell us about yourself!</vt:lpstr>
      <vt:lpstr>Goals of the Class</vt:lpstr>
      <vt:lpstr>Agenda</vt:lpstr>
      <vt:lpstr>Overview </vt:lpstr>
      <vt:lpstr>What is a State Implementation Plan </vt:lpstr>
      <vt:lpstr>Interesting Tidbits</vt:lpstr>
      <vt:lpstr>SIP starting points</vt:lpstr>
      <vt:lpstr>Triggers for SIPs or SIP amendments</vt:lpstr>
      <vt:lpstr>Reminder about Designation Definitions</vt:lpstr>
      <vt:lpstr>Just a reminder – Nonattainment Classifications</vt:lpstr>
      <vt:lpstr>How designations are done for new nonattainment areas  - simplified</vt:lpstr>
      <vt:lpstr>Timelines/Clocks</vt:lpstr>
      <vt:lpstr>Due Date Timeframes – Infrastructure SIP</vt:lpstr>
      <vt:lpstr>Best chance for success – Time Management: keeping track, managing, and communicating</vt:lpstr>
      <vt:lpstr>Consequences of not doing a SIP or  EPA not approving a SIP</vt:lpstr>
      <vt:lpstr>Misc. or on-going issues with SIPs in general</vt:lpstr>
      <vt:lpstr>Relief from Nonattainment SIPs</vt:lpstr>
      <vt:lpstr>Relief from Nonattainment SIPs</vt:lpstr>
      <vt:lpstr>SIP Types &amp; Their Basic Requirements</vt:lpstr>
      <vt:lpstr>Infrastructure SIP (I-SIP); CAA 110(a)(2)</vt:lpstr>
      <vt:lpstr>Basic I-SIP requirements</vt:lpstr>
      <vt:lpstr>Attainment Demonstration SIP</vt:lpstr>
      <vt:lpstr>Rate of Progress (ROP) SIP (Ozone only)</vt:lpstr>
      <vt:lpstr>Reasonable Further Progress (RFP) SIP</vt:lpstr>
      <vt:lpstr>Ozone Rural Transport Areas (CAA 182h)</vt:lpstr>
      <vt:lpstr>Wrap-up: Attainment SIPs</vt:lpstr>
      <vt:lpstr> Maintenance SIP (CAA 175A)</vt:lpstr>
      <vt:lpstr>Transport/Good Neighbor SIP</vt:lpstr>
      <vt:lpstr>International Transport – (CAA 179b)</vt:lpstr>
      <vt:lpstr>  Conformity SIPs</vt:lpstr>
      <vt:lpstr>Transportation Conformity</vt:lpstr>
      <vt:lpstr>General Conformity (SIP requirements revised in 2010)</vt:lpstr>
      <vt:lpstr>General Conformity, cont.</vt:lpstr>
      <vt:lpstr>General Conformity, cont.</vt:lpstr>
      <vt:lpstr> Control Measure SIP</vt:lpstr>
      <vt:lpstr>Control Measure SIP, cont.</vt:lpstr>
      <vt:lpstr>Regional Haze SIP – CAA 169A</vt:lpstr>
      <vt:lpstr>Tribal Implementation Plan (TIP)</vt:lpstr>
      <vt:lpstr>Roles and Requirements</vt:lpstr>
      <vt:lpstr>How to put together a SIP</vt:lpstr>
      <vt:lpstr>Understand the Requirements</vt:lpstr>
      <vt:lpstr>Roles</vt:lpstr>
      <vt:lpstr>SIP Roles in Air Quality Management</vt:lpstr>
      <vt:lpstr>External Stakeholders</vt:lpstr>
      <vt:lpstr>State/Tribe</vt:lpstr>
      <vt:lpstr>Local Units</vt:lpstr>
      <vt:lpstr>EPA</vt:lpstr>
      <vt:lpstr>Important Roles for Two Unique SIPs</vt:lpstr>
      <vt:lpstr>Transportation Conformity  Roles and Responsibilities</vt:lpstr>
      <vt:lpstr>Regional Haze SIP Roles</vt:lpstr>
      <vt:lpstr>Environmental Justice Communities/Populations</vt:lpstr>
      <vt:lpstr>Environmental Justice Communities/Populations</vt:lpstr>
      <vt:lpstr>Hands On Learning – Examples and Tools</vt:lpstr>
      <vt:lpstr>Identifying Stakeholders</vt:lpstr>
      <vt:lpstr>Stakeholders Exercise</vt:lpstr>
      <vt:lpstr>Alaska Case Study – A tool to generate interest</vt:lpstr>
      <vt:lpstr>Developing Communication Plans</vt:lpstr>
      <vt:lpstr>Technical Data Needed</vt:lpstr>
      <vt:lpstr>Identifying Technical Information Needs (depends on SIP type)</vt:lpstr>
      <vt:lpstr>Precursor Pollutants</vt:lpstr>
      <vt:lpstr>What is AQ monitoring data used for and why</vt:lpstr>
      <vt:lpstr>What is AQ monitoring data  and how to find it </vt:lpstr>
      <vt:lpstr>40 CFR Parts 53 and 58</vt:lpstr>
      <vt:lpstr>Ambient Air Quality Monitoring</vt:lpstr>
      <vt:lpstr>Ambient Air Quality Monitoring, cont.</vt:lpstr>
      <vt:lpstr>Definitions</vt:lpstr>
      <vt:lpstr>SLAMS Network State and Local Air Monitoring Stations (SLAMS)</vt:lpstr>
      <vt:lpstr>PowerPoint Presentation</vt:lpstr>
      <vt:lpstr>Surface Air Quality Data</vt:lpstr>
      <vt:lpstr>Surface Air and Ozone</vt:lpstr>
      <vt:lpstr>EPA AQS Surface Air Quality Data</vt:lpstr>
      <vt:lpstr>AirNow Data</vt:lpstr>
      <vt:lpstr>CSN - Chemical Speciation Network</vt:lpstr>
      <vt:lpstr>NCore - National Core Monitoring Network</vt:lpstr>
      <vt:lpstr>Non-AQS Aerometric Monitoring Networks  Interagency Monitoring of Protected Visual Environments (IMPROVE)</vt:lpstr>
      <vt:lpstr>Non-AQS Aerometric Monitoring Networks  Clean Air Status and Trends Network (CASTNet)</vt:lpstr>
      <vt:lpstr>Non-AQS Aerometric Monitoring Networks  National Acid Deposition Program (NADP)</vt:lpstr>
      <vt:lpstr>Other Monitoring Data </vt:lpstr>
      <vt:lpstr>What are monitored data used for in the SIP?</vt:lpstr>
      <vt:lpstr>Example: PM2.5 Design Values – Fairbanks, AK</vt:lpstr>
      <vt:lpstr>Example: PM2.5 Design Values – Fairbanks, AK</vt:lpstr>
      <vt:lpstr>Networking with Air Monitoring Staff</vt:lpstr>
      <vt:lpstr>Emission Inventories &amp; Modeling</vt:lpstr>
      <vt:lpstr>Clean Air Act Requirements for Emissions Inventories</vt:lpstr>
      <vt:lpstr>Air Emissions Reporting Requirements  (AERR)</vt:lpstr>
      <vt:lpstr>What is an Emissions Inventory?</vt:lpstr>
      <vt:lpstr>Sectors and Source types</vt:lpstr>
      <vt:lpstr>Source Classification Codes (SCC)</vt:lpstr>
      <vt:lpstr>Emission Inventory Compilation Steps</vt:lpstr>
      <vt:lpstr>Types of Air Pollution Emissions Inventories</vt:lpstr>
      <vt:lpstr>Types of Air Pollution Emissions Inventories, cont.</vt:lpstr>
      <vt:lpstr>National Emissions Inventory (NEI)</vt:lpstr>
      <vt:lpstr>Uses of the NEI</vt:lpstr>
      <vt:lpstr>What is in the NEI?</vt:lpstr>
      <vt:lpstr>NEI Data Resources</vt:lpstr>
      <vt:lpstr>Use of NEI by EPA</vt:lpstr>
      <vt:lpstr>Use of NEI by S/L/T</vt:lpstr>
      <vt:lpstr>Use of NEI by Regional Planning Organizations (RPOs)/ Multijurisdictional Organizations (MJOs)</vt:lpstr>
      <vt:lpstr>Modeling Inventory</vt:lpstr>
      <vt:lpstr>RPO Inventory</vt:lpstr>
      <vt:lpstr>EPA Inventory Guidance</vt:lpstr>
      <vt:lpstr>Emission Inventory Development</vt:lpstr>
      <vt:lpstr>AP-42  Compilation of Air Pollutant Emissions Factors</vt:lpstr>
      <vt:lpstr>Webfire  Compilation of Air Pollutant Emissions Factors</vt:lpstr>
      <vt:lpstr>Collecting Activity Data</vt:lpstr>
      <vt:lpstr>Emissions Inventory System (EIS)</vt:lpstr>
      <vt:lpstr>Emissions Modeling</vt:lpstr>
      <vt:lpstr>Emissions Inventories and Modeling  Resources</vt:lpstr>
      <vt:lpstr>Emissions Models  Software to Estimate Emissions</vt:lpstr>
      <vt:lpstr>Emissions Models Software to Estimate Emissions</vt:lpstr>
      <vt:lpstr>Emissions Models  Software to Estimate Emissions</vt:lpstr>
      <vt:lpstr>Emissions Models  Software to Estimate Emissions</vt:lpstr>
      <vt:lpstr>Emissions Models  Software to Estimate Emissions</vt:lpstr>
      <vt:lpstr>Emission Processors  Software to Prepare Emission Inputs to Air Quality Models</vt:lpstr>
      <vt:lpstr>Air Quality Modeling</vt:lpstr>
      <vt:lpstr>Air Quality Modeling and SIPs</vt:lpstr>
      <vt:lpstr>Photochemical Grid Models (PGM)</vt:lpstr>
      <vt:lpstr>Photochemical Grid Modeling</vt:lpstr>
      <vt:lpstr>Current Generation of PGMs</vt:lpstr>
      <vt:lpstr>Dispersion Models</vt:lpstr>
      <vt:lpstr>Dispersion Modeling</vt:lpstr>
      <vt:lpstr>Overview: How models fit together</vt:lpstr>
      <vt:lpstr>Overview: How models fit together (cont.)</vt:lpstr>
      <vt:lpstr>Model Inputs: Emissions</vt:lpstr>
      <vt:lpstr>Model Inputs: Meteorology</vt:lpstr>
      <vt:lpstr>Model Performance Evaluation</vt:lpstr>
      <vt:lpstr>Future Year Predictions and Control Strategies</vt:lpstr>
      <vt:lpstr>Future Modeling Years</vt:lpstr>
      <vt:lpstr>Source Apportionment</vt:lpstr>
      <vt:lpstr>Model Improvements</vt:lpstr>
      <vt:lpstr>Modeling Guidance for SIP Attainment Demonstrations</vt:lpstr>
      <vt:lpstr>Attainment Demonstration Software</vt:lpstr>
      <vt:lpstr>Unmonitored Area Analysis (UAA)</vt:lpstr>
      <vt:lpstr>Local Area Analysis (LAA)</vt:lpstr>
      <vt:lpstr>Example Modeling Domains</vt:lpstr>
      <vt:lpstr>What if your model has issues?</vt:lpstr>
      <vt:lpstr>Precursor Demonstration</vt:lpstr>
      <vt:lpstr>PM2.5 Precursor Demonstration</vt:lpstr>
      <vt:lpstr>Control Strategies &amp; Permits</vt:lpstr>
      <vt:lpstr>Control Strategies</vt:lpstr>
      <vt:lpstr>Control Strategy Development</vt:lpstr>
      <vt:lpstr>Control Technologies</vt:lpstr>
      <vt:lpstr>Reasonably Available Control Measures (RACM)</vt:lpstr>
      <vt:lpstr>Reasonably Available Control Technology (RACT)</vt:lpstr>
      <vt:lpstr>BACM/BACT and MSM</vt:lpstr>
      <vt:lpstr>5% Reduction </vt:lpstr>
      <vt:lpstr>Contingency Measures</vt:lpstr>
      <vt:lpstr>New Source Review (NSR)</vt:lpstr>
      <vt:lpstr>Three types of NSR permits</vt:lpstr>
      <vt:lpstr>NSR Goals</vt:lpstr>
      <vt:lpstr>Which pollutants are regulated under NSR?</vt:lpstr>
      <vt:lpstr>What Does NSR/PSD Determine?</vt:lpstr>
      <vt:lpstr>Potential to Emit (PTE)</vt:lpstr>
      <vt:lpstr>NSR nonattainment area permit requirements</vt:lpstr>
      <vt:lpstr>PSD Permit Requirements</vt:lpstr>
      <vt:lpstr>PSD Permit Requirements, cont.</vt:lpstr>
      <vt:lpstr>28 Source Categories subject to the PSD 100 TPY Threshold</vt:lpstr>
      <vt:lpstr>PSD SIP Requirements</vt:lpstr>
      <vt:lpstr>PSD Additional Impact Assessment and Class 1 Areas</vt:lpstr>
      <vt:lpstr>PSD Regulations and Guidance</vt:lpstr>
      <vt:lpstr>Plant-wide Applicability Limits (PALs)</vt:lpstr>
      <vt:lpstr>Who can you go to in your organization for technical support?</vt:lpstr>
      <vt:lpstr>SIP Preparation</vt:lpstr>
      <vt:lpstr>Preparations for Starting a SIP</vt:lpstr>
      <vt:lpstr>Drafting and Finalizing a SIP Local/State Processes</vt:lpstr>
      <vt:lpstr>Communications with EPA</vt:lpstr>
      <vt:lpstr>Communications with EPA</vt:lpstr>
      <vt:lpstr>Communications with EPA, cont.</vt:lpstr>
      <vt:lpstr>Communications with EPA, cont.</vt:lpstr>
      <vt:lpstr>Communications with EPA, cont.</vt:lpstr>
      <vt:lpstr>EPA’s SIP LEAN Process </vt:lpstr>
      <vt:lpstr>EPA LEAN Process – 2 Toolkits</vt:lpstr>
      <vt:lpstr>SIP LEAN – Early engagement  </vt:lpstr>
      <vt:lpstr>SIP LEAN  - communications/process </vt:lpstr>
      <vt:lpstr>Drafting and Finalizing a SIP State/Local Processes</vt:lpstr>
      <vt:lpstr>SIP Submittal</vt:lpstr>
      <vt:lpstr>What happens after you have the SIP complete at the state/local/Tribal level?</vt:lpstr>
      <vt:lpstr>EPA Electronic SIP Submission System (eSIP)/State  Planning Electronic Collaboration System (SPeCS)</vt:lpstr>
      <vt:lpstr>40 CFR 51 Appendix v</vt:lpstr>
      <vt:lpstr>40 CFR 51 Appendix v, cont.</vt:lpstr>
      <vt:lpstr>40 CFR 51 Appendix v, cont.</vt:lpstr>
      <vt:lpstr>EPA staff involved in SIP reviews</vt:lpstr>
      <vt:lpstr>Federal Register – the daily journal of  the U.S. Government</vt:lpstr>
      <vt:lpstr>Federal Register</vt:lpstr>
      <vt:lpstr>Public Comments</vt:lpstr>
      <vt:lpstr>Final Rulemaking Notice</vt:lpstr>
      <vt:lpstr>EPA Action Options</vt:lpstr>
      <vt:lpstr>Code of Federal Regulations Title 40 (Part 52)  Approval and Promulgation of SIPs</vt:lpstr>
      <vt:lpstr>Federal Implementation Plan (FIP)</vt:lpstr>
      <vt:lpstr>What else can happen if a State misses  a SIP deadline?</vt:lpstr>
      <vt:lpstr>What happens after the 20-year maintenance plan?</vt:lpstr>
      <vt:lpstr>Background – Redesignation To Attainment</vt:lpstr>
      <vt:lpstr>Procedures for processing requests to Redesignate Areas to Attainment </vt:lpstr>
      <vt:lpstr>Successful conclusion of 20 years in maintenance</vt:lpstr>
      <vt:lpstr>Compliance and Enforcement</vt:lpstr>
      <vt:lpstr>Compliance and  Enforcement of SIPs</vt:lpstr>
      <vt:lpstr>State’s Compliance Role After a SIP is  Approved by EPA</vt:lpstr>
      <vt:lpstr>EPA’s Compliance Roles  Compliance Monitoring Strategy (CMS)</vt:lpstr>
      <vt:lpstr>Enforcement Civil Actions</vt:lpstr>
      <vt:lpstr>Enforcement Civil Actions, cont.</vt:lpstr>
      <vt:lpstr>Enforcement  Criminal Actions</vt:lpstr>
      <vt:lpstr>SIP Challenges  Citizen Suits</vt:lpstr>
      <vt:lpstr>SIP Challenges  Citizen Suits, cont.</vt:lpstr>
      <vt:lpstr>SIP Challenges  Citizen Suits, cont.</vt:lpstr>
      <vt:lpstr>SIP Challenges  Citizen Suits, cont.</vt:lpstr>
      <vt:lpstr>SIP Challenges  Lawsuits</vt:lpstr>
      <vt:lpstr>SIP Challenges  Lawsuits, cont.</vt:lpstr>
      <vt:lpstr>Final Review</vt:lpstr>
      <vt:lpstr>Status of NAAQS Reviews (from EPA August 2024)</vt:lpstr>
      <vt:lpstr>State Planning Milestones (from EPA - August 2024)</vt:lpstr>
      <vt:lpstr>PowerPoint Presentation</vt:lpstr>
      <vt:lpstr>PowerPoint Presentation</vt:lpstr>
      <vt:lpstr>Additional Resources</vt:lpstr>
      <vt:lpstr>Additional Resources, cont.</vt:lpstr>
      <vt:lpstr>Regional/National Organization Contacts</vt:lpstr>
      <vt:lpstr>Instructor Email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Heil</dc:creator>
  <cp:lastModifiedBy>Alice Edwards</cp:lastModifiedBy>
  <cp:revision>57</cp:revision>
  <dcterms:created xsi:type="dcterms:W3CDTF">2023-05-03T19:54:49Z</dcterms:created>
  <dcterms:modified xsi:type="dcterms:W3CDTF">2025-11-20T14:30:23Z</dcterms:modified>
</cp:coreProperties>
</file>