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400" r:id="rId2"/>
    <p:sldId id="624" r:id="rId3"/>
    <p:sldId id="302" r:id="rId4"/>
    <p:sldId id="310" r:id="rId5"/>
    <p:sldId id="314" r:id="rId6"/>
    <p:sldId id="315" r:id="rId7"/>
    <p:sldId id="625" r:id="rId8"/>
    <p:sldId id="626" r:id="rId9"/>
    <p:sldId id="312" r:id="rId10"/>
    <p:sldId id="627" r:id="rId11"/>
    <p:sldId id="628" r:id="rId12"/>
    <p:sldId id="318" r:id="rId13"/>
    <p:sldId id="313" r:id="rId14"/>
    <p:sldId id="401" r:id="rId15"/>
    <p:sldId id="328" r:id="rId16"/>
    <p:sldId id="631" r:id="rId17"/>
    <p:sldId id="630" r:id="rId18"/>
    <p:sldId id="323" r:id="rId19"/>
    <p:sldId id="632" r:id="rId20"/>
    <p:sldId id="6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Development-Preparing" id="{6D0990B3-E6DD-4487-B23E-50D4E54C7079}">
          <p14:sldIdLst>
            <p14:sldId id="400"/>
            <p14:sldId id="624"/>
            <p14:sldId id="302"/>
            <p14:sldId id="310"/>
            <p14:sldId id="314"/>
            <p14:sldId id="315"/>
            <p14:sldId id="625"/>
            <p14:sldId id="626"/>
            <p14:sldId id="312"/>
            <p14:sldId id="627"/>
            <p14:sldId id="628"/>
            <p14:sldId id="318"/>
            <p14:sldId id="313"/>
          </p14:sldIdLst>
        </p14:section>
        <p14:section name="Presentation Development-Delivery" id="{6EDA30A9-B76D-490D-8A71-DC95FB57F81A}">
          <p14:sldIdLst>
            <p14:sldId id="401"/>
            <p14:sldId id="328"/>
            <p14:sldId id="631"/>
            <p14:sldId id="630"/>
            <p14:sldId id="323"/>
            <p14:sldId id="632"/>
            <p14:sldId id="6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C0617-B0FD-4AE7-8C5D-FABD921D7F5D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8C7B6-8221-4E7A-A9B4-6B17BC34F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67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81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39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114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32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439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465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2" indent="0">
              <a:buFont typeface="Courier New" panose="02070309020205020404" pitchFamily="49" charset="0"/>
              <a:buNone/>
            </a:pPr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28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20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39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762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5721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22056"/>
            <a:ext cx="5486400" cy="3600450"/>
          </a:xfrm>
        </p:spPr>
        <p:txBody>
          <a:bodyPr/>
          <a:lstStyle/>
          <a:p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454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2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13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69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29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29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127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579461"/>
            <a:ext cx="5486400" cy="36004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05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66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9E9EB-0EDC-4A3B-B8FA-6122BBE6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81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1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39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1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6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9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0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2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5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5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5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0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0F04A-1339-4752-98CF-34C0263C5596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6DD2E-5B0B-4F9F-84A4-C29F457008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8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solidFill>
            <a:srgbClr val="000000">
              <a:alpha val="69804"/>
            </a:srgbClr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Development – Preparation</a:t>
            </a:r>
          </a:p>
        </p:txBody>
      </p:sp>
    </p:spTree>
    <p:extLst>
      <p:ext uri="{BB962C8B-B14F-4D97-AF65-F5344CB8AC3E}">
        <p14:creationId xmlns:p14="http://schemas.microsoft.com/office/powerpoint/2010/main" val="3823665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zzle with hand holding last missing pie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" b="7676"/>
          <a:stretch/>
        </p:blipFill>
        <p:spPr>
          <a:xfrm>
            <a:off x="-1" y="-13856"/>
            <a:ext cx="12192001" cy="6871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the Closure and Conclusion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3E213D-5D5E-304C-EB01-60D33E6C3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55" y="818606"/>
            <a:ext cx="12192000" cy="6039396"/>
          </a:xfrm>
          <a:prstGeom prst="rect">
            <a:avLst/>
          </a:prstGeom>
          <a:gradFill flip="none" rotWithShape="1">
            <a:gsLst>
              <a:gs pos="25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51ECE-0472-9CBB-37D6-116214EF8563}"/>
              </a:ext>
            </a:extLst>
          </p:cNvPr>
          <p:cNvSpPr txBox="1"/>
          <p:nvPr/>
        </p:nvSpPr>
        <p:spPr>
          <a:xfrm>
            <a:off x="2712855" y="2548973"/>
            <a:ext cx="144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992B5-FFA5-EA17-7D73-4136D22A51C7}"/>
              </a:ext>
            </a:extLst>
          </p:cNvPr>
          <p:cNvSpPr txBox="1"/>
          <p:nvPr/>
        </p:nvSpPr>
        <p:spPr>
          <a:xfrm>
            <a:off x="3457713" y="3467545"/>
            <a:ext cx="452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144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Re-motivate the audience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255509-6BA5-0874-7AED-66EEE13E4FE4}"/>
              </a:ext>
            </a:extLst>
          </p:cNvPr>
          <p:cNvSpPr txBox="1"/>
          <p:nvPr/>
        </p:nvSpPr>
        <p:spPr>
          <a:xfrm>
            <a:off x="5233632" y="5304688"/>
            <a:ext cx="5660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Make a strong closing statement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E6515D-57AD-5DB6-415A-077EA264F852}"/>
              </a:ext>
            </a:extLst>
          </p:cNvPr>
          <p:cNvSpPr txBox="1"/>
          <p:nvPr/>
        </p:nvSpPr>
        <p:spPr>
          <a:xfrm>
            <a:off x="4328796" y="4386117"/>
            <a:ext cx="5660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Conclude with an action plan</a:t>
            </a:r>
          </a:p>
        </p:txBody>
      </p:sp>
    </p:spTree>
    <p:extLst>
      <p:ext uri="{BB962C8B-B14F-4D97-AF65-F5344CB8AC3E}">
        <p14:creationId xmlns:p14="http://schemas.microsoft.com/office/powerpoint/2010/main" val="12312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nning track showing finish line">
            <a:extLst>
              <a:ext uri="{FF2B5EF4-FFF2-40B4-BE49-F238E27FC236}">
                <a16:creationId xmlns:a16="http://schemas.microsoft.com/office/drawing/2014/main" id="{77B95077-D2DF-4413-BD33-BEE10AC3D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18617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Conclusion….. (Page 16 of Workbook)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5A673F-F5AF-EB28-AE54-157F47B1B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55" y="818606"/>
            <a:ext cx="12192000" cy="6039396"/>
          </a:xfrm>
          <a:prstGeom prst="rect">
            <a:avLst/>
          </a:prstGeom>
          <a:gradFill flip="none" rotWithShape="1">
            <a:gsLst>
              <a:gs pos="25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17AC8-E0B5-B677-0786-F3B04EA1CA90}"/>
              </a:ext>
            </a:extLst>
          </p:cNvPr>
          <p:cNvSpPr txBox="1"/>
          <p:nvPr/>
        </p:nvSpPr>
        <p:spPr>
          <a:xfrm>
            <a:off x="2546296" y="2564452"/>
            <a:ext cx="393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144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End on a positive note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438D3-1CEC-B255-1B5C-5BB230546119}"/>
              </a:ext>
            </a:extLst>
          </p:cNvPr>
          <p:cNvSpPr txBox="1"/>
          <p:nvPr/>
        </p:nvSpPr>
        <p:spPr>
          <a:xfrm>
            <a:off x="4325755" y="5124073"/>
            <a:ext cx="1119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Q&amp;A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AC34B-E059-5AA7-3A98-BA35692708E3}"/>
              </a:ext>
            </a:extLst>
          </p:cNvPr>
          <p:cNvSpPr txBox="1"/>
          <p:nvPr/>
        </p:nvSpPr>
        <p:spPr>
          <a:xfrm>
            <a:off x="3463702" y="3844263"/>
            <a:ext cx="484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Give them take-home items</a:t>
            </a:r>
          </a:p>
        </p:txBody>
      </p:sp>
    </p:spTree>
    <p:extLst>
      <p:ext uri="{BB962C8B-B14F-4D97-AF65-F5344CB8AC3E}">
        <p14:creationId xmlns:p14="http://schemas.microsoft.com/office/powerpoint/2010/main" val="20344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>
            <a:gsLst>
              <a:gs pos="75000">
                <a:srgbClr val="7F7F7F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lIns="121920" tIns="60960" rIns="121920" bIns="60960" rtlCol="0"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the Opening</a:t>
            </a:r>
          </a:p>
        </p:txBody>
      </p:sp>
      <p:sp>
        <p:nvSpPr>
          <p:cNvPr id="5" name="Fill" descr="Yellow rectangle acting as time indicator"/>
          <p:cNvSpPr/>
          <p:nvPr/>
        </p:nvSpPr>
        <p:spPr>
          <a:xfrm>
            <a:off x="280827" y="4332889"/>
            <a:ext cx="11630347" cy="1534273"/>
          </a:xfrm>
          <a:prstGeom prst="rect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utline" descr="Rectangle outline used as time indicator border"/>
          <p:cNvSpPr/>
          <p:nvPr/>
        </p:nvSpPr>
        <p:spPr>
          <a:xfrm>
            <a:off x="280827" y="4332889"/>
            <a:ext cx="11630347" cy="153427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1282" y="2751893"/>
            <a:ext cx="6589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1160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>
            <a:gsLst>
              <a:gs pos="75000">
                <a:srgbClr val="7F7F7F">
                  <a:alpha val="89804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lIns="121920" tIns="60960" rIns="121920" bIns="60960" rtlCol="0"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the Closing</a:t>
            </a:r>
          </a:p>
        </p:txBody>
      </p:sp>
      <p:sp>
        <p:nvSpPr>
          <p:cNvPr id="5" name="Fill" descr="Yellow rectangle acting as time indicator"/>
          <p:cNvSpPr/>
          <p:nvPr/>
        </p:nvSpPr>
        <p:spPr>
          <a:xfrm>
            <a:off x="280827" y="4332889"/>
            <a:ext cx="11630347" cy="1534273"/>
          </a:xfrm>
          <a:prstGeom prst="rect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utline" descr="Rectangle outline used as time indicator border"/>
          <p:cNvSpPr/>
          <p:nvPr/>
        </p:nvSpPr>
        <p:spPr>
          <a:xfrm>
            <a:off x="280827" y="4332889"/>
            <a:ext cx="11630347" cy="153427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1282" y="2751893"/>
            <a:ext cx="6589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7609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99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solidFill>
            <a:srgbClr val="000000">
              <a:alpha val="69804"/>
            </a:srgbClr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Development – Delivery</a:t>
            </a:r>
          </a:p>
        </p:txBody>
      </p:sp>
    </p:spTree>
    <p:extLst>
      <p:ext uri="{BB962C8B-B14F-4D97-AF65-F5344CB8AC3E}">
        <p14:creationId xmlns:p14="http://schemas.microsoft.com/office/powerpoint/2010/main" val="295672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k Twai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noFill/>
                <a:latin typeface="Arial" panose="020B0604020202020204" pitchFamily="34" charset="0"/>
                <a:cs typeface="Arial" panose="020B0604020202020204" pitchFamily="34" charset="0"/>
              </a:rPr>
              <a:t>Practice, Practice, Practice! (Page * of Workbook)</a:t>
            </a:r>
            <a:endParaRPr lang="en-US" sz="3200" b="1" dirty="0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6185" y="2376400"/>
            <a:ext cx="6844145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i="1" dirty="0">
                <a:solidFill>
                  <a:prstClr val="white"/>
                </a:solidFill>
                <a:latin typeface="Calibri" panose="020F0502020204030204"/>
              </a:rPr>
              <a:t>“It usually takes me more than three weeks to prepare a good impromptu speech."</a:t>
            </a:r>
          </a:p>
          <a:p>
            <a:pPr algn="r"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- Mark Twain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647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k Twai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Practice, Practice, Practice! </a:t>
            </a:r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(Page 18 of Workbook)</a:t>
            </a:r>
          </a:p>
        </p:txBody>
      </p:sp>
      <p:sp>
        <p:nvSpPr>
          <p:cNvPr id="8" name="Rectangle 7" descr="Rectangle used in background design">
            <a:extLst>
              <a:ext uri="{FF2B5EF4-FFF2-40B4-BE49-F238E27FC236}">
                <a16:creationId xmlns:a16="http://schemas.microsoft.com/office/drawing/2014/main" id="{9D46A19F-E43B-4FF4-9DE5-7C13212DF146}"/>
              </a:ext>
            </a:extLst>
          </p:cNvPr>
          <p:cNvSpPr/>
          <p:nvPr/>
        </p:nvSpPr>
        <p:spPr>
          <a:xfrm>
            <a:off x="6824320" y="0"/>
            <a:ext cx="5367680" cy="964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747BAE-EB97-AF37-368B-E4AA0AEB2C3F}"/>
              </a:ext>
            </a:extLst>
          </p:cNvPr>
          <p:cNvSpPr txBox="1"/>
          <p:nvPr/>
        </p:nvSpPr>
        <p:spPr>
          <a:xfrm>
            <a:off x="6096001" y="2227183"/>
            <a:ext cx="4837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With notecards, not a script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0A3859-A27E-7096-0D4E-A3E20471A1E5}"/>
              </a:ext>
            </a:extLst>
          </p:cNvPr>
          <p:cNvSpPr txBox="1"/>
          <p:nvPr/>
        </p:nvSpPr>
        <p:spPr>
          <a:xfrm>
            <a:off x="6896218" y="3304827"/>
            <a:ext cx="3237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0144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With your AV aids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A427F-B538-00B5-2577-FADE957E135B}"/>
              </a:ext>
            </a:extLst>
          </p:cNvPr>
          <p:cNvSpPr txBox="1"/>
          <p:nvPr/>
        </p:nvSpPr>
        <p:spPr>
          <a:xfrm>
            <a:off x="5825312" y="4382471"/>
            <a:ext cx="593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With someone who will be honest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F356D1-10DB-212C-B4BD-374BB5C800E0}"/>
              </a:ext>
            </a:extLst>
          </p:cNvPr>
          <p:cNvSpPr txBox="1"/>
          <p:nvPr/>
        </p:nvSpPr>
        <p:spPr>
          <a:xfrm>
            <a:off x="6288417" y="5460115"/>
            <a:ext cx="5011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With a back-up plan in place</a:t>
            </a:r>
          </a:p>
        </p:txBody>
      </p:sp>
    </p:spTree>
    <p:extLst>
      <p:ext uri="{BB962C8B-B14F-4D97-AF65-F5344CB8AC3E}">
        <p14:creationId xmlns:p14="http://schemas.microsoft.com/office/powerpoint/2010/main" val="8616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5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Humor (Page 19 of Workbook)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aughing emoji with tea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381" y="875194"/>
            <a:ext cx="5979657" cy="5979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D02FA1-78F1-6C9B-B70C-F72928B0B898}"/>
              </a:ext>
            </a:extLst>
          </p:cNvPr>
          <p:cNvSpPr txBox="1"/>
          <p:nvPr/>
        </p:nvSpPr>
        <p:spPr>
          <a:xfrm>
            <a:off x="6564089" y="1505045"/>
            <a:ext cx="4211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Is your material funny?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F8F48-5DF9-5DF9-57C2-AA128F2BA435}"/>
              </a:ext>
            </a:extLst>
          </p:cNvPr>
          <p:cNvSpPr txBox="1"/>
          <p:nvPr/>
        </p:nvSpPr>
        <p:spPr>
          <a:xfrm>
            <a:off x="6755349" y="2563468"/>
            <a:ext cx="378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0144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Humor takes practice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492AA-030E-1BF9-FE4F-F739372D53BF}"/>
              </a:ext>
            </a:extLst>
          </p:cNvPr>
          <p:cNvSpPr txBox="1"/>
          <p:nvPr/>
        </p:nvSpPr>
        <p:spPr>
          <a:xfrm>
            <a:off x="6659718" y="3621891"/>
            <a:ext cx="397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Tie it to your message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CF442-4983-9CB4-BF81-BDCCFCF4BD78}"/>
              </a:ext>
            </a:extLst>
          </p:cNvPr>
          <p:cNvSpPr txBox="1"/>
          <p:nvPr/>
        </p:nvSpPr>
        <p:spPr>
          <a:xfrm>
            <a:off x="5899954" y="4680313"/>
            <a:ext cx="5791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Always make sure it’s appropriate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ECD06-2E97-E60A-AF80-B7738E5FB20F}"/>
              </a:ext>
            </a:extLst>
          </p:cNvPr>
          <p:cNvSpPr txBox="1"/>
          <p:nvPr/>
        </p:nvSpPr>
        <p:spPr>
          <a:xfrm>
            <a:off x="6659718" y="5738736"/>
            <a:ext cx="4289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Don’t embarrass anyone</a:t>
            </a:r>
          </a:p>
        </p:txBody>
      </p:sp>
    </p:spTree>
    <p:extLst>
      <p:ext uri="{BB962C8B-B14F-4D97-AF65-F5344CB8AC3E}">
        <p14:creationId xmlns:p14="http://schemas.microsoft.com/office/powerpoint/2010/main" val="31262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dien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from Audience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05587" y="266054"/>
            <a:ext cx="543845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(Page 20 of Workbook)</a:t>
            </a:r>
          </a:p>
        </p:txBody>
      </p:sp>
    </p:spTree>
    <p:extLst>
      <p:ext uri="{BB962C8B-B14F-4D97-AF65-F5344CB8AC3E}">
        <p14:creationId xmlns:p14="http://schemas.microsoft.com/office/powerpoint/2010/main" val="108668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0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raising had to ask a questi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0"/>
          <a:stretch/>
        </p:blipFill>
        <p:spPr>
          <a:xfrm>
            <a:off x="1" y="0"/>
            <a:ext cx="64688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8E7DDD-38CC-BE76-745D-5BA2DC60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8815" y="0"/>
            <a:ext cx="7350567" cy="7037139"/>
          </a:xfrm>
          <a:prstGeom prst="rect">
            <a:avLst/>
          </a:prstGeom>
          <a:gradFill flip="none" rotWithShape="1">
            <a:gsLst>
              <a:gs pos="21000">
                <a:schemeClr val="tx1">
                  <a:alpha val="80000"/>
                </a:schemeClr>
              </a:gs>
              <a:gs pos="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Questions (Page 21 of Workbook)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11E33-EB59-7132-214C-5415D9D1EFC6}"/>
              </a:ext>
            </a:extLst>
          </p:cNvPr>
          <p:cNvSpPr txBox="1"/>
          <p:nvPr/>
        </p:nvSpPr>
        <p:spPr>
          <a:xfrm>
            <a:off x="5394566" y="1505045"/>
            <a:ext cx="695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Identify certain questions in advance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8C1B3-8D5A-C61C-CF47-B4EFC84C2275}"/>
              </a:ext>
            </a:extLst>
          </p:cNvPr>
          <p:cNvSpPr txBox="1"/>
          <p:nvPr/>
        </p:nvSpPr>
        <p:spPr>
          <a:xfrm>
            <a:off x="6824361" y="2563469"/>
            <a:ext cx="378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0144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Set protocol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C1B78-3278-F857-A604-AFD3755640ED}"/>
              </a:ext>
            </a:extLst>
          </p:cNvPr>
          <p:cNvSpPr txBox="1"/>
          <p:nvPr/>
        </p:nvSpPr>
        <p:spPr>
          <a:xfrm>
            <a:off x="6728731" y="3621891"/>
            <a:ext cx="397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Listen to the question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50FBD-80CD-715B-7401-A5B2F3FAA3DC}"/>
              </a:ext>
            </a:extLst>
          </p:cNvPr>
          <p:cNvSpPr txBox="1"/>
          <p:nvPr/>
        </p:nvSpPr>
        <p:spPr>
          <a:xfrm>
            <a:off x="5761936" y="4680314"/>
            <a:ext cx="5791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If you don’t know, say so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95F29-F82C-EFA8-193E-F04283BE1B20}"/>
              </a:ext>
            </a:extLst>
          </p:cNvPr>
          <p:cNvSpPr txBox="1"/>
          <p:nvPr/>
        </p:nvSpPr>
        <p:spPr>
          <a:xfrm>
            <a:off x="5169579" y="5738736"/>
            <a:ext cx="695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You don’t have to answer every question</a:t>
            </a:r>
          </a:p>
        </p:txBody>
      </p:sp>
    </p:spTree>
    <p:extLst>
      <p:ext uri="{BB962C8B-B14F-4D97-AF65-F5344CB8AC3E}">
        <p14:creationId xmlns:p14="http://schemas.microsoft.com/office/powerpoint/2010/main" val="183811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9" grpId="0"/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 working on a laptop preparing  a presentati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4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lIns="121920" tIns="60960" rIns="121920" bIns="60960" rtlCol="0"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the Presentation (Key Elements)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DDB5ED-54E1-63B5-E992-23EB0D00C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36" y="3824614"/>
            <a:ext cx="12176309" cy="3033388"/>
          </a:xfrm>
          <a:prstGeom prst="rect">
            <a:avLst/>
          </a:prstGeom>
          <a:gradFill flip="none" rotWithShape="1">
            <a:gsLst>
              <a:gs pos="54000">
                <a:srgbClr val="000000">
                  <a:alpha val="75000"/>
                </a:srgbClr>
              </a:gs>
              <a:gs pos="37000">
                <a:schemeClr val="tx1">
                  <a:alpha val="65000"/>
                </a:schemeClr>
              </a:gs>
              <a:gs pos="6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4715C8-A989-4E9E-2F6D-65B1BEB5CDA8}"/>
              </a:ext>
            </a:extLst>
          </p:cNvPr>
          <p:cNvSpPr txBox="1"/>
          <p:nvPr/>
        </p:nvSpPr>
        <p:spPr>
          <a:xfrm>
            <a:off x="361140" y="5406651"/>
            <a:ext cx="35354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Attention Getter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E1B10-FAE6-2DC0-CCF5-AADAA8FB8FB2}"/>
              </a:ext>
            </a:extLst>
          </p:cNvPr>
          <p:cNvSpPr txBox="1"/>
          <p:nvPr/>
        </p:nvSpPr>
        <p:spPr>
          <a:xfrm>
            <a:off x="4892573" y="5430913"/>
            <a:ext cx="1953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Opening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08EA0-C53A-CF57-D970-70543D15F89A}"/>
              </a:ext>
            </a:extLst>
          </p:cNvPr>
          <p:cNvSpPr txBox="1"/>
          <p:nvPr/>
        </p:nvSpPr>
        <p:spPr>
          <a:xfrm>
            <a:off x="7842439" y="5412467"/>
            <a:ext cx="12476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Body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9A196D-0D7B-7D9C-DDE5-0FEC483AC143}"/>
              </a:ext>
            </a:extLst>
          </p:cNvPr>
          <p:cNvSpPr txBox="1"/>
          <p:nvPr/>
        </p:nvSpPr>
        <p:spPr>
          <a:xfrm>
            <a:off x="10085992" y="5415251"/>
            <a:ext cx="174983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Closing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452F51-955E-ADC0-32D0-057D76A11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5857" y="5750505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B35442-9353-DB48-C15E-2855C66AC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1375" y="5750505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5AA453-5F07-9579-B1B7-23D7F17B4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08839" y="5750505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22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9" grpId="0"/>
      <p:bldP spid="14" grpId="0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eworks representing a celebr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Presentation (Page 22 of Workbook)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23CA3-2B0D-A839-C62F-05DD8EAD9017}"/>
              </a:ext>
            </a:extLst>
          </p:cNvPr>
          <p:cNvSpPr txBox="1"/>
          <p:nvPr/>
        </p:nvSpPr>
        <p:spPr>
          <a:xfrm>
            <a:off x="1775321" y="3268007"/>
            <a:ext cx="378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0144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Solicit feedback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92B43-BF57-E33F-1165-198604CAE78C}"/>
              </a:ext>
            </a:extLst>
          </p:cNvPr>
          <p:cNvSpPr txBox="1"/>
          <p:nvPr/>
        </p:nvSpPr>
        <p:spPr>
          <a:xfrm>
            <a:off x="1161817" y="4149751"/>
            <a:ext cx="5031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Read evaluations right 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AE600-86BF-7DF4-A417-BFAF71A84013}"/>
              </a:ext>
            </a:extLst>
          </p:cNvPr>
          <p:cNvSpPr txBox="1"/>
          <p:nvPr/>
        </p:nvSpPr>
        <p:spPr>
          <a:xfrm>
            <a:off x="34633" y="5014483"/>
            <a:ext cx="755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Watch any recordings of your presentation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637FD-7EB6-F1F0-DB7E-B01B00B70BBB}"/>
              </a:ext>
            </a:extLst>
          </p:cNvPr>
          <p:cNvSpPr txBox="1"/>
          <p:nvPr/>
        </p:nvSpPr>
        <p:spPr>
          <a:xfrm>
            <a:off x="1066632" y="5913237"/>
            <a:ext cx="5371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Present as often as possible</a:t>
            </a:r>
          </a:p>
        </p:txBody>
      </p:sp>
    </p:spTree>
    <p:extLst>
      <p:ext uri="{BB962C8B-B14F-4D97-AF65-F5344CB8AC3E}">
        <p14:creationId xmlns:p14="http://schemas.microsoft.com/office/powerpoint/2010/main" val="17390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  <a:alpha val="85000"/>
              </a:schemeClr>
            </a:gs>
            <a:gs pos="100000">
              <a:schemeClr val="bg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nner in sprinting positi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>
          <a:xfrm>
            <a:off x="3" y="2"/>
            <a:ext cx="1219199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lIns="121920" tIns="60960" rIns="121920" bIns="60960" rtlCol="0"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Off to a Great Start </a:t>
            </a:r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(Page 14 of Workbook)</a:t>
            </a:r>
          </a:p>
        </p:txBody>
      </p:sp>
    </p:spTree>
    <p:extLst>
      <p:ext uri="{BB962C8B-B14F-4D97-AF65-F5344CB8AC3E}">
        <p14:creationId xmlns:p14="http://schemas.microsoft.com/office/powerpoint/2010/main" val="206018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 under a blanket reading with a flash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lIns="121920" tIns="60960" rIns="121920" bIns="60960" rtlCol="0"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Me a Story</a:t>
            </a:r>
          </a:p>
        </p:txBody>
      </p:sp>
    </p:spTree>
    <p:extLst>
      <p:ext uri="{BB962C8B-B14F-4D97-AF65-F5344CB8AC3E}">
        <p14:creationId xmlns:p14="http://schemas.microsoft.com/office/powerpoint/2010/main" val="3950894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s holding three puzzle pieces that fit togeth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r="5695"/>
          <a:stretch/>
        </p:blipFill>
        <p:spPr>
          <a:xfrm>
            <a:off x="0" y="1"/>
            <a:ext cx="1219199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>
            <a:gsLst>
              <a:gs pos="97345">
                <a:schemeClr val="bg1">
                  <a:alpha val="0"/>
                </a:schemeClr>
              </a:gs>
              <a:gs pos="77000">
                <a:srgbClr val="AEAEF1">
                  <a:alpha val="85000"/>
                </a:srgbClr>
              </a:gs>
              <a:gs pos="50000">
                <a:srgbClr val="0000D2">
                  <a:alpha val="89804"/>
                </a:srgbClr>
              </a:gs>
              <a:gs pos="0">
                <a:srgbClr val="01008C">
                  <a:alpha val="85000"/>
                </a:srgbClr>
              </a:gs>
            </a:gsLst>
            <a:lin ang="5400000" scaled="1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the Body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2AF362-9401-FB14-0008-D5898EC1D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55" y="818606"/>
            <a:ext cx="12192000" cy="6039396"/>
          </a:xfrm>
          <a:prstGeom prst="rect">
            <a:avLst/>
          </a:prstGeom>
          <a:gradFill flip="none" rotWithShape="1">
            <a:gsLst>
              <a:gs pos="25000">
                <a:srgbClr val="181795">
                  <a:alpha val="80000"/>
                </a:srgbClr>
              </a:gs>
              <a:gs pos="0">
                <a:srgbClr val="181795">
                  <a:alpha val="0"/>
                </a:srgbClr>
              </a:gs>
              <a:gs pos="100000">
                <a:srgbClr val="18179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14145-FADD-B9F5-5B46-2485F1EC366B}"/>
              </a:ext>
            </a:extLst>
          </p:cNvPr>
          <p:cNvSpPr txBox="1"/>
          <p:nvPr/>
        </p:nvSpPr>
        <p:spPr>
          <a:xfrm>
            <a:off x="1814499" y="2570363"/>
            <a:ext cx="477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Limit body to 3 main points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7677BA-44C1-F6C6-AE35-CDB4F2C736DF}"/>
              </a:ext>
            </a:extLst>
          </p:cNvPr>
          <p:cNvSpPr txBox="1"/>
          <p:nvPr/>
        </p:nvSpPr>
        <p:spPr>
          <a:xfrm>
            <a:off x="2559357" y="3438863"/>
            <a:ext cx="772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144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Use only information to support main points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2C1B07-5BC0-C433-1773-CEE61567503E}"/>
              </a:ext>
            </a:extLst>
          </p:cNvPr>
          <p:cNvSpPr txBox="1"/>
          <p:nvPr/>
        </p:nvSpPr>
        <p:spPr>
          <a:xfrm>
            <a:off x="3462524" y="4307363"/>
            <a:ext cx="7480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Include information to persuade audience to new idea or course of action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43FC38-5DDA-CFAB-92BD-F224871E18ED}"/>
              </a:ext>
            </a:extLst>
          </p:cNvPr>
          <p:cNvSpPr txBox="1"/>
          <p:nvPr/>
        </p:nvSpPr>
        <p:spPr>
          <a:xfrm>
            <a:off x="4271105" y="5668307"/>
            <a:ext cx="628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Use transitions between main points</a:t>
            </a:r>
          </a:p>
        </p:txBody>
      </p:sp>
    </p:spTree>
    <p:extLst>
      <p:ext uri="{BB962C8B-B14F-4D97-AF65-F5344CB8AC3E}">
        <p14:creationId xmlns:p14="http://schemas.microsoft.com/office/powerpoint/2010/main" val="405007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holding two small puzzle piece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r="9491"/>
          <a:stretch/>
        </p:blipFill>
        <p:spPr>
          <a:xfrm>
            <a:off x="0" y="0"/>
            <a:ext cx="12192000" cy="6872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8627" y="1747989"/>
            <a:ext cx="3323776" cy="1323632"/>
          </a:xfrm>
          <a:prstGeom prst="rect">
            <a:avLst/>
          </a:prstGeom>
          <a:solidFill>
            <a:srgbClr val="97B6E4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libri" panose="020F0502020204030204"/>
              </a:rPr>
              <a:t>Supporting Point 1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libri" panose="020F0502020204030204"/>
              </a:rPr>
              <a:t>Supporting Point 2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libri" panose="020F0502020204030204"/>
              </a:rPr>
              <a:t>etc.</a:t>
            </a:r>
          </a:p>
        </p:txBody>
      </p:sp>
      <p:sp>
        <p:nvSpPr>
          <p:cNvPr id="11" name="Freeform 10"/>
          <p:cNvSpPr/>
          <p:nvPr/>
        </p:nvSpPr>
        <p:spPr>
          <a:xfrm>
            <a:off x="4419599" y="1127941"/>
            <a:ext cx="3352803" cy="609600"/>
          </a:xfrm>
          <a:custGeom>
            <a:avLst/>
            <a:gdLst>
              <a:gd name="connsiteX0" fmla="*/ 0 w 4765964"/>
              <a:gd name="connsiteY0" fmla="*/ 99939 h 599625"/>
              <a:gd name="connsiteX1" fmla="*/ 99939 w 4765964"/>
              <a:gd name="connsiteY1" fmla="*/ 0 h 599625"/>
              <a:gd name="connsiteX2" fmla="*/ 4666025 w 4765964"/>
              <a:gd name="connsiteY2" fmla="*/ 0 h 599625"/>
              <a:gd name="connsiteX3" fmla="*/ 4765964 w 4765964"/>
              <a:gd name="connsiteY3" fmla="*/ 99939 h 599625"/>
              <a:gd name="connsiteX4" fmla="*/ 4765964 w 4765964"/>
              <a:gd name="connsiteY4" fmla="*/ 499686 h 599625"/>
              <a:gd name="connsiteX5" fmla="*/ 4666025 w 4765964"/>
              <a:gd name="connsiteY5" fmla="*/ 599625 h 599625"/>
              <a:gd name="connsiteX6" fmla="*/ 99939 w 4765964"/>
              <a:gd name="connsiteY6" fmla="*/ 599625 h 599625"/>
              <a:gd name="connsiteX7" fmla="*/ 0 w 4765964"/>
              <a:gd name="connsiteY7" fmla="*/ 499686 h 599625"/>
              <a:gd name="connsiteX8" fmla="*/ 0 w 4765964"/>
              <a:gd name="connsiteY8" fmla="*/ 99939 h 59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5964" h="599625">
                <a:moveTo>
                  <a:pt x="0" y="99939"/>
                </a:moveTo>
                <a:cubicBezTo>
                  <a:pt x="0" y="44744"/>
                  <a:pt x="44744" y="0"/>
                  <a:pt x="99939" y="0"/>
                </a:cubicBezTo>
                <a:lnTo>
                  <a:pt x="4666025" y="0"/>
                </a:lnTo>
                <a:cubicBezTo>
                  <a:pt x="4721220" y="0"/>
                  <a:pt x="4765964" y="44744"/>
                  <a:pt x="4765964" y="99939"/>
                </a:cubicBezTo>
                <a:lnTo>
                  <a:pt x="4765964" y="499686"/>
                </a:lnTo>
                <a:cubicBezTo>
                  <a:pt x="4765964" y="554881"/>
                  <a:pt x="4721220" y="599625"/>
                  <a:pt x="4666025" y="599625"/>
                </a:cubicBezTo>
                <a:lnTo>
                  <a:pt x="99939" y="599625"/>
                </a:lnTo>
                <a:cubicBezTo>
                  <a:pt x="44744" y="599625"/>
                  <a:pt x="0" y="554881"/>
                  <a:pt x="0" y="499686"/>
                </a:cubicBezTo>
                <a:lnTo>
                  <a:pt x="0" y="99939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4521" tIns="124521" rIns="124521" bIns="124521" numCol="1" spcCol="1270" anchor="ctr" anchorCtr="0">
            <a:noAutofit/>
          </a:bodyPr>
          <a:lstStyle/>
          <a:p>
            <a:pPr defTabSz="11112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First Main Point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48633" y="3620332"/>
            <a:ext cx="3352796" cy="1323632"/>
          </a:xfrm>
          <a:prstGeom prst="rect">
            <a:avLst/>
          </a:prstGeom>
          <a:solidFill>
            <a:srgbClr val="99B9E7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libri" panose="020F0502020204030204"/>
              </a:rPr>
              <a:t>Supporting Point 1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libri" panose="020F0502020204030204"/>
              </a:rPr>
              <a:t>Supporting Point 2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libri" panose="020F0502020204030204"/>
              </a:rPr>
              <a:t>etc.</a:t>
            </a:r>
          </a:p>
        </p:txBody>
      </p:sp>
      <p:sp>
        <p:nvSpPr>
          <p:cNvPr id="7" name="Freeform 6"/>
          <p:cNvSpPr/>
          <p:nvPr/>
        </p:nvSpPr>
        <p:spPr>
          <a:xfrm>
            <a:off x="4434112" y="3008083"/>
            <a:ext cx="3352803" cy="609600"/>
          </a:xfrm>
          <a:custGeom>
            <a:avLst/>
            <a:gdLst>
              <a:gd name="connsiteX0" fmla="*/ 0 w 4765964"/>
              <a:gd name="connsiteY0" fmla="*/ 99939 h 599625"/>
              <a:gd name="connsiteX1" fmla="*/ 99939 w 4765964"/>
              <a:gd name="connsiteY1" fmla="*/ 0 h 599625"/>
              <a:gd name="connsiteX2" fmla="*/ 4666025 w 4765964"/>
              <a:gd name="connsiteY2" fmla="*/ 0 h 599625"/>
              <a:gd name="connsiteX3" fmla="*/ 4765964 w 4765964"/>
              <a:gd name="connsiteY3" fmla="*/ 99939 h 599625"/>
              <a:gd name="connsiteX4" fmla="*/ 4765964 w 4765964"/>
              <a:gd name="connsiteY4" fmla="*/ 499686 h 599625"/>
              <a:gd name="connsiteX5" fmla="*/ 4666025 w 4765964"/>
              <a:gd name="connsiteY5" fmla="*/ 599625 h 599625"/>
              <a:gd name="connsiteX6" fmla="*/ 99939 w 4765964"/>
              <a:gd name="connsiteY6" fmla="*/ 599625 h 599625"/>
              <a:gd name="connsiteX7" fmla="*/ 0 w 4765964"/>
              <a:gd name="connsiteY7" fmla="*/ 499686 h 599625"/>
              <a:gd name="connsiteX8" fmla="*/ 0 w 4765964"/>
              <a:gd name="connsiteY8" fmla="*/ 99939 h 59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5964" h="599625">
                <a:moveTo>
                  <a:pt x="0" y="99939"/>
                </a:moveTo>
                <a:cubicBezTo>
                  <a:pt x="0" y="44744"/>
                  <a:pt x="44744" y="0"/>
                  <a:pt x="99939" y="0"/>
                </a:cubicBezTo>
                <a:lnTo>
                  <a:pt x="4666025" y="0"/>
                </a:lnTo>
                <a:cubicBezTo>
                  <a:pt x="4721220" y="0"/>
                  <a:pt x="4765964" y="44744"/>
                  <a:pt x="4765964" y="99939"/>
                </a:cubicBezTo>
                <a:lnTo>
                  <a:pt x="4765964" y="499686"/>
                </a:lnTo>
                <a:cubicBezTo>
                  <a:pt x="4765964" y="554881"/>
                  <a:pt x="4721220" y="599625"/>
                  <a:pt x="4666025" y="599625"/>
                </a:cubicBezTo>
                <a:lnTo>
                  <a:pt x="99939" y="599625"/>
                </a:lnTo>
                <a:cubicBezTo>
                  <a:pt x="44744" y="599625"/>
                  <a:pt x="0" y="554881"/>
                  <a:pt x="0" y="499686"/>
                </a:cubicBezTo>
                <a:lnTo>
                  <a:pt x="0" y="99939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4521" tIns="124521" rIns="124521" bIns="124521" numCol="1" spcCol="1270" anchor="ctr" anchorCtr="0">
            <a:noAutofit/>
          </a:bodyPr>
          <a:lstStyle/>
          <a:p>
            <a:pPr defTabSz="11112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Second Main Point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34117" y="5492675"/>
            <a:ext cx="3352801" cy="1323632"/>
          </a:xfrm>
          <a:prstGeom prst="rect">
            <a:avLst/>
          </a:prstGeom>
          <a:solidFill>
            <a:srgbClr val="A0C7F5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libri" panose="020F0502020204030204"/>
              </a:rPr>
              <a:t>Supporting Point 1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libri" panose="020F0502020204030204"/>
              </a:rPr>
              <a:t>Supporting Point 2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libri" panose="020F0502020204030204"/>
              </a:rPr>
              <a:t>etc.</a:t>
            </a:r>
          </a:p>
        </p:txBody>
      </p:sp>
      <p:sp>
        <p:nvSpPr>
          <p:cNvPr id="8" name="Freeform 7"/>
          <p:cNvSpPr/>
          <p:nvPr/>
        </p:nvSpPr>
        <p:spPr>
          <a:xfrm>
            <a:off x="4448625" y="4872631"/>
            <a:ext cx="3352803" cy="609600"/>
          </a:xfrm>
          <a:custGeom>
            <a:avLst/>
            <a:gdLst>
              <a:gd name="connsiteX0" fmla="*/ 0 w 4765964"/>
              <a:gd name="connsiteY0" fmla="*/ 99939 h 599625"/>
              <a:gd name="connsiteX1" fmla="*/ 99939 w 4765964"/>
              <a:gd name="connsiteY1" fmla="*/ 0 h 599625"/>
              <a:gd name="connsiteX2" fmla="*/ 4666025 w 4765964"/>
              <a:gd name="connsiteY2" fmla="*/ 0 h 599625"/>
              <a:gd name="connsiteX3" fmla="*/ 4765964 w 4765964"/>
              <a:gd name="connsiteY3" fmla="*/ 99939 h 599625"/>
              <a:gd name="connsiteX4" fmla="*/ 4765964 w 4765964"/>
              <a:gd name="connsiteY4" fmla="*/ 499686 h 599625"/>
              <a:gd name="connsiteX5" fmla="*/ 4666025 w 4765964"/>
              <a:gd name="connsiteY5" fmla="*/ 599625 h 599625"/>
              <a:gd name="connsiteX6" fmla="*/ 99939 w 4765964"/>
              <a:gd name="connsiteY6" fmla="*/ 599625 h 599625"/>
              <a:gd name="connsiteX7" fmla="*/ 0 w 4765964"/>
              <a:gd name="connsiteY7" fmla="*/ 499686 h 599625"/>
              <a:gd name="connsiteX8" fmla="*/ 0 w 4765964"/>
              <a:gd name="connsiteY8" fmla="*/ 99939 h 59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5964" h="599625">
                <a:moveTo>
                  <a:pt x="0" y="99939"/>
                </a:moveTo>
                <a:cubicBezTo>
                  <a:pt x="0" y="44744"/>
                  <a:pt x="44744" y="0"/>
                  <a:pt x="99939" y="0"/>
                </a:cubicBezTo>
                <a:lnTo>
                  <a:pt x="4666025" y="0"/>
                </a:lnTo>
                <a:cubicBezTo>
                  <a:pt x="4721220" y="0"/>
                  <a:pt x="4765964" y="44744"/>
                  <a:pt x="4765964" y="99939"/>
                </a:cubicBezTo>
                <a:lnTo>
                  <a:pt x="4765964" y="499686"/>
                </a:lnTo>
                <a:cubicBezTo>
                  <a:pt x="4765964" y="554881"/>
                  <a:pt x="4721220" y="599625"/>
                  <a:pt x="4666025" y="599625"/>
                </a:cubicBezTo>
                <a:lnTo>
                  <a:pt x="99939" y="599625"/>
                </a:lnTo>
                <a:cubicBezTo>
                  <a:pt x="44744" y="599625"/>
                  <a:pt x="0" y="554881"/>
                  <a:pt x="0" y="499686"/>
                </a:cubicBezTo>
                <a:lnTo>
                  <a:pt x="0" y="99939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4521" tIns="124521" rIns="124521" bIns="124521" numCol="1" spcCol="1270" anchor="ctr" anchorCtr="0">
            <a:noAutofit/>
          </a:bodyPr>
          <a:lstStyle/>
          <a:p>
            <a:pPr defTabSz="11112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Third Main Point</a:t>
            </a:r>
          </a:p>
        </p:txBody>
      </p:sp>
    </p:spTree>
    <p:extLst>
      <p:ext uri="{BB962C8B-B14F-4D97-AF65-F5344CB8AC3E}">
        <p14:creationId xmlns:p14="http://schemas.microsoft.com/office/powerpoint/2010/main" val="117565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1" grpId="0" animBg="1"/>
      <p:bldP spid="7" grpId="0" animBg="1"/>
      <p:bldP spid="2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uctures of two side-by-side glass buildings viewed from ground level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/>
        </p:blipFill>
        <p:spPr>
          <a:xfrm>
            <a:off x="0" y="2"/>
            <a:ext cx="12191997" cy="6872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lIns="121920" tIns="60960" rIns="121920" bIns="60960" rtlCol="0"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Main Points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636A92-8C75-967B-BD4B-F2000E022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653" y="3914274"/>
            <a:ext cx="12200653" cy="294372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6000">
                <a:schemeClr val="tx1">
                  <a:alpha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F6838F-AACB-7761-83C0-5831ED37C7BF}"/>
              </a:ext>
            </a:extLst>
          </p:cNvPr>
          <p:cNvSpPr txBox="1"/>
          <p:nvPr/>
        </p:nvSpPr>
        <p:spPr>
          <a:xfrm>
            <a:off x="1005304" y="4944579"/>
            <a:ext cx="307397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Statistics/Data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A6F73-3AE1-CB95-1A7B-090DCE8C6511}"/>
              </a:ext>
            </a:extLst>
          </p:cNvPr>
          <p:cNvSpPr txBox="1"/>
          <p:nvPr/>
        </p:nvSpPr>
        <p:spPr>
          <a:xfrm>
            <a:off x="4134194" y="4955159"/>
            <a:ext cx="22013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Analogies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B2E1B-7CE2-7931-1A91-FBB79D77B3FF}"/>
              </a:ext>
            </a:extLst>
          </p:cNvPr>
          <p:cNvSpPr txBox="1"/>
          <p:nvPr/>
        </p:nvSpPr>
        <p:spPr>
          <a:xfrm>
            <a:off x="6305454" y="4990230"/>
            <a:ext cx="23103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Testimony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0AD344-25AC-9383-4DCE-B3B885A6C4BC}"/>
              </a:ext>
            </a:extLst>
          </p:cNvPr>
          <p:cNvSpPr txBox="1"/>
          <p:nvPr/>
        </p:nvSpPr>
        <p:spPr>
          <a:xfrm>
            <a:off x="8608838" y="4993174"/>
            <a:ext cx="260217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Definitions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058BCC-A44E-5BCC-8C96-5D4421586BFA}"/>
              </a:ext>
            </a:extLst>
          </p:cNvPr>
          <p:cNvSpPr txBox="1"/>
          <p:nvPr/>
        </p:nvSpPr>
        <p:spPr>
          <a:xfrm>
            <a:off x="2238853" y="5588887"/>
            <a:ext cx="38827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Anecdotes/Stories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B85311-0210-BEDC-B19A-CF908F77C824}"/>
              </a:ext>
            </a:extLst>
          </p:cNvPr>
          <p:cNvSpPr txBox="1"/>
          <p:nvPr/>
        </p:nvSpPr>
        <p:spPr>
          <a:xfrm>
            <a:off x="6134370" y="5641535"/>
            <a:ext cx="1740535" cy="60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12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Demos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351D60-A583-D37D-3EE7-2B9059B02590}"/>
              </a:ext>
            </a:extLst>
          </p:cNvPr>
          <p:cNvSpPr txBox="1"/>
          <p:nvPr/>
        </p:nvSpPr>
        <p:spPr>
          <a:xfrm>
            <a:off x="7964804" y="5645969"/>
            <a:ext cx="2153761" cy="60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12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3" dirty="0">
                <a:solidFill>
                  <a:prstClr val="white"/>
                </a:solidFill>
                <a:latin typeface="Calibri" panose="020F0502020204030204"/>
              </a:rPr>
              <a:t>Examples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28B16A-5DA4-3F79-969B-092A6CC71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21977" y="5271315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428EB68-0CCA-064F-7494-1B615F5CF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0480" y="5320316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61CD225-AC39-6470-3962-9DD408FC9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9133" y="5925351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9E50A5A-9BC0-A520-3E58-3191E3BC0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67800" y="5280567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5AD8DE-2F88-D4E8-4FFA-3448C1302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6543" y="5914657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60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000000">
                <a:alpha val="90000"/>
              </a:srgbClr>
            </a:gs>
            <a:gs pos="0">
              <a:schemeClr val="tx1">
                <a:alpha val="85000"/>
              </a:schemeClr>
            </a:gs>
            <a:gs pos="100000">
              <a:schemeClr val="tx1"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 marker checking off line items on a piece of pap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b="3648"/>
          <a:stretch/>
        </p:blipFill>
        <p:spPr>
          <a:xfrm>
            <a:off x="0" y="316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 flip="none" rotWithShape="1">
            <a:gsLst>
              <a:gs pos="50000">
                <a:srgbClr val="000000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lIns="121920" tIns="60960" rIns="121920" bIns="60960" rtlCol="0"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of the Presentation (Page 15 of Workbook)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B965A9-95BE-7439-00AF-1C265C771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55" y="818606"/>
            <a:ext cx="12192000" cy="6039396"/>
          </a:xfrm>
          <a:prstGeom prst="rect">
            <a:avLst/>
          </a:prstGeom>
          <a:gradFill flip="none" rotWithShape="1">
            <a:gsLst>
              <a:gs pos="25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C46BB8-5B6D-5787-3EC0-6895FD82A1E2}"/>
              </a:ext>
            </a:extLst>
          </p:cNvPr>
          <p:cNvSpPr txBox="1"/>
          <p:nvPr/>
        </p:nvSpPr>
        <p:spPr>
          <a:xfrm>
            <a:off x="1643384" y="2270912"/>
            <a:ext cx="297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Have a message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C7CF03-88AF-9437-58AF-D61CF08D4411}"/>
              </a:ext>
            </a:extLst>
          </p:cNvPr>
          <p:cNvSpPr txBox="1"/>
          <p:nvPr/>
        </p:nvSpPr>
        <p:spPr>
          <a:xfrm>
            <a:off x="2388242" y="3006003"/>
            <a:ext cx="340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144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Organization is key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105FBD-6D53-B841-0415-AE682FBD7AC8}"/>
              </a:ext>
            </a:extLst>
          </p:cNvPr>
          <p:cNvSpPr txBox="1"/>
          <p:nvPr/>
        </p:nvSpPr>
        <p:spPr>
          <a:xfrm>
            <a:off x="3291408" y="3741093"/>
            <a:ext cx="603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Balance time between main points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9AC196-64EC-0E17-738E-C83A0DADCA37}"/>
              </a:ext>
            </a:extLst>
          </p:cNvPr>
          <p:cNvSpPr txBox="1"/>
          <p:nvPr/>
        </p:nvSpPr>
        <p:spPr>
          <a:xfrm>
            <a:off x="5789751" y="5946368"/>
            <a:ext cx="3921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Prepare the body first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A61EE8-74A2-6C14-155A-AC2A55CC897B}"/>
              </a:ext>
            </a:extLst>
          </p:cNvPr>
          <p:cNvSpPr txBox="1"/>
          <p:nvPr/>
        </p:nvSpPr>
        <p:spPr>
          <a:xfrm>
            <a:off x="4050731" y="4476184"/>
            <a:ext cx="3735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Move your audience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80F450-3B03-1C51-E0CB-72B7E5060C82}"/>
              </a:ext>
            </a:extLst>
          </p:cNvPr>
          <p:cNvSpPr txBox="1"/>
          <p:nvPr/>
        </p:nvSpPr>
        <p:spPr>
          <a:xfrm>
            <a:off x="5002562" y="5211275"/>
            <a:ext cx="2783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Use transitions</a:t>
            </a:r>
          </a:p>
        </p:txBody>
      </p:sp>
    </p:spTree>
    <p:extLst>
      <p:ext uri="{BB962C8B-B14F-4D97-AF65-F5344CB8AC3E}">
        <p14:creationId xmlns:p14="http://schemas.microsoft.com/office/powerpoint/2010/main" val="366249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gradFill>
            <a:gsLst>
              <a:gs pos="75000">
                <a:srgbClr val="7F7F7F">
                  <a:alpha val="90000"/>
                </a:srgbClr>
              </a:gs>
              <a:gs pos="0">
                <a:schemeClr val="tx1">
                  <a:alpha val="85000"/>
                </a:scheme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lIns="121920" tIns="60960" rIns="121920" bIns="60960" rtlCol="0"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the Body</a:t>
            </a:r>
          </a:p>
        </p:txBody>
      </p:sp>
      <p:sp>
        <p:nvSpPr>
          <p:cNvPr id="5" name="Fill" descr="Yellow rectangle acting as time indicator"/>
          <p:cNvSpPr/>
          <p:nvPr/>
        </p:nvSpPr>
        <p:spPr>
          <a:xfrm>
            <a:off x="280827" y="4332889"/>
            <a:ext cx="11630347" cy="1534273"/>
          </a:xfrm>
          <a:prstGeom prst="rect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utline" descr="Rectangle outline used as time indicator border"/>
          <p:cNvSpPr/>
          <p:nvPr/>
        </p:nvSpPr>
        <p:spPr>
          <a:xfrm>
            <a:off x="280827" y="4332889"/>
            <a:ext cx="11630347" cy="153427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1282" y="2751893"/>
            <a:ext cx="6589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15 Minutes</a:t>
            </a:r>
          </a:p>
        </p:txBody>
      </p:sp>
    </p:spTree>
    <p:extLst>
      <p:ext uri="{BB962C8B-B14F-4D97-AF65-F5344CB8AC3E}">
        <p14:creationId xmlns:p14="http://schemas.microsoft.com/office/powerpoint/2010/main" val="29679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99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Custom 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0CB4C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385</Words>
  <Application>Microsoft Office PowerPoint</Application>
  <PresentationFormat>Widescreen</PresentationFormat>
  <Paragraphs>104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1_Office Theme</vt:lpstr>
      <vt:lpstr>Presentation Development – Preparation</vt:lpstr>
      <vt:lpstr>Preparing the Presentation (Key Elements)</vt:lpstr>
      <vt:lpstr>Getting Off to a Great Start (Page 14 of Workbook)</vt:lpstr>
      <vt:lpstr>Tell Me a Story</vt:lpstr>
      <vt:lpstr>Preparing the Body</vt:lpstr>
      <vt:lpstr>Body</vt:lpstr>
      <vt:lpstr>Support for Main Points</vt:lpstr>
      <vt:lpstr>Body of the Presentation (Page 15 of Workbook)</vt:lpstr>
      <vt:lpstr>Develop the Body</vt:lpstr>
      <vt:lpstr>Preparing the Closure and Conclusion</vt:lpstr>
      <vt:lpstr>In Conclusion….. (Page 16 of Workbook)</vt:lpstr>
      <vt:lpstr>Develop the Opening</vt:lpstr>
      <vt:lpstr>Develop the Closing</vt:lpstr>
      <vt:lpstr>Presentation Development – Delivery</vt:lpstr>
      <vt:lpstr>Practice, Practice, Practice! (Page * of Workbook)</vt:lpstr>
      <vt:lpstr>Practice, Practice, Practice! (Page 18 of Workbook)</vt:lpstr>
      <vt:lpstr>Using Humor (Page 19 of Workbook)</vt:lpstr>
      <vt:lpstr>Feedback from Audience</vt:lpstr>
      <vt:lpstr>Taking Questions (Page 21 of Workbook)</vt:lpstr>
      <vt:lpstr>After the Presentation (Page 22 of Workbook)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Development – Preparation</dc:title>
  <dc:creator>Anna Rodriguez</dc:creator>
  <cp:lastModifiedBy>Anna Rodriguez</cp:lastModifiedBy>
  <cp:revision>1</cp:revision>
  <dcterms:created xsi:type="dcterms:W3CDTF">2023-03-23T04:38:06Z</dcterms:created>
  <dcterms:modified xsi:type="dcterms:W3CDTF">2023-03-23T04:40:41Z</dcterms:modified>
</cp:coreProperties>
</file>