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sldIdLst>
    <p:sldId id="256" r:id="rId2"/>
    <p:sldId id="330" r:id="rId3"/>
    <p:sldId id="326" r:id="rId4"/>
    <p:sldId id="322" r:id="rId5"/>
    <p:sldId id="32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3" r:id="rId14"/>
    <p:sldId id="323" r:id="rId15"/>
    <p:sldId id="268" r:id="rId16"/>
    <p:sldId id="272" r:id="rId17"/>
    <p:sldId id="271" r:id="rId18"/>
    <p:sldId id="269" r:id="rId19"/>
    <p:sldId id="274" r:id="rId20"/>
    <p:sldId id="275" r:id="rId21"/>
    <p:sldId id="276" r:id="rId22"/>
    <p:sldId id="278" r:id="rId23"/>
    <p:sldId id="279" r:id="rId24"/>
    <p:sldId id="329" r:id="rId25"/>
    <p:sldId id="327" r:id="rId26"/>
    <p:sldId id="331" r:id="rId27"/>
    <p:sldId id="280" r:id="rId28"/>
    <p:sldId id="281" r:id="rId29"/>
    <p:sldId id="282" r:id="rId30"/>
    <p:sldId id="283" r:id="rId31"/>
    <p:sldId id="259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324" r:id="rId40"/>
    <p:sldId id="291" r:id="rId41"/>
    <p:sldId id="305" r:id="rId42"/>
    <p:sldId id="294" r:id="rId43"/>
    <p:sldId id="304" r:id="rId44"/>
    <p:sldId id="292" r:id="rId45"/>
    <p:sldId id="295" r:id="rId46"/>
    <p:sldId id="296" r:id="rId47"/>
    <p:sldId id="306" r:id="rId48"/>
    <p:sldId id="301" r:id="rId49"/>
    <p:sldId id="307" r:id="rId50"/>
    <p:sldId id="312" r:id="rId51"/>
    <p:sldId id="310" r:id="rId52"/>
    <p:sldId id="313" r:id="rId53"/>
    <p:sldId id="314" r:id="rId54"/>
    <p:sldId id="318" r:id="rId55"/>
    <p:sldId id="325" r:id="rId56"/>
    <p:sldId id="320" r:id="rId57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F58"/>
    <a:srgbClr val="FCFDFE"/>
    <a:srgbClr val="E8EDF9"/>
    <a:srgbClr val="F2F2F2"/>
    <a:srgbClr val="EDECB5"/>
    <a:srgbClr val="FFE4B9"/>
    <a:srgbClr val="F2EDE2"/>
    <a:srgbClr val="ACFFAD"/>
    <a:srgbClr val="FFFFC5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9822" autoAdjust="0"/>
  </p:normalViewPr>
  <p:slideViewPr>
    <p:cSldViewPr>
      <p:cViewPr varScale="1">
        <p:scale>
          <a:sx n="64" d="100"/>
          <a:sy n="64" d="100"/>
        </p:scale>
        <p:origin x="131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Book3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eve%202012\Documents\!%20Teaching\CenSara%20Classes\Support%20Material\Interactive%20Stock%20Price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iebs\Documents\!%20Teaching\!!+%20Teaching%20-%20CenSARA%20Classes%20Pre%202018\%23Class%20Room%20Present%20-%203Day\2x%20Graphics%20(addition)%20-%20Excel%20Stat%20-%203Da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iebs\Documents\!%20Teaching\!!+%20Teaching%20-%20CenSARA%20Classes%20Pre%202018\%23Class%20Room%20Present%20-%203Day\2x%20Graphics%20(addition)%20-%20Excel%20Stat%20-%203Da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eve%202012\Documents\!%20Teaching\CenSara%20Classes\+Class%20Room%20Present%20-%202Day\2%20Graphics%20-%20Excel%20Stat%20-%202Day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eve%202012\Documents\!%20Teaching\CenSara%20Classes\+Class%20Room%20Present%20-%202Day\2%20Graphics%20-%20Excel%20Stat%20-%202Day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eve%202012\Documents\!%20Teaching\CenSara%20Classes\Class%20Room%20Presentations\Linear%20Regtession%20Data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eve%202012\Documents\!%20Teaching\CenSara%20Classes\Class%20Room%20Presentations\Linear%20Regtession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Number of Employees by Seniority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Sheet1!$D$2</c:f>
              <c:strCache>
                <c:ptCount val="1"/>
                <c:pt idx="0">
                  <c:v>Relative Frequency</c:v>
                </c:pt>
              </c:strCache>
            </c:strRef>
          </c:tx>
          <c:dPt>
            <c:idx val="1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1-28AD-4967-8628-3419B9BDCE4F}"/>
              </c:ext>
            </c:extLst>
          </c:dPt>
          <c:dPt>
            <c:idx val="2"/>
            <c:bubble3D val="0"/>
            <c:spPr>
              <a:solidFill>
                <a:srgbClr val="33CC33"/>
              </a:solidFill>
            </c:spPr>
            <c:extLst>
              <c:ext xmlns:c16="http://schemas.microsoft.com/office/drawing/2014/chart" uri="{C3380CC4-5D6E-409C-BE32-E72D297353CC}">
                <c16:uniqueId val="{00000003-28AD-4967-8628-3419B9BDCE4F}"/>
              </c:ext>
            </c:extLst>
          </c:dPt>
          <c:dPt>
            <c:idx val="3"/>
            <c:bubble3D val="0"/>
            <c:spPr>
              <a:solidFill>
                <a:srgbClr val="CC00CC"/>
              </a:solidFill>
            </c:spPr>
            <c:extLst>
              <c:ext xmlns:c16="http://schemas.microsoft.com/office/drawing/2014/chart" uri="{C3380CC4-5D6E-409C-BE32-E72D297353CC}">
                <c16:uniqueId val="{00000005-28AD-4967-8628-3419B9BDCE4F}"/>
              </c:ext>
            </c:extLst>
          </c:dPt>
          <c:dPt>
            <c:idx val="5"/>
            <c:bubble3D val="0"/>
            <c:spPr>
              <a:solidFill>
                <a:srgbClr val="BF5B09"/>
              </a:solidFill>
            </c:spPr>
            <c:extLst>
              <c:ext xmlns:c16="http://schemas.microsoft.com/office/drawing/2014/chart" uri="{C3380CC4-5D6E-409C-BE32-E72D297353CC}">
                <c16:uniqueId val="{00000007-28AD-4967-8628-3419B9BDCE4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rgbClr val="FFFF00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Sheet1!$B$3:$B$8</c:f>
              <c:strCache>
                <c:ptCount val="6"/>
                <c:pt idx="0">
                  <c:v>0-5 years</c:v>
                </c:pt>
                <c:pt idx="1">
                  <c:v>6-10</c:v>
                </c:pt>
                <c:pt idx="2">
                  <c:v>11-15</c:v>
                </c:pt>
                <c:pt idx="3">
                  <c:v>15-20</c:v>
                </c:pt>
                <c:pt idx="4">
                  <c:v>21-25</c:v>
                </c:pt>
                <c:pt idx="5">
                  <c:v>Over 25</c:v>
                </c:pt>
              </c:strCache>
            </c:strRef>
          </c:cat>
          <c:val>
            <c:numRef>
              <c:f>Sheet1!$D$3:$D$8</c:f>
              <c:numCache>
                <c:formatCode>0.0%</c:formatCode>
                <c:ptCount val="6"/>
                <c:pt idx="0">
                  <c:v>0.19277108433734941</c:v>
                </c:pt>
                <c:pt idx="1">
                  <c:v>0.2289156626506024</c:v>
                </c:pt>
                <c:pt idx="2">
                  <c:v>0.3493975903614458</c:v>
                </c:pt>
                <c:pt idx="3">
                  <c:v>9.6385542168674704E-2</c:v>
                </c:pt>
                <c:pt idx="4">
                  <c:v>7.2289156626506021E-2</c:v>
                </c:pt>
                <c:pt idx="5">
                  <c:v>6.0240963855421686E-2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8AD-4967-8628-3419B9BDCE4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1014747867832917"/>
          <c:y val="0.21869787109944594"/>
          <c:w val="0.27137677074430361"/>
          <c:h val="0.60415500145815104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Normal Distribution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4">
                <a:lumMod val="50000"/>
              </a:schemeClr>
            </a:solidFill>
          </c:spPr>
          <c:invertIfNegative val="0"/>
          <c:cat>
            <c:numRef>
              <c:f>Sheet1!$A$2:$A$602</c:f>
              <c:numCache>
                <c:formatCode>0.00</c:formatCode>
                <c:ptCount val="6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6.0000000000000005E-2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9.9999999999999992E-2</c:v>
                </c:pt>
                <c:pt idx="11">
                  <c:v>0.10999999999999999</c:v>
                </c:pt>
                <c:pt idx="12">
                  <c:v>0.11999999999999998</c:v>
                </c:pt>
                <c:pt idx="13">
                  <c:v>0.12999999999999998</c:v>
                </c:pt>
                <c:pt idx="14">
                  <c:v>0.13999999999999999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0.18000000000000002</c:v>
                </c:pt>
                <c:pt idx="19">
                  <c:v>0.19000000000000003</c:v>
                </c:pt>
                <c:pt idx="20">
                  <c:v>0.20000000000000004</c:v>
                </c:pt>
                <c:pt idx="21">
                  <c:v>0.21000000000000005</c:v>
                </c:pt>
                <c:pt idx="22">
                  <c:v>0.22000000000000006</c:v>
                </c:pt>
                <c:pt idx="23">
                  <c:v>0.23000000000000007</c:v>
                </c:pt>
                <c:pt idx="24">
                  <c:v>0.24000000000000007</c:v>
                </c:pt>
                <c:pt idx="25">
                  <c:v>0.25000000000000006</c:v>
                </c:pt>
                <c:pt idx="26">
                  <c:v>0.26000000000000006</c:v>
                </c:pt>
                <c:pt idx="27">
                  <c:v>0.27000000000000007</c:v>
                </c:pt>
                <c:pt idx="28">
                  <c:v>0.28000000000000008</c:v>
                </c:pt>
                <c:pt idx="29">
                  <c:v>0.29000000000000009</c:v>
                </c:pt>
                <c:pt idx="30">
                  <c:v>0.3000000000000001</c:v>
                </c:pt>
                <c:pt idx="31">
                  <c:v>0.31000000000000011</c:v>
                </c:pt>
                <c:pt idx="32">
                  <c:v>0.32000000000000012</c:v>
                </c:pt>
                <c:pt idx="33">
                  <c:v>0.33000000000000013</c:v>
                </c:pt>
                <c:pt idx="34">
                  <c:v>0.34000000000000014</c:v>
                </c:pt>
                <c:pt idx="35">
                  <c:v>0.35000000000000014</c:v>
                </c:pt>
                <c:pt idx="36">
                  <c:v>0.36000000000000015</c:v>
                </c:pt>
                <c:pt idx="37">
                  <c:v>0.37000000000000016</c:v>
                </c:pt>
                <c:pt idx="38">
                  <c:v>0.38000000000000017</c:v>
                </c:pt>
                <c:pt idx="39">
                  <c:v>0.39000000000000018</c:v>
                </c:pt>
                <c:pt idx="40">
                  <c:v>0.40000000000000019</c:v>
                </c:pt>
                <c:pt idx="41">
                  <c:v>0.4100000000000002</c:v>
                </c:pt>
                <c:pt idx="42">
                  <c:v>0.42000000000000021</c:v>
                </c:pt>
                <c:pt idx="43">
                  <c:v>0.43000000000000022</c:v>
                </c:pt>
                <c:pt idx="44">
                  <c:v>0.44000000000000022</c:v>
                </c:pt>
                <c:pt idx="45">
                  <c:v>0.45000000000000023</c:v>
                </c:pt>
                <c:pt idx="46">
                  <c:v>0.46000000000000024</c:v>
                </c:pt>
                <c:pt idx="47">
                  <c:v>0.47000000000000025</c:v>
                </c:pt>
                <c:pt idx="48">
                  <c:v>0.48000000000000026</c:v>
                </c:pt>
                <c:pt idx="49">
                  <c:v>0.49000000000000027</c:v>
                </c:pt>
                <c:pt idx="50">
                  <c:v>0.50000000000000022</c:v>
                </c:pt>
                <c:pt idx="51">
                  <c:v>0.51000000000000023</c:v>
                </c:pt>
                <c:pt idx="52">
                  <c:v>0.52000000000000024</c:v>
                </c:pt>
                <c:pt idx="53">
                  <c:v>0.53000000000000025</c:v>
                </c:pt>
                <c:pt idx="54">
                  <c:v>0.54000000000000026</c:v>
                </c:pt>
                <c:pt idx="55">
                  <c:v>0.55000000000000027</c:v>
                </c:pt>
                <c:pt idx="56">
                  <c:v>0.56000000000000028</c:v>
                </c:pt>
                <c:pt idx="57">
                  <c:v>0.57000000000000028</c:v>
                </c:pt>
                <c:pt idx="58">
                  <c:v>0.58000000000000029</c:v>
                </c:pt>
                <c:pt idx="59">
                  <c:v>0.5900000000000003</c:v>
                </c:pt>
                <c:pt idx="60">
                  <c:v>0.60000000000000031</c:v>
                </c:pt>
                <c:pt idx="61">
                  <c:v>0.61000000000000032</c:v>
                </c:pt>
                <c:pt idx="62">
                  <c:v>0.62000000000000033</c:v>
                </c:pt>
                <c:pt idx="63">
                  <c:v>0.63000000000000034</c:v>
                </c:pt>
                <c:pt idx="64">
                  <c:v>0.64000000000000035</c:v>
                </c:pt>
                <c:pt idx="65">
                  <c:v>0.65000000000000036</c:v>
                </c:pt>
                <c:pt idx="66">
                  <c:v>0.66000000000000036</c:v>
                </c:pt>
                <c:pt idx="67">
                  <c:v>0.67000000000000037</c:v>
                </c:pt>
                <c:pt idx="68">
                  <c:v>0.68000000000000038</c:v>
                </c:pt>
                <c:pt idx="69">
                  <c:v>0.69000000000000039</c:v>
                </c:pt>
                <c:pt idx="70">
                  <c:v>0.7000000000000004</c:v>
                </c:pt>
                <c:pt idx="71">
                  <c:v>0.71000000000000041</c:v>
                </c:pt>
                <c:pt idx="72">
                  <c:v>0.72000000000000042</c:v>
                </c:pt>
                <c:pt idx="73">
                  <c:v>0.73000000000000043</c:v>
                </c:pt>
                <c:pt idx="74">
                  <c:v>0.74000000000000044</c:v>
                </c:pt>
                <c:pt idx="75">
                  <c:v>0.75000000000000044</c:v>
                </c:pt>
                <c:pt idx="76">
                  <c:v>0.76000000000000045</c:v>
                </c:pt>
                <c:pt idx="77">
                  <c:v>0.77000000000000046</c:v>
                </c:pt>
                <c:pt idx="78">
                  <c:v>0.78000000000000047</c:v>
                </c:pt>
                <c:pt idx="79">
                  <c:v>0.79000000000000048</c:v>
                </c:pt>
                <c:pt idx="80">
                  <c:v>0.80000000000000049</c:v>
                </c:pt>
                <c:pt idx="81">
                  <c:v>0.8100000000000005</c:v>
                </c:pt>
                <c:pt idx="82">
                  <c:v>0.82000000000000051</c:v>
                </c:pt>
                <c:pt idx="83">
                  <c:v>0.83000000000000052</c:v>
                </c:pt>
                <c:pt idx="84">
                  <c:v>0.84000000000000052</c:v>
                </c:pt>
                <c:pt idx="85">
                  <c:v>0.85000000000000053</c:v>
                </c:pt>
                <c:pt idx="86">
                  <c:v>0.86000000000000054</c:v>
                </c:pt>
                <c:pt idx="87">
                  <c:v>0.87000000000000055</c:v>
                </c:pt>
                <c:pt idx="88">
                  <c:v>0.88000000000000056</c:v>
                </c:pt>
                <c:pt idx="89">
                  <c:v>0.89000000000000057</c:v>
                </c:pt>
                <c:pt idx="90">
                  <c:v>0.90000000000000058</c:v>
                </c:pt>
                <c:pt idx="91">
                  <c:v>0.91000000000000059</c:v>
                </c:pt>
                <c:pt idx="92">
                  <c:v>0.9200000000000006</c:v>
                </c:pt>
                <c:pt idx="93">
                  <c:v>0.9300000000000006</c:v>
                </c:pt>
                <c:pt idx="94">
                  <c:v>0.94000000000000061</c:v>
                </c:pt>
                <c:pt idx="95">
                  <c:v>0.95000000000000062</c:v>
                </c:pt>
                <c:pt idx="96">
                  <c:v>0.96000000000000063</c:v>
                </c:pt>
                <c:pt idx="97">
                  <c:v>0.97000000000000064</c:v>
                </c:pt>
                <c:pt idx="98">
                  <c:v>0.98000000000000065</c:v>
                </c:pt>
                <c:pt idx="99">
                  <c:v>0.99000000000000066</c:v>
                </c:pt>
                <c:pt idx="100">
                  <c:v>1.0000000000000007</c:v>
                </c:pt>
                <c:pt idx="101">
                  <c:v>1.0100000000000007</c:v>
                </c:pt>
                <c:pt idx="102">
                  <c:v>1.0200000000000007</c:v>
                </c:pt>
                <c:pt idx="103">
                  <c:v>1.0300000000000007</c:v>
                </c:pt>
                <c:pt idx="104">
                  <c:v>1.0400000000000007</c:v>
                </c:pt>
                <c:pt idx="105">
                  <c:v>1.0500000000000007</c:v>
                </c:pt>
                <c:pt idx="106">
                  <c:v>1.0600000000000007</c:v>
                </c:pt>
                <c:pt idx="107">
                  <c:v>1.0700000000000007</c:v>
                </c:pt>
                <c:pt idx="108">
                  <c:v>1.0800000000000007</c:v>
                </c:pt>
                <c:pt idx="109">
                  <c:v>1.0900000000000007</c:v>
                </c:pt>
                <c:pt idx="110">
                  <c:v>1.1000000000000008</c:v>
                </c:pt>
                <c:pt idx="111">
                  <c:v>1.1100000000000008</c:v>
                </c:pt>
                <c:pt idx="112">
                  <c:v>1.1200000000000008</c:v>
                </c:pt>
                <c:pt idx="113">
                  <c:v>1.1300000000000008</c:v>
                </c:pt>
                <c:pt idx="114">
                  <c:v>1.1400000000000008</c:v>
                </c:pt>
                <c:pt idx="115">
                  <c:v>1.1500000000000008</c:v>
                </c:pt>
                <c:pt idx="116">
                  <c:v>1.1600000000000008</c:v>
                </c:pt>
                <c:pt idx="117">
                  <c:v>1.1700000000000008</c:v>
                </c:pt>
                <c:pt idx="118">
                  <c:v>1.1800000000000008</c:v>
                </c:pt>
                <c:pt idx="119">
                  <c:v>1.1900000000000008</c:v>
                </c:pt>
                <c:pt idx="120">
                  <c:v>1.2000000000000008</c:v>
                </c:pt>
                <c:pt idx="121">
                  <c:v>1.2100000000000009</c:v>
                </c:pt>
                <c:pt idx="122">
                  <c:v>1.2200000000000009</c:v>
                </c:pt>
                <c:pt idx="123">
                  <c:v>1.2300000000000009</c:v>
                </c:pt>
                <c:pt idx="124">
                  <c:v>1.2400000000000009</c:v>
                </c:pt>
                <c:pt idx="125">
                  <c:v>1.2500000000000009</c:v>
                </c:pt>
                <c:pt idx="126">
                  <c:v>1.2600000000000009</c:v>
                </c:pt>
                <c:pt idx="127">
                  <c:v>1.2700000000000009</c:v>
                </c:pt>
                <c:pt idx="128">
                  <c:v>1.2800000000000009</c:v>
                </c:pt>
                <c:pt idx="129">
                  <c:v>1.2900000000000009</c:v>
                </c:pt>
                <c:pt idx="130">
                  <c:v>1.3000000000000009</c:v>
                </c:pt>
                <c:pt idx="131">
                  <c:v>1.3100000000000009</c:v>
                </c:pt>
                <c:pt idx="132">
                  <c:v>1.320000000000001</c:v>
                </c:pt>
                <c:pt idx="133">
                  <c:v>1.330000000000001</c:v>
                </c:pt>
                <c:pt idx="134">
                  <c:v>1.340000000000001</c:v>
                </c:pt>
                <c:pt idx="135">
                  <c:v>1.350000000000001</c:v>
                </c:pt>
                <c:pt idx="136">
                  <c:v>1.360000000000001</c:v>
                </c:pt>
                <c:pt idx="137">
                  <c:v>1.370000000000001</c:v>
                </c:pt>
                <c:pt idx="138">
                  <c:v>1.380000000000001</c:v>
                </c:pt>
                <c:pt idx="139">
                  <c:v>1.390000000000001</c:v>
                </c:pt>
                <c:pt idx="140">
                  <c:v>1.400000000000001</c:v>
                </c:pt>
                <c:pt idx="141">
                  <c:v>1.410000000000001</c:v>
                </c:pt>
                <c:pt idx="142">
                  <c:v>1.420000000000001</c:v>
                </c:pt>
                <c:pt idx="143">
                  <c:v>1.430000000000001</c:v>
                </c:pt>
                <c:pt idx="144">
                  <c:v>1.4400000000000011</c:v>
                </c:pt>
                <c:pt idx="145">
                  <c:v>1.4500000000000011</c:v>
                </c:pt>
                <c:pt idx="146">
                  <c:v>1.4600000000000011</c:v>
                </c:pt>
                <c:pt idx="147">
                  <c:v>1.4700000000000011</c:v>
                </c:pt>
                <c:pt idx="148">
                  <c:v>1.4800000000000011</c:v>
                </c:pt>
                <c:pt idx="149">
                  <c:v>1.4900000000000011</c:v>
                </c:pt>
                <c:pt idx="150">
                  <c:v>1.5000000000000011</c:v>
                </c:pt>
                <c:pt idx="151">
                  <c:v>1.5100000000000011</c:v>
                </c:pt>
                <c:pt idx="152">
                  <c:v>1.5200000000000011</c:v>
                </c:pt>
                <c:pt idx="153">
                  <c:v>1.5300000000000011</c:v>
                </c:pt>
                <c:pt idx="154">
                  <c:v>1.5400000000000011</c:v>
                </c:pt>
                <c:pt idx="155">
                  <c:v>1.5500000000000012</c:v>
                </c:pt>
                <c:pt idx="156">
                  <c:v>1.5600000000000012</c:v>
                </c:pt>
                <c:pt idx="157">
                  <c:v>1.5700000000000012</c:v>
                </c:pt>
                <c:pt idx="158">
                  <c:v>1.5800000000000012</c:v>
                </c:pt>
                <c:pt idx="159">
                  <c:v>1.5900000000000012</c:v>
                </c:pt>
                <c:pt idx="160">
                  <c:v>1.6000000000000012</c:v>
                </c:pt>
                <c:pt idx="161">
                  <c:v>1.6100000000000012</c:v>
                </c:pt>
                <c:pt idx="162">
                  <c:v>1.6200000000000012</c:v>
                </c:pt>
                <c:pt idx="163">
                  <c:v>1.6300000000000012</c:v>
                </c:pt>
                <c:pt idx="164">
                  <c:v>1.6400000000000012</c:v>
                </c:pt>
                <c:pt idx="165">
                  <c:v>1.6500000000000012</c:v>
                </c:pt>
                <c:pt idx="166">
                  <c:v>1.6600000000000013</c:v>
                </c:pt>
                <c:pt idx="167">
                  <c:v>1.6700000000000013</c:v>
                </c:pt>
                <c:pt idx="168">
                  <c:v>1.6800000000000013</c:v>
                </c:pt>
                <c:pt idx="169">
                  <c:v>1.6900000000000013</c:v>
                </c:pt>
                <c:pt idx="170">
                  <c:v>1.7000000000000013</c:v>
                </c:pt>
                <c:pt idx="171">
                  <c:v>1.7100000000000013</c:v>
                </c:pt>
                <c:pt idx="172">
                  <c:v>1.7200000000000013</c:v>
                </c:pt>
                <c:pt idx="173">
                  <c:v>1.7300000000000013</c:v>
                </c:pt>
                <c:pt idx="174">
                  <c:v>1.7400000000000013</c:v>
                </c:pt>
                <c:pt idx="175">
                  <c:v>1.7500000000000013</c:v>
                </c:pt>
                <c:pt idx="176">
                  <c:v>1.7600000000000013</c:v>
                </c:pt>
                <c:pt idx="177">
                  <c:v>1.7700000000000014</c:v>
                </c:pt>
                <c:pt idx="178">
                  <c:v>1.7800000000000014</c:v>
                </c:pt>
                <c:pt idx="179">
                  <c:v>1.7900000000000014</c:v>
                </c:pt>
                <c:pt idx="180">
                  <c:v>1.8000000000000014</c:v>
                </c:pt>
                <c:pt idx="181">
                  <c:v>1.8100000000000014</c:v>
                </c:pt>
                <c:pt idx="182">
                  <c:v>1.8200000000000014</c:v>
                </c:pt>
                <c:pt idx="183">
                  <c:v>1.8300000000000014</c:v>
                </c:pt>
                <c:pt idx="184">
                  <c:v>1.8400000000000014</c:v>
                </c:pt>
                <c:pt idx="185">
                  <c:v>1.8500000000000014</c:v>
                </c:pt>
                <c:pt idx="186">
                  <c:v>1.8600000000000014</c:v>
                </c:pt>
                <c:pt idx="187">
                  <c:v>1.8700000000000014</c:v>
                </c:pt>
                <c:pt idx="188">
                  <c:v>1.8800000000000014</c:v>
                </c:pt>
                <c:pt idx="189">
                  <c:v>1.8900000000000015</c:v>
                </c:pt>
                <c:pt idx="190">
                  <c:v>1.9000000000000015</c:v>
                </c:pt>
                <c:pt idx="191">
                  <c:v>1.9100000000000015</c:v>
                </c:pt>
                <c:pt idx="192">
                  <c:v>1.9200000000000015</c:v>
                </c:pt>
                <c:pt idx="193">
                  <c:v>1.9300000000000015</c:v>
                </c:pt>
                <c:pt idx="194">
                  <c:v>1.9400000000000015</c:v>
                </c:pt>
                <c:pt idx="195">
                  <c:v>1.9500000000000015</c:v>
                </c:pt>
                <c:pt idx="196">
                  <c:v>1.9600000000000015</c:v>
                </c:pt>
                <c:pt idx="197">
                  <c:v>1.9700000000000015</c:v>
                </c:pt>
                <c:pt idx="198">
                  <c:v>1.9800000000000015</c:v>
                </c:pt>
                <c:pt idx="199">
                  <c:v>1.9900000000000015</c:v>
                </c:pt>
                <c:pt idx="200">
                  <c:v>2.0000000000000013</c:v>
                </c:pt>
                <c:pt idx="201">
                  <c:v>2.0100000000000011</c:v>
                </c:pt>
                <c:pt idx="202">
                  <c:v>2.0200000000000009</c:v>
                </c:pt>
                <c:pt idx="203">
                  <c:v>2.0300000000000007</c:v>
                </c:pt>
                <c:pt idx="204">
                  <c:v>2.0400000000000005</c:v>
                </c:pt>
                <c:pt idx="205">
                  <c:v>2.0500000000000003</c:v>
                </c:pt>
                <c:pt idx="206">
                  <c:v>2.06</c:v>
                </c:pt>
                <c:pt idx="207">
                  <c:v>2.0699999999999998</c:v>
                </c:pt>
                <c:pt idx="208">
                  <c:v>2.0799999999999996</c:v>
                </c:pt>
                <c:pt idx="209">
                  <c:v>2.0899999999999994</c:v>
                </c:pt>
                <c:pt idx="210">
                  <c:v>2.0999999999999992</c:v>
                </c:pt>
                <c:pt idx="211">
                  <c:v>2.109999999999999</c:v>
                </c:pt>
                <c:pt idx="212">
                  <c:v>2.1199999999999988</c:v>
                </c:pt>
                <c:pt idx="213">
                  <c:v>2.1299999999999986</c:v>
                </c:pt>
                <c:pt idx="214">
                  <c:v>2.1399999999999983</c:v>
                </c:pt>
                <c:pt idx="215">
                  <c:v>2.1499999999999981</c:v>
                </c:pt>
                <c:pt idx="216">
                  <c:v>2.1599999999999979</c:v>
                </c:pt>
                <c:pt idx="217">
                  <c:v>2.1699999999999977</c:v>
                </c:pt>
                <c:pt idx="218">
                  <c:v>2.1799999999999975</c:v>
                </c:pt>
                <c:pt idx="219">
                  <c:v>2.1899999999999973</c:v>
                </c:pt>
                <c:pt idx="220">
                  <c:v>2.1999999999999971</c:v>
                </c:pt>
                <c:pt idx="221">
                  <c:v>2.2099999999999969</c:v>
                </c:pt>
                <c:pt idx="222">
                  <c:v>2.2199999999999966</c:v>
                </c:pt>
                <c:pt idx="223">
                  <c:v>2.2299999999999964</c:v>
                </c:pt>
                <c:pt idx="224">
                  <c:v>2.2399999999999962</c:v>
                </c:pt>
                <c:pt idx="225">
                  <c:v>2.249999999999996</c:v>
                </c:pt>
                <c:pt idx="226">
                  <c:v>2.2599999999999958</c:v>
                </c:pt>
                <c:pt idx="227">
                  <c:v>2.2699999999999956</c:v>
                </c:pt>
                <c:pt idx="228">
                  <c:v>2.2799999999999954</c:v>
                </c:pt>
                <c:pt idx="229">
                  <c:v>2.2899999999999952</c:v>
                </c:pt>
                <c:pt idx="230">
                  <c:v>2.2999999999999949</c:v>
                </c:pt>
                <c:pt idx="231">
                  <c:v>2.3099999999999947</c:v>
                </c:pt>
                <c:pt idx="232">
                  <c:v>2.3199999999999945</c:v>
                </c:pt>
                <c:pt idx="233">
                  <c:v>2.3299999999999943</c:v>
                </c:pt>
                <c:pt idx="234">
                  <c:v>2.3399999999999941</c:v>
                </c:pt>
                <c:pt idx="235">
                  <c:v>2.3499999999999939</c:v>
                </c:pt>
                <c:pt idx="236">
                  <c:v>2.3599999999999937</c:v>
                </c:pt>
                <c:pt idx="237">
                  <c:v>2.3699999999999934</c:v>
                </c:pt>
                <c:pt idx="238">
                  <c:v>2.3799999999999932</c:v>
                </c:pt>
                <c:pt idx="239">
                  <c:v>2.389999999999993</c:v>
                </c:pt>
                <c:pt idx="240">
                  <c:v>2.3999999999999928</c:v>
                </c:pt>
                <c:pt idx="241">
                  <c:v>2.4099999999999926</c:v>
                </c:pt>
                <c:pt idx="242">
                  <c:v>2.4199999999999924</c:v>
                </c:pt>
                <c:pt idx="243">
                  <c:v>2.4299999999999922</c:v>
                </c:pt>
                <c:pt idx="244">
                  <c:v>2.439999999999992</c:v>
                </c:pt>
                <c:pt idx="245">
                  <c:v>2.4499999999999917</c:v>
                </c:pt>
                <c:pt idx="246">
                  <c:v>2.4599999999999915</c:v>
                </c:pt>
                <c:pt idx="247">
                  <c:v>2.4699999999999913</c:v>
                </c:pt>
                <c:pt idx="248">
                  <c:v>2.4799999999999911</c:v>
                </c:pt>
                <c:pt idx="249">
                  <c:v>2.4899999999999909</c:v>
                </c:pt>
                <c:pt idx="250">
                  <c:v>2.4999999999999907</c:v>
                </c:pt>
                <c:pt idx="251">
                  <c:v>2.5099999999999905</c:v>
                </c:pt>
                <c:pt idx="252">
                  <c:v>2.5199999999999902</c:v>
                </c:pt>
                <c:pt idx="253">
                  <c:v>2.52999999999999</c:v>
                </c:pt>
                <c:pt idx="254">
                  <c:v>2.5399999999999898</c:v>
                </c:pt>
                <c:pt idx="255">
                  <c:v>2.5499999999999896</c:v>
                </c:pt>
                <c:pt idx="256">
                  <c:v>2.5599999999999894</c:v>
                </c:pt>
                <c:pt idx="257">
                  <c:v>2.5699999999999892</c:v>
                </c:pt>
                <c:pt idx="258">
                  <c:v>2.579999999999989</c:v>
                </c:pt>
                <c:pt idx="259">
                  <c:v>2.5899999999999888</c:v>
                </c:pt>
                <c:pt idx="260">
                  <c:v>2.5999999999999885</c:v>
                </c:pt>
                <c:pt idx="261">
                  <c:v>2.6099999999999883</c:v>
                </c:pt>
                <c:pt idx="262">
                  <c:v>2.6199999999999881</c:v>
                </c:pt>
                <c:pt idx="263">
                  <c:v>2.6299999999999879</c:v>
                </c:pt>
                <c:pt idx="264">
                  <c:v>2.6399999999999877</c:v>
                </c:pt>
                <c:pt idx="265">
                  <c:v>2.6499999999999875</c:v>
                </c:pt>
                <c:pt idx="266">
                  <c:v>2.6599999999999873</c:v>
                </c:pt>
                <c:pt idx="267">
                  <c:v>2.6699999999999871</c:v>
                </c:pt>
                <c:pt idx="268">
                  <c:v>2.6799999999999868</c:v>
                </c:pt>
                <c:pt idx="269">
                  <c:v>2.6899999999999866</c:v>
                </c:pt>
                <c:pt idx="270">
                  <c:v>2.6999999999999864</c:v>
                </c:pt>
                <c:pt idx="271">
                  <c:v>2.7099999999999862</c:v>
                </c:pt>
                <c:pt idx="272">
                  <c:v>2.719999999999986</c:v>
                </c:pt>
                <c:pt idx="273">
                  <c:v>2.7299999999999858</c:v>
                </c:pt>
                <c:pt idx="274">
                  <c:v>2.7399999999999856</c:v>
                </c:pt>
                <c:pt idx="275">
                  <c:v>2.7499999999999853</c:v>
                </c:pt>
                <c:pt idx="276">
                  <c:v>2.7599999999999851</c:v>
                </c:pt>
                <c:pt idx="277">
                  <c:v>2.7699999999999849</c:v>
                </c:pt>
                <c:pt idx="278">
                  <c:v>2.7799999999999847</c:v>
                </c:pt>
                <c:pt idx="279">
                  <c:v>2.7899999999999845</c:v>
                </c:pt>
                <c:pt idx="280">
                  <c:v>2.7999999999999843</c:v>
                </c:pt>
                <c:pt idx="281">
                  <c:v>2.8099999999999841</c:v>
                </c:pt>
                <c:pt idx="282">
                  <c:v>2.8199999999999839</c:v>
                </c:pt>
                <c:pt idx="283">
                  <c:v>2.8299999999999836</c:v>
                </c:pt>
                <c:pt idx="284">
                  <c:v>2.8399999999999834</c:v>
                </c:pt>
                <c:pt idx="285">
                  <c:v>2.8499999999999832</c:v>
                </c:pt>
                <c:pt idx="286">
                  <c:v>2.859999999999983</c:v>
                </c:pt>
                <c:pt idx="287">
                  <c:v>2.8699999999999828</c:v>
                </c:pt>
                <c:pt idx="288">
                  <c:v>2.8799999999999826</c:v>
                </c:pt>
                <c:pt idx="289">
                  <c:v>2.8899999999999824</c:v>
                </c:pt>
                <c:pt idx="290">
                  <c:v>2.8999999999999821</c:v>
                </c:pt>
                <c:pt idx="291">
                  <c:v>2.9099999999999819</c:v>
                </c:pt>
                <c:pt idx="292">
                  <c:v>2.9199999999999817</c:v>
                </c:pt>
                <c:pt idx="293">
                  <c:v>2.9299999999999815</c:v>
                </c:pt>
                <c:pt idx="294">
                  <c:v>2.9399999999999813</c:v>
                </c:pt>
                <c:pt idx="295">
                  <c:v>2.9499999999999811</c:v>
                </c:pt>
                <c:pt idx="296">
                  <c:v>2.9599999999999809</c:v>
                </c:pt>
                <c:pt idx="297">
                  <c:v>2.9699999999999807</c:v>
                </c:pt>
                <c:pt idx="298">
                  <c:v>2.9799999999999804</c:v>
                </c:pt>
                <c:pt idx="299">
                  <c:v>2.9899999999999802</c:v>
                </c:pt>
                <c:pt idx="300">
                  <c:v>2.99999999999998</c:v>
                </c:pt>
                <c:pt idx="301">
                  <c:v>3.0099999999999798</c:v>
                </c:pt>
                <c:pt idx="302">
                  <c:v>3.0199999999999796</c:v>
                </c:pt>
                <c:pt idx="303">
                  <c:v>3.0299999999999794</c:v>
                </c:pt>
                <c:pt idx="304">
                  <c:v>3.0399999999999792</c:v>
                </c:pt>
                <c:pt idx="305">
                  <c:v>3.049999999999979</c:v>
                </c:pt>
                <c:pt idx="306">
                  <c:v>3.0599999999999787</c:v>
                </c:pt>
                <c:pt idx="307">
                  <c:v>3.0699999999999785</c:v>
                </c:pt>
                <c:pt idx="308">
                  <c:v>3.0799999999999783</c:v>
                </c:pt>
                <c:pt idx="309">
                  <c:v>3.0899999999999781</c:v>
                </c:pt>
                <c:pt idx="310">
                  <c:v>3.0999999999999779</c:v>
                </c:pt>
                <c:pt idx="311">
                  <c:v>3.1099999999999777</c:v>
                </c:pt>
                <c:pt idx="312">
                  <c:v>3.1199999999999775</c:v>
                </c:pt>
                <c:pt idx="313">
                  <c:v>3.1299999999999772</c:v>
                </c:pt>
                <c:pt idx="314">
                  <c:v>3.139999999999977</c:v>
                </c:pt>
                <c:pt idx="315">
                  <c:v>3.1499999999999768</c:v>
                </c:pt>
                <c:pt idx="316">
                  <c:v>3.1599999999999766</c:v>
                </c:pt>
                <c:pt idx="317">
                  <c:v>3.1699999999999764</c:v>
                </c:pt>
                <c:pt idx="318">
                  <c:v>3.1799999999999762</c:v>
                </c:pt>
                <c:pt idx="319">
                  <c:v>3.189999999999976</c:v>
                </c:pt>
                <c:pt idx="320">
                  <c:v>3.1999999999999758</c:v>
                </c:pt>
                <c:pt idx="321">
                  <c:v>3.2099999999999755</c:v>
                </c:pt>
                <c:pt idx="322">
                  <c:v>3.2199999999999753</c:v>
                </c:pt>
                <c:pt idx="323">
                  <c:v>3.2299999999999751</c:v>
                </c:pt>
                <c:pt idx="324">
                  <c:v>3.2399999999999749</c:v>
                </c:pt>
                <c:pt idx="325">
                  <c:v>3.2499999999999747</c:v>
                </c:pt>
                <c:pt idx="326">
                  <c:v>3.2599999999999745</c:v>
                </c:pt>
                <c:pt idx="327">
                  <c:v>3.2699999999999743</c:v>
                </c:pt>
                <c:pt idx="328">
                  <c:v>3.279999999999974</c:v>
                </c:pt>
                <c:pt idx="329">
                  <c:v>3.2899999999999738</c:v>
                </c:pt>
                <c:pt idx="330">
                  <c:v>3.2999999999999736</c:v>
                </c:pt>
                <c:pt idx="331">
                  <c:v>3.3099999999999734</c:v>
                </c:pt>
                <c:pt idx="332">
                  <c:v>3.3199999999999732</c:v>
                </c:pt>
                <c:pt idx="333">
                  <c:v>3.329999999999973</c:v>
                </c:pt>
                <c:pt idx="334">
                  <c:v>3.3399999999999728</c:v>
                </c:pt>
                <c:pt idx="335">
                  <c:v>3.3499999999999726</c:v>
                </c:pt>
                <c:pt idx="336">
                  <c:v>3.3599999999999723</c:v>
                </c:pt>
                <c:pt idx="337">
                  <c:v>3.3699999999999721</c:v>
                </c:pt>
                <c:pt idx="338">
                  <c:v>3.3799999999999719</c:v>
                </c:pt>
                <c:pt idx="339">
                  <c:v>3.3899999999999717</c:v>
                </c:pt>
                <c:pt idx="340">
                  <c:v>3.3999999999999715</c:v>
                </c:pt>
                <c:pt idx="341">
                  <c:v>3.4099999999999713</c:v>
                </c:pt>
                <c:pt idx="342">
                  <c:v>3.4199999999999711</c:v>
                </c:pt>
                <c:pt idx="343">
                  <c:v>3.4299999999999708</c:v>
                </c:pt>
                <c:pt idx="344">
                  <c:v>3.4399999999999706</c:v>
                </c:pt>
                <c:pt idx="345">
                  <c:v>3.4499999999999704</c:v>
                </c:pt>
                <c:pt idx="346">
                  <c:v>3.4599999999999702</c:v>
                </c:pt>
                <c:pt idx="347">
                  <c:v>3.46999999999997</c:v>
                </c:pt>
                <c:pt idx="348">
                  <c:v>3.4799999999999698</c:v>
                </c:pt>
                <c:pt idx="349">
                  <c:v>3.4899999999999696</c:v>
                </c:pt>
                <c:pt idx="350">
                  <c:v>3.4999999999999694</c:v>
                </c:pt>
                <c:pt idx="351">
                  <c:v>3.5099999999999691</c:v>
                </c:pt>
                <c:pt idx="352">
                  <c:v>3.5199999999999689</c:v>
                </c:pt>
                <c:pt idx="353">
                  <c:v>3.5299999999999687</c:v>
                </c:pt>
                <c:pt idx="354">
                  <c:v>3.5399999999999685</c:v>
                </c:pt>
                <c:pt idx="355">
                  <c:v>3.5499999999999683</c:v>
                </c:pt>
                <c:pt idx="356">
                  <c:v>3.5599999999999681</c:v>
                </c:pt>
                <c:pt idx="357">
                  <c:v>3.5699999999999679</c:v>
                </c:pt>
                <c:pt idx="358">
                  <c:v>3.5799999999999677</c:v>
                </c:pt>
                <c:pt idx="359">
                  <c:v>3.5899999999999674</c:v>
                </c:pt>
                <c:pt idx="360">
                  <c:v>3.5999999999999672</c:v>
                </c:pt>
                <c:pt idx="361">
                  <c:v>3.609999999999967</c:v>
                </c:pt>
                <c:pt idx="362">
                  <c:v>3.6199999999999668</c:v>
                </c:pt>
                <c:pt idx="363">
                  <c:v>3.6299999999999666</c:v>
                </c:pt>
                <c:pt idx="364">
                  <c:v>3.6399999999999664</c:v>
                </c:pt>
                <c:pt idx="365">
                  <c:v>3.6499999999999662</c:v>
                </c:pt>
                <c:pt idx="366">
                  <c:v>3.6599999999999659</c:v>
                </c:pt>
                <c:pt idx="367">
                  <c:v>3.6699999999999657</c:v>
                </c:pt>
                <c:pt idx="368">
                  <c:v>3.6799999999999655</c:v>
                </c:pt>
                <c:pt idx="369">
                  <c:v>3.6899999999999653</c:v>
                </c:pt>
                <c:pt idx="370">
                  <c:v>3.6999999999999651</c:v>
                </c:pt>
                <c:pt idx="371">
                  <c:v>3.7099999999999649</c:v>
                </c:pt>
                <c:pt idx="372">
                  <c:v>3.7199999999999647</c:v>
                </c:pt>
                <c:pt idx="373">
                  <c:v>3.7299999999999645</c:v>
                </c:pt>
                <c:pt idx="374">
                  <c:v>3.7399999999999642</c:v>
                </c:pt>
                <c:pt idx="375">
                  <c:v>3.749999999999964</c:v>
                </c:pt>
                <c:pt idx="376">
                  <c:v>3.7599999999999638</c:v>
                </c:pt>
                <c:pt idx="377">
                  <c:v>3.7699999999999636</c:v>
                </c:pt>
                <c:pt idx="378">
                  <c:v>3.7799999999999634</c:v>
                </c:pt>
                <c:pt idx="379">
                  <c:v>3.7899999999999632</c:v>
                </c:pt>
                <c:pt idx="380">
                  <c:v>3.799999999999963</c:v>
                </c:pt>
                <c:pt idx="381">
                  <c:v>3.8099999999999627</c:v>
                </c:pt>
                <c:pt idx="382">
                  <c:v>3.8199999999999625</c:v>
                </c:pt>
                <c:pt idx="383">
                  <c:v>3.8299999999999623</c:v>
                </c:pt>
                <c:pt idx="384">
                  <c:v>3.8399999999999621</c:v>
                </c:pt>
                <c:pt idx="385">
                  <c:v>3.8499999999999619</c:v>
                </c:pt>
                <c:pt idx="386">
                  <c:v>3.8599999999999617</c:v>
                </c:pt>
                <c:pt idx="387">
                  <c:v>3.8699999999999615</c:v>
                </c:pt>
                <c:pt idx="388">
                  <c:v>3.8799999999999613</c:v>
                </c:pt>
                <c:pt idx="389">
                  <c:v>3.889999999999961</c:v>
                </c:pt>
                <c:pt idx="390">
                  <c:v>3.8999999999999608</c:v>
                </c:pt>
                <c:pt idx="391">
                  <c:v>3.9099999999999606</c:v>
                </c:pt>
                <c:pt idx="392">
                  <c:v>3.9199999999999604</c:v>
                </c:pt>
                <c:pt idx="393">
                  <c:v>3.9299999999999602</c:v>
                </c:pt>
                <c:pt idx="394">
                  <c:v>3.93999999999996</c:v>
                </c:pt>
                <c:pt idx="395">
                  <c:v>3.9499999999999598</c:v>
                </c:pt>
                <c:pt idx="396">
                  <c:v>3.9599999999999596</c:v>
                </c:pt>
                <c:pt idx="397">
                  <c:v>3.9699999999999593</c:v>
                </c:pt>
                <c:pt idx="398">
                  <c:v>3.9799999999999591</c:v>
                </c:pt>
                <c:pt idx="399">
                  <c:v>3.9899999999999589</c:v>
                </c:pt>
                <c:pt idx="400">
                  <c:v>3.9999999999999587</c:v>
                </c:pt>
                <c:pt idx="401">
                  <c:v>4.0099999999999589</c:v>
                </c:pt>
                <c:pt idx="402">
                  <c:v>4.0199999999999587</c:v>
                </c:pt>
                <c:pt idx="403">
                  <c:v>4.0299999999999585</c:v>
                </c:pt>
                <c:pt idx="404">
                  <c:v>4.0399999999999583</c:v>
                </c:pt>
                <c:pt idx="405">
                  <c:v>4.0499999999999581</c:v>
                </c:pt>
                <c:pt idx="406">
                  <c:v>4.0599999999999579</c:v>
                </c:pt>
                <c:pt idx="407">
                  <c:v>4.0699999999999577</c:v>
                </c:pt>
                <c:pt idx="408">
                  <c:v>4.0799999999999574</c:v>
                </c:pt>
                <c:pt idx="409">
                  <c:v>4.0899999999999572</c:v>
                </c:pt>
                <c:pt idx="410">
                  <c:v>4.099999999999957</c:v>
                </c:pt>
                <c:pt idx="411">
                  <c:v>4.1099999999999568</c:v>
                </c:pt>
                <c:pt idx="412">
                  <c:v>4.1199999999999566</c:v>
                </c:pt>
                <c:pt idx="413">
                  <c:v>4.1299999999999564</c:v>
                </c:pt>
                <c:pt idx="414">
                  <c:v>4.1399999999999562</c:v>
                </c:pt>
                <c:pt idx="415">
                  <c:v>4.1499999999999559</c:v>
                </c:pt>
                <c:pt idx="416">
                  <c:v>4.1599999999999557</c:v>
                </c:pt>
                <c:pt idx="417">
                  <c:v>4.1699999999999555</c:v>
                </c:pt>
                <c:pt idx="418">
                  <c:v>4.1799999999999553</c:v>
                </c:pt>
                <c:pt idx="419">
                  <c:v>4.1899999999999551</c:v>
                </c:pt>
                <c:pt idx="420">
                  <c:v>4.1999999999999549</c:v>
                </c:pt>
                <c:pt idx="421">
                  <c:v>4.2099999999999547</c:v>
                </c:pt>
                <c:pt idx="422">
                  <c:v>4.2199999999999545</c:v>
                </c:pt>
                <c:pt idx="423">
                  <c:v>4.2299999999999542</c:v>
                </c:pt>
                <c:pt idx="424">
                  <c:v>4.239999999999954</c:v>
                </c:pt>
                <c:pt idx="425">
                  <c:v>4.2499999999999538</c:v>
                </c:pt>
                <c:pt idx="426">
                  <c:v>4.2599999999999536</c:v>
                </c:pt>
                <c:pt idx="427">
                  <c:v>4.2699999999999534</c:v>
                </c:pt>
                <c:pt idx="428">
                  <c:v>4.2799999999999532</c:v>
                </c:pt>
                <c:pt idx="429">
                  <c:v>4.289999999999953</c:v>
                </c:pt>
                <c:pt idx="430">
                  <c:v>4.2999999999999527</c:v>
                </c:pt>
                <c:pt idx="431">
                  <c:v>4.3099999999999525</c:v>
                </c:pt>
                <c:pt idx="432">
                  <c:v>4.3199999999999523</c:v>
                </c:pt>
                <c:pt idx="433">
                  <c:v>4.3299999999999521</c:v>
                </c:pt>
                <c:pt idx="434">
                  <c:v>4.3399999999999519</c:v>
                </c:pt>
                <c:pt idx="435">
                  <c:v>4.3499999999999517</c:v>
                </c:pt>
                <c:pt idx="436">
                  <c:v>4.3599999999999515</c:v>
                </c:pt>
                <c:pt idx="437">
                  <c:v>4.3699999999999513</c:v>
                </c:pt>
                <c:pt idx="438">
                  <c:v>4.379999999999951</c:v>
                </c:pt>
                <c:pt idx="439">
                  <c:v>4.3899999999999508</c:v>
                </c:pt>
                <c:pt idx="440">
                  <c:v>4.3999999999999506</c:v>
                </c:pt>
                <c:pt idx="441">
                  <c:v>4.4099999999999504</c:v>
                </c:pt>
                <c:pt idx="442">
                  <c:v>4.4199999999999502</c:v>
                </c:pt>
                <c:pt idx="443">
                  <c:v>4.42999999999995</c:v>
                </c:pt>
                <c:pt idx="444">
                  <c:v>4.4399999999999498</c:v>
                </c:pt>
                <c:pt idx="445">
                  <c:v>4.4499999999999496</c:v>
                </c:pt>
                <c:pt idx="446">
                  <c:v>4.4599999999999493</c:v>
                </c:pt>
                <c:pt idx="447">
                  <c:v>4.4699999999999491</c:v>
                </c:pt>
                <c:pt idx="448">
                  <c:v>4.4799999999999489</c:v>
                </c:pt>
                <c:pt idx="449">
                  <c:v>4.4899999999999487</c:v>
                </c:pt>
                <c:pt idx="450">
                  <c:v>4.4999999999999485</c:v>
                </c:pt>
                <c:pt idx="451">
                  <c:v>4.5099999999999483</c:v>
                </c:pt>
                <c:pt idx="452">
                  <c:v>4.5199999999999481</c:v>
                </c:pt>
                <c:pt idx="453">
                  <c:v>4.5299999999999478</c:v>
                </c:pt>
                <c:pt idx="454">
                  <c:v>4.5399999999999476</c:v>
                </c:pt>
                <c:pt idx="455">
                  <c:v>4.5499999999999474</c:v>
                </c:pt>
                <c:pt idx="456">
                  <c:v>4.5599999999999472</c:v>
                </c:pt>
                <c:pt idx="457">
                  <c:v>4.569999999999947</c:v>
                </c:pt>
                <c:pt idx="458">
                  <c:v>4.5799999999999468</c:v>
                </c:pt>
                <c:pt idx="459">
                  <c:v>4.5899999999999466</c:v>
                </c:pt>
                <c:pt idx="460">
                  <c:v>4.5999999999999464</c:v>
                </c:pt>
                <c:pt idx="461">
                  <c:v>4.6099999999999461</c:v>
                </c:pt>
                <c:pt idx="462">
                  <c:v>4.6199999999999459</c:v>
                </c:pt>
                <c:pt idx="463">
                  <c:v>4.6299999999999457</c:v>
                </c:pt>
                <c:pt idx="464">
                  <c:v>4.6399999999999455</c:v>
                </c:pt>
                <c:pt idx="465">
                  <c:v>4.6499999999999453</c:v>
                </c:pt>
                <c:pt idx="466">
                  <c:v>4.6599999999999451</c:v>
                </c:pt>
                <c:pt idx="467">
                  <c:v>4.6699999999999449</c:v>
                </c:pt>
                <c:pt idx="468">
                  <c:v>4.6799999999999446</c:v>
                </c:pt>
                <c:pt idx="469">
                  <c:v>4.6899999999999444</c:v>
                </c:pt>
                <c:pt idx="470">
                  <c:v>4.6999999999999442</c:v>
                </c:pt>
                <c:pt idx="471">
                  <c:v>4.709999999999944</c:v>
                </c:pt>
                <c:pt idx="472">
                  <c:v>4.7199999999999438</c:v>
                </c:pt>
                <c:pt idx="473">
                  <c:v>4.7299999999999436</c:v>
                </c:pt>
                <c:pt idx="474">
                  <c:v>4.7399999999999434</c:v>
                </c:pt>
                <c:pt idx="475">
                  <c:v>4.7499999999999432</c:v>
                </c:pt>
                <c:pt idx="476">
                  <c:v>4.7599999999999429</c:v>
                </c:pt>
                <c:pt idx="477">
                  <c:v>4.7699999999999427</c:v>
                </c:pt>
                <c:pt idx="478">
                  <c:v>4.7799999999999425</c:v>
                </c:pt>
                <c:pt idx="479">
                  <c:v>4.7899999999999423</c:v>
                </c:pt>
                <c:pt idx="480">
                  <c:v>4.7999999999999421</c:v>
                </c:pt>
                <c:pt idx="481">
                  <c:v>4.8099999999999419</c:v>
                </c:pt>
                <c:pt idx="482">
                  <c:v>4.8199999999999417</c:v>
                </c:pt>
                <c:pt idx="483">
                  <c:v>4.8299999999999415</c:v>
                </c:pt>
                <c:pt idx="484">
                  <c:v>4.8399999999999412</c:v>
                </c:pt>
                <c:pt idx="485">
                  <c:v>4.849999999999941</c:v>
                </c:pt>
                <c:pt idx="486">
                  <c:v>4.8599999999999408</c:v>
                </c:pt>
                <c:pt idx="487">
                  <c:v>4.8699999999999406</c:v>
                </c:pt>
                <c:pt idx="488">
                  <c:v>4.8799999999999404</c:v>
                </c:pt>
                <c:pt idx="489">
                  <c:v>4.8899999999999402</c:v>
                </c:pt>
                <c:pt idx="490">
                  <c:v>4.89999999999994</c:v>
                </c:pt>
                <c:pt idx="491">
                  <c:v>4.9099999999999397</c:v>
                </c:pt>
                <c:pt idx="492">
                  <c:v>4.9199999999999395</c:v>
                </c:pt>
                <c:pt idx="493">
                  <c:v>4.9299999999999393</c:v>
                </c:pt>
                <c:pt idx="494">
                  <c:v>4.9399999999999391</c:v>
                </c:pt>
                <c:pt idx="495">
                  <c:v>4.9499999999999389</c:v>
                </c:pt>
                <c:pt idx="496">
                  <c:v>4.9599999999999387</c:v>
                </c:pt>
                <c:pt idx="497">
                  <c:v>4.9699999999999385</c:v>
                </c:pt>
                <c:pt idx="498">
                  <c:v>4.9799999999999383</c:v>
                </c:pt>
                <c:pt idx="499">
                  <c:v>4.989999999999938</c:v>
                </c:pt>
                <c:pt idx="500">
                  <c:v>4.9999999999999378</c:v>
                </c:pt>
                <c:pt idx="501">
                  <c:v>5.0099999999999376</c:v>
                </c:pt>
                <c:pt idx="502">
                  <c:v>5.0199999999999374</c:v>
                </c:pt>
                <c:pt idx="503">
                  <c:v>5.0299999999999372</c:v>
                </c:pt>
                <c:pt idx="504">
                  <c:v>5.039999999999937</c:v>
                </c:pt>
                <c:pt idx="505">
                  <c:v>5.0499999999999368</c:v>
                </c:pt>
                <c:pt idx="506">
                  <c:v>5.0599999999999365</c:v>
                </c:pt>
                <c:pt idx="507">
                  <c:v>5.0699999999999363</c:v>
                </c:pt>
                <c:pt idx="508">
                  <c:v>5.0799999999999361</c:v>
                </c:pt>
                <c:pt idx="509">
                  <c:v>5.0899999999999359</c:v>
                </c:pt>
                <c:pt idx="510">
                  <c:v>5.0999999999999357</c:v>
                </c:pt>
                <c:pt idx="511">
                  <c:v>5.1099999999999355</c:v>
                </c:pt>
                <c:pt idx="512">
                  <c:v>5.1199999999999353</c:v>
                </c:pt>
                <c:pt idx="513">
                  <c:v>5.1299999999999351</c:v>
                </c:pt>
                <c:pt idx="514">
                  <c:v>5.1399999999999348</c:v>
                </c:pt>
                <c:pt idx="515">
                  <c:v>5.1499999999999346</c:v>
                </c:pt>
                <c:pt idx="516">
                  <c:v>5.1599999999999344</c:v>
                </c:pt>
                <c:pt idx="517">
                  <c:v>5.1699999999999342</c:v>
                </c:pt>
                <c:pt idx="518">
                  <c:v>5.179999999999934</c:v>
                </c:pt>
                <c:pt idx="519">
                  <c:v>5.1899999999999338</c:v>
                </c:pt>
                <c:pt idx="520">
                  <c:v>5.1999999999999336</c:v>
                </c:pt>
                <c:pt idx="521">
                  <c:v>5.2099999999999334</c:v>
                </c:pt>
                <c:pt idx="522">
                  <c:v>5.2199999999999331</c:v>
                </c:pt>
                <c:pt idx="523">
                  <c:v>5.2299999999999329</c:v>
                </c:pt>
                <c:pt idx="524">
                  <c:v>5.2399999999999327</c:v>
                </c:pt>
                <c:pt idx="525">
                  <c:v>5.2499999999999325</c:v>
                </c:pt>
                <c:pt idx="526">
                  <c:v>5.2599999999999323</c:v>
                </c:pt>
                <c:pt idx="527">
                  <c:v>5.2699999999999321</c:v>
                </c:pt>
                <c:pt idx="528">
                  <c:v>5.2799999999999319</c:v>
                </c:pt>
                <c:pt idx="529">
                  <c:v>5.2899999999999316</c:v>
                </c:pt>
                <c:pt idx="530">
                  <c:v>5.2999999999999314</c:v>
                </c:pt>
                <c:pt idx="531">
                  <c:v>5.3099999999999312</c:v>
                </c:pt>
                <c:pt idx="532">
                  <c:v>5.319999999999931</c:v>
                </c:pt>
                <c:pt idx="533">
                  <c:v>5.3299999999999308</c:v>
                </c:pt>
                <c:pt idx="534">
                  <c:v>5.3399999999999306</c:v>
                </c:pt>
                <c:pt idx="535">
                  <c:v>5.3499999999999304</c:v>
                </c:pt>
                <c:pt idx="536">
                  <c:v>5.3599999999999302</c:v>
                </c:pt>
                <c:pt idx="537">
                  <c:v>5.3699999999999299</c:v>
                </c:pt>
                <c:pt idx="538">
                  <c:v>5.3799999999999297</c:v>
                </c:pt>
                <c:pt idx="539">
                  <c:v>5.3899999999999295</c:v>
                </c:pt>
                <c:pt idx="540">
                  <c:v>5.3999999999999293</c:v>
                </c:pt>
                <c:pt idx="541">
                  <c:v>5.4099999999999291</c:v>
                </c:pt>
                <c:pt idx="542">
                  <c:v>5.4199999999999289</c:v>
                </c:pt>
                <c:pt idx="543">
                  <c:v>5.4299999999999287</c:v>
                </c:pt>
                <c:pt idx="544">
                  <c:v>5.4399999999999284</c:v>
                </c:pt>
                <c:pt idx="545">
                  <c:v>5.4499999999999282</c:v>
                </c:pt>
                <c:pt idx="546">
                  <c:v>5.459999999999928</c:v>
                </c:pt>
                <c:pt idx="547">
                  <c:v>5.4699999999999278</c:v>
                </c:pt>
                <c:pt idx="548">
                  <c:v>5.4799999999999276</c:v>
                </c:pt>
                <c:pt idx="549">
                  <c:v>5.4899999999999274</c:v>
                </c:pt>
                <c:pt idx="550">
                  <c:v>5.4999999999999272</c:v>
                </c:pt>
                <c:pt idx="551">
                  <c:v>5.509999999999927</c:v>
                </c:pt>
                <c:pt idx="552">
                  <c:v>5.5199999999999267</c:v>
                </c:pt>
                <c:pt idx="553">
                  <c:v>5.5299999999999265</c:v>
                </c:pt>
                <c:pt idx="554">
                  <c:v>5.5399999999999263</c:v>
                </c:pt>
                <c:pt idx="555">
                  <c:v>5.5499999999999261</c:v>
                </c:pt>
                <c:pt idx="556">
                  <c:v>5.5599999999999259</c:v>
                </c:pt>
                <c:pt idx="557">
                  <c:v>5.5699999999999257</c:v>
                </c:pt>
                <c:pt idx="558">
                  <c:v>5.5799999999999255</c:v>
                </c:pt>
                <c:pt idx="559">
                  <c:v>5.5899999999999253</c:v>
                </c:pt>
                <c:pt idx="560">
                  <c:v>5.599999999999925</c:v>
                </c:pt>
                <c:pt idx="561">
                  <c:v>5.6099999999999248</c:v>
                </c:pt>
                <c:pt idx="562">
                  <c:v>5.6199999999999246</c:v>
                </c:pt>
                <c:pt idx="563">
                  <c:v>5.6299999999999244</c:v>
                </c:pt>
                <c:pt idx="564">
                  <c:v>5.6399999999999242</c:v>
                </c:pt>
                <c:pt idx="565">
                  <c:v>5.649999999999924</c:v>
                </c:pt>
                <c:pt idx="566">
                  <c:v>5.6599999999999238</c:v>
                </c:pt>
                <c:pt idx="567">
                  <c:v>5.6699999999999235</c:v>
                </c:pt>
                <c:pt idx="568">
                  <c:v>5.6799999999999233</c:v>
                </c:pt>
                <c:pt idx="569">
                  <c:v>5.6899999999999231</c:v>
                </c:pt>
                <c:pt idx="570">
                  <c:v>5.6999999999999229</c:v>
                </c:pt>
                <c:pt idx="571">
                  <c:v>5.7099999999999227</c:v>
                </c:pt>
                <c:pt idx="572">
                  <c:v>5.7199999999999225</c:v>
                </c:pt>
                <c:pt idx="573">
                  <c:v>5.7299999999999223</c:v>
                </c:pt>
                <c:pt idx="574">
                  <c:v>5.7399999999999221</c:v>
                </c:pt>
                <c:pt idx="575">
                  <c:v>5.7499999999999218</c:v>
                </c:pt>
                <c:pt idx="576">
                  <c:v>5.7599999999999216</c:v>
                </c:pt>
                <c:pt idx="577">
                  <c:v>5.7699999999999214</c:v>
                </c:pt>
                <c:pt idx="578">
                  <c:v>5.7799999999999212</c:v>
                </c:pt>
                <c:pt idx="579">
                  <c:v>5.789999999999921</c:v>
                </c:pt>
                <c:pt idx="580">
                  <c:v>5.7999999999999208</c:v>
                </c:pt>
                <c:pt idx="581">
                  <c:v>5.8099999999999206</c:v>
                </c:pt>
                <c:pt idx="582">
                  <c:v>5.8199999999999203</c:v>
                </c:pt>
                <c:pt idx="583">
                  <c:v>5.8299999999999201</c:v>
                </c:pt>
                <c:pt idx="584">
                  <c:v>5.8399999999999199</c:v>
                </c:pt>
                <c:pt idx="585">
                  <c:v>5.8499999999999197</c:v>
                </c:pt>
                <c:pt idx="586">
                  <c:v>5.8599999999999195</c:v>
                </c:pt>
                <c:pt idx="587">
                  <c:v>5.8699999999999193</c:v>
                </c:pt>
                <c:pt idx="588">
                  <c:v>5.8799999999999191</c:v>
                </c:pt>
                <c:pt idx="589">
                  <c:v>5.8899999999999189</c:v>
                </c:pt>
                <c:pt idx="590">
                  <c:v>5.8999999999999186</c:v>
                </c:pt>
                <c:pt idx="591">
                  <c:v>5.9099999999999184</c:v>
                </c:pt>
                <c:pt idx="592">
                  <c:v>5.9199999999999182</c:v>
                </c:pt>
                <c:pt idx="593">
                  <c:v>5.929999999999918</c:v>
                </c:pt>
                <c:pt idx="594">
                  <c:v>5.9399999999999178</c:v>
                </c:pt>
                <c:pt idx="595">
                  <c:v>5.9499999999999176</c:v>
                </c:pt>
                <c:pt idx="596">
                  <c:v>5.9599999999999174</c:v>
                </c:pt>
                <c:pt idx="597">
                  <c:v>5.9699999999999172</c:v>
                </c:pt>
                <c:pt idx="598">
                  <c:v>5.9799999999999169</c:v>
                </c:pt>
                <c:pt idx="599">
                  <c:v>5.9899999999999167</c:v>
                </c:pt>
                <c:pt idx="600">
                  <c:v>5.9999999999999165</c:v>
                </c:pt>
              </c:numCache>
            </c:numRef>
          </c:cat>
          <c:val>
            <c:numRef>
              <c:f>Sheet1!$B$2:$B$602</c:f>
              <c:numCache>
                <c:formatCode>General</c:formatCode>
                <c:ptCount val="6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1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1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1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1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1</c:v>
                </c:pt>
                <c:pt idx="115">
                  <c:v>1</c:v>
                </c:pt>
                <c:pt idx="116">
                  <c:v>0</c:v>
                </c:pt>
                <c:pt idx="117">
                  <c:v>0</c:v>
                </c:pt>
                <c:pt idx="118">
                  <c:v>1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1</c:v>
                </c:pt>
                <c:pt idx="124">
                  <c:v>0</c:v>
                </c:pt>
                <c:pt idx="125">
                  <c:v>0</c:v>
                </c:pt>
                <c:pt idx="126">
                  <c:v>2</c:v>
                </c:pt>
                <c:pt idx="127">
                  <c:v>0</c:v>
                </c:pt>
                <c:pt idx="128">
                  <c:v>2</c:v>
                </c:pt>
                <c:pt idx="129">
                  <c:v>3</c:v>
                </c:pt>
                <c:pt idx="130">
                  <c:v>0</c:v>
                </c:pt>
                <c:pt idx="131">
                  <c:v>1</c:v>
                </c:pt>
                <c:pt idx="132">
                  <c:v>2</c:v>
                </c:pt>
                <c:pt idx="133">
                  <c:v>0</c:v>
                </c:pt>
                <c:pt idx="134">
                  <c:v>1</c:v>
                </c:pt>
                <c:pt idx="135">
                  <c:v>2</c:v>
                </c:pt>
                <c:pt idx="136">
                  <c:v>1</c:v>
                </c:pt>
                <c:pt idx="137">
                  <c:v>0</c:v>
                </c:pt>
                <c:pt idx="138">
                  <c:v>0</c:v>
                </c:pt>
                <c:pt idx="139">
                  <c:v>2</c:v>
                </c:pt>
                <c:pt idx="140">
                  <c:v>2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2</c:v>
                </c:pt>
                <c:pt idx="146">
                  <c:v>1</c:v>
                </c:pt>
                <c:pt idx="147">
                  <c:v>1</c:v>
                </c:pt>
                <c:pt idx="148">
                  <c:v>2</c:v>
                </c:pt>
                <c:pt idx="149">
                  <c:v>2</c:v>
                </c:pt>
                <c:pt idx="150">
                  <c:v>0</c:v>
                </c:pt>
                <c:pt idx="151">
                  <c:v>2</c:v>
                </c:pt>
                <c:pt idx="152">
                  <c:v>1</c:v>
                </c:pt>
                <c:pt idx="153">
                  <c:v>3</c:v>
                </c:pt>
                <c:pt idx="154">
                  <c:v>2</c:v>
                </c:pt>
                <c:pt idx="155">
                  <c:v>1</c:v>
                </c:pt>
                <c:pt idx="156">
                  <c:v>2</c:v>
                </c:pt>
                <c:pt idx="157">
                  <c:v>2</c:v>
                </c:pt>
                <c:pt idx="158">
                  <c:v>3</c:v>
                </c:pt>
                <c:pt idx="159">
                  <c:v>5</c:v>
                </c:pt>
                <c:pt idx="160">
                  <c:v>2</c:v>
                </c:pt>
                <c:pt idx="161">
                  <c:v>4</c:v>
                </c:pt>
                <c:pt idx="162">
                  <c:v>0</c:v>
                </c:pt>
                <c:pt idx="163">
                  <c:v>2</c:v>
                </c:pt>
                <c:pt idx="164">
                  <c:v>3</c:v>
                </c:pt>
                <c:pt idx="165">
                  <c:v>1</c:v>
                </c:pt>
                <c:pt idx="166">
                  <c:v>1</c:v>
                </c:pt>
                <c:pt idx="167">
                  <c:v>3</c:v>
                </c:pt>
                <c:pt idx="168">
                  <c:v>5</c:v>
                </c:pt>
                <c:pt idx="169">
                  <c:v>1</c:v>
                </c:pt>
                <c:pt idx="170">
                  <c:v>4</c:v>
                </c:pt>
                <c:pt idx="171">
                  <c:v>4</c:v>
                </c:pt>
                <c:pt idx="172">
                  <c:v>4</c:v>
                </c:pt>
                <c:pt idx="173">
                  <c:v>2</c:v>
                </c:pt>
                <c:pt idx="174">
                  <c:v>1</c:v>
                </c:pt>
                <c:pt idx="175">
                  <c:v>4</c:v>
                </c:pt>
                <c:pt idx="176">
                  <c:v>2</c:v>
                </c:pt>
                <c:pt idx="177">
                  <c:v>4</c:v>
                </c:pt>
                <c:pt idx="178">
                  <c:v>5</c:v>
                </c:pt>
                <c:pt idx="179">
                  <c:v>4</c:v>
                </c:pt>
                <c:pt idx="180">
                  <c:v>3</c:v>
                </c:pt>
                <c:pt idx="181">
                  <c:v>6</c:v>
                </c:pt>
                <c:pt idx="182">
                  <c:v>2</c:v>
                </c:pt>
                <c:pt idx="183">
                  <c:v>4</c:v>
                </c:pt>
                <c:pt idx="184">
                  <c:v>5</c:v>
                </c:pt>
                <c:pt idx="185">
                  <c:v>4</c:v>
                </c:pt>
                <c:pt idx="186">
                  <c:v>3</c:v>
                </c:pt>
                <c:pt idx="187">
                  <c:v>5</c:v>
                </c:pt>
                <c:pt idx="188">
                  <c:v>6</c:v>
                </c:pt>
                <c:pt idx="189">
                  <c:v>3</c:v>
                </c:pt>
                <c:pt idx="190">
                  <c:v>6</c:v>
                </c:pt>
                <c:pt idx="191">
                  <c:v>4</c:v>
                </c:pt>
                <c:pt idx="192">
                  <c:v>6</c:v>
                </c:pt>
                <c:pt idx="193">
                  <c:v>7</c:v>
                </c:pt>
                <c:pt idx="194">
                  <c:v>5</c:v>
                </c:pt>
                <c:pt idx="195">
                  <c:v>4</c:v>
                </c:pt>
                <c:pt idx="196">
                  <c:v>7</c:v>
                </c:pt>
                <c:pt idx="197">
                  <c:v>8</c:v>
                </c:pt>
                <c:pt idx="198">
                  <c:v>5</c:v>
                </c:pt>
                <c:pt idx="199">
                  <c:v>5</c:v>
                </c:pt>
                <c:pt idx="200">
                  <c:v>8</c:v>
                </c:pt>
                <c:pt idx="201">
                  <c:v>1</c:v>
                </c:pt>
                <c:pt idx="202">
                  <c:v>6</c:v>
                </c:pt>
                <c:pt idx="203">
                  <c:v>8</c:v>
                </c:pt>
                <c:pt idx="204">
                  <c:v>7</c:v>
                </c:pt>
                <c:pt idx="205">
                  <c:v>5</c:v>
                </c:pt>
                <c:pt idx="206">
                  <c:v>11</c:v>
                </c:pt>
                <c:pt idx="207">
                  <c:v>5</c:v>
                </c:pt>
                <c:pt idx="208">
                  <c:v>10</c:v>
                </c:pt>
                <c:pt idx="209">
                  <c:v>4</c:v>
                </c:pt>
                <c:pt idx="210">
                  <c:v>6</c:v>
                </c:pt>
                <c:pt idx="211">
                  <c:v>3</c:v>
                </c:pt>
                <c:pt idx="212">
                  <c:v>5</c:v>
                </c:pt>
                <c:pt idx="213">
                  <c:v>11</c:v>
                </c:pt>
                <c:pt idx="214">
                  <c:v>3</c:v>
                </c:pt>
                <c:pt idx="215">
                  <c:v>9</c:v>
                </c:pt>
                <c:pt idx="216">
                  <c:v>4</c:v>
                </c:pt>
                <c:pt idx="217">
                  <c:v>5</c:v>
                </c:pt>
                <c:pt idx="218">
                  <c:v>12</c:v>
                </c:pt>
                <c:pt idx="219">
                  <c:v>7</c:v>
                </c:pt>
                <c:pt idx="220">
                  <c:v>12</c:v>
                </c:pt>
                <c:pt idx="221">
                  <c:v>12</c:v>
                </c:pt>
                <c:pt idx="222">
                  <c:v>3</c:v>
                </c:pt>
                <c:pt idx="223">
                  <c:v>11</c:v>
                </c:pt>
                <c:pt idx="224">
                  <c:v>6</c:v>
                </c:pt>
                <c:pt idx="225">
                  <c:v>8</c:v>
                </c:pt>
                <c:pt idx="226">
                  <c:v>6</c:v>
                </c:pt>
                <c:pt idx="227">
                  <c:v>2</c:v>
                </c:pt>
                <c:pt idx="228">
                  <c:v>8</c:v>
                </c:pt>
                <c:pt idx="229">
                  <c:v>10</c:v>
                </c:pt>
                <c:pt idx="230">
                  <c:v>2</c:v>
                </c:pt>
                <c:pt idx="231">
                  <c:v>12</c:v>
                </c:pt>
                <c:pt idx="232">
                  <c:v>4</c:v>
                </c:pt>
                <c:pt idx="233">
                  <c:v>11</c:v>
                </c:pt>
                <c:pt idx="234">
                  <c:v>4</c:v>
                </c:pt>
                <c:pt idx="235">
                  <c:v>9</c:v>
                </c:pt>
                <c:pt idx="236">
                  <c:v>10</c:v>
                </c:pt>
                <c:pt idx="237">
                  <c:v>11</c:v>
                </c:pt>
                <c:pt idx="238">
                  <c:v>8</c:v>
                </c:pt>
                <c:pt idx="239">
                  <c:v>10</c:v>
                </c:pt>
                <c:pt idx="240">
                  <c:v>8</c:v>
                </c:pt>
                <c:pt idx="241">
                  <c:v>8</c:v>
                </c:pt>
                <c:pt idx="242">
                  <c:v>8</c:v>
                </c:pt>
                <c:pt idx="243">
                  <c:v>6</c:v>
                </c:pt>
                <c:pt idx="244">
                  <c:v>9</c:v>
                </c:pt>
                <c:pt idx="245">
                  <c:v>9</c:v>
                </c:pt>
                <c:pt idx="246">
                  <c:v>7</c:v>
                </c:pt>
                <c:pt idx="247">
                  <c:v>7</c:v>
                </c:pt>
                <c:pt idx="248">
                  <c:v>14</c:v>
                </c:pt>
                <c:pt idx="249">
                  <c:v>5</c:v>
                </c:pt>
                <c:pt idx="250">
                  <c:v>8</c:v>
                </c:pt>
                <c:pt idx="251">
                  <c:v>11</c:v>
                </c:pt>
                <c:pt idx="252">
                  <c:v>7</c:v>
                </c:pt>
                <c:pt idx="253">
                  <c:v>7</c:v>
                </c:pt>
                <c:pt idx="254">
                  <c:v>11</c:v>
                </c:pt>
                <c:pt idx="255">
                  <c:v>5</c:v>
                </c:pt>
                <c:pt idx="256">
                  <c:v>9</c:v>
                </c:pt>
                <c:pt idx="257">
                  <c:v>5</c:v>
                </c:pt>
                <c:pt idx="258">
                  <c:v>6</c:v>
                </c:pt>
                <c:pt idx="259">
                  <c:v>12</c:v>
                </c:pt>
                <c:pt idx="260">
                  <c:v>8</c:v>
                </c:pt>
                <c:pt idx="261">
                  <c:v>5</c:v>
                </c:pt>
                <c:pt idx="262">
                  <c:v>7</c:v>
                </c:pt>
                <c:pt idx="263">
                  <c:v>7</c:v>
                </c:pt>
                <c:pt idx="264">
                  <c:v>7</c:v>
                </c:pt>
                <c:pt idx="265">
                  <c:v>15</c:v>
                </c:pt>
                <c:pt idx="266">
                  <c:v>4</c:v>
                </c:pt>
                <c:pt idx="267">
                  <c:v>8</c:v>
                </c:pt>
                <c:pt idx="268">
                  <c:v>9</c:v>
                </c:pt>
                <c:pt idx="269">
                  <c:v>7</c:v>
                </c:pt>
                <c:pt idx="270">
                  <c:v>4</c:v>
                </c:pt>
                <c:pt idx="271">
                  <c:v>7</c:v>
                </c:pt>
                <c:pt idx="272">
                  <c:v>6</c:v>
                </c:pt>
                <c:pt idx="273">
                  <c:v>6</c:v>
                </c:pt>
                <c:pt idx="274">
                  <c:v>7</c:v>
                </c:pt>
                <c:pt idx="275">
                  <c:v>8</c:v>
                </c:pt>
                <c:pt idx="276">
                  <c:v>6</c:v>
                </c:pt>
                <c:pt idx="277">
                  <c:v>6</c:v>
                </c:pt>
                <c:pt idx="278">
                  <c:v>3</c:v>
                </c:pt>
                <c:pt idx="279">
                  <c:v>6</c:v>
                </c:pt>
                <c:pt idx="280">
                  <c:v>4</c:v>
                </c:pt>
                <c:pt idx="281">
                  <c:v>5</c:v>
                </c:pt>
                <c:pt idx="282">
                  <c:v>8</c:v>
                </c:pt>
                <c:pt idx="283">
                  <c:v>13</c:v>
                </c:pt>
                <c:pt idx="284">
                  <c:v>6</c:v>
                </c:pt>
                <c:pt idx="285">
                  <c:v>1</c:v>
                </c:pt>
                <c:pt idx="286">
                  <c:v>4</c:v>
                </c:pt>
                <c:pt idx="287">
                  <c:v>6</c:v>
                </c:pt>
                <c:pt idx="288">
                  <c:v>4</c:v>
                </c:pt>
                <c:pt idx="289">
                  <c:v>10</c:v>
                </c:pt>
                <c:pt idx="290">
                  <c:v>5</c:v>
                </c:pt>
                <c:pt idx="291">
                  <c:v>1</c:v>
                </c:pt>
                <c:pt idx="292">
                  <c:v>3</c:v>
                </c:pt>
                <c:pt idx="293">
                  <c:v>1</c:v>
                </c:pt>
                <c:pt idx="294">
                  <c:v>3</c:v>
                </c:pt>
                <c:pt idx="295">
                  <c:v>1</c:v>
                </c:pt>
                <c:pt idx="296">
                  <c:v>7</c:v>
                </c:pt>
                <c:pt idx="297">
                  <c:v>3</c:v>
                </c:pt>
                <c:pt idx="298">
                  <c:v>4</c:v>
                </c:pt>
                <c:pt idx="299">
                  <c:v>7</c:v>
                </c:pt>
                <c:pt idx="300">
                  <c:v>7</c:v>
                </c:pt>
                <c:pt idx="301">
                  <c:v>4</c:v>
                </c:pt>
                <c:pt idx="302">
                  <c:v>1</c:v>
                </c:pt>
                <c:pt idx="303">
                  <c:v>1</c:v>
                </c:pt>
                <c:pt idx="304">
                  <c:v>0</c:v>
                </c:pt>
                <c:pt idx="305">
                  <c:v>2</c:v>
                </c:pt>
                <c:pt idx="306">
                  <c:v>4</c:v>
                </c:pt>
                <c:pt idx="307">
                  <c:v>3</c:v>
                </c:pt>
                <c:pt idx="308">
                  <c:v>2</c:v>
                </c:pt>
                <c:pt idx="309">
                  <c:v>4</c:v>
                </c:pt>
                <c:pt idx="310">
                  <c:v>3</c:v>
                </c:pt>
                <c:pt idx="311">
                  <c:v>1</c:v>
                </c:pt>
                <c:pt idx="312">
                  <c:v>2</c:v>
                </c:pt>
                <c:pt idx="313">
                  <c:v>0</c:v>
                </c:pt>
                <c:pt idx="314">
                  <c:v>5</c:v>
                </c:pt>
                <c:pt idx="315">
                  <c:v>4</c:v>
                </c:pt>
                <c:pt idx="316">
                  <c:v>1</c:v>
                </c:pt>
                <c:pt idx="317">
                  <c:v>4</c:v>
                </c:pt>
                <c:pt idx="318">
                  <c:v>3</c:v>
                </c:pt>
                <c:pt idx="319">
                  <c:v>1</c:v>
                </c:pt>
                <c:pt idx="320">
                  <c:v>1</c:v>
                </c:pt>
                <c:pt idx="321">
                  <c:v>2</c:v>
                </c:pt>
                <c:pt idx="322">
                  <c:v>0</c:v>
                </c:pt>
                <c:pt idx="323">
                  <c:v>1</c:v>
                </c:pt>
                <c:pt idx="324">
                  <c:v>4</c:v>
                </c:pt>
                <c:pt idx="325">
                  <c:v>1</c:v>
                </c:pt>
                <c:pt idx="326">
                  <c:v>4</c:v>
                </c:pt>
                <c:pt idx="327">
                  <c:v>1</c:v>
                </c:pt>
                <c:pt idx="328">
                  <c:v>2</c:v>
                </c:pt>
                <c:pt idx="329">
                  <c:v>3</c:v>
                </c:pt>
                <c:pt idx="330">
                  <c:v>2</c:v>
                </c:pt>
                <c:pt idx="331">
                  <c:v>4</c:v>
                </c:pt>
                <c:pt idx="332">
                  <c:v>0</c:v>
                </c:pt>
                <c:pt idx="333">
                  <c:v>3</c:v>
                </c:pt>
                <c:pt idx="334">
                  <c:v>0</c:v>
                </c:pt>
                <c:pt idx="335">
                  <c:v>1</c:v>
                </c:pt>
                <c:pt idx="336">
                  <c:v>0</c:v>
                </c:pt>
                <c:pt idx="337">
                  <c:v>2</c:v>
                </c:pt>
                <c:pt idx="338">
                  <c:v>0</c:v>
                </c:pt>
                <c:pt idx="339">
                  <c:v>1</c:v>
                </c:pt>
                <c:pt idx="340">
                  <c:v>1</c:v>
                </c:pt>
                <c:pt idx="341">
                  <c:v>3</c:v>
                </c:pt>
                <c:pt idx="342">
                  <c:v>0</c:v>
                </c:pt>
                <c:pt idx="343">
                  <c:v>3</c:v>
                </c:pt>
                <c:pt idx="344">
                  <c:v>1</c:v>
                </c:pt>
                <c:pt idx="345">
                  <c:v>1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2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1</c:v>
                </c:pt>
                <c:pt idx="360">
                  <c:v>1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1</c:v>
                </c:pt>
                <c:pt idx="367">
                  <c:v>0</c:v>
                </c:pt>
                <c:pt idx="368">
                  <c:v>1</c:v>
                </c:pt>
                <c:pt idx="369">
                  <c:v>2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1</c:v>
                </c:pt>
                <c:pt idx="376">
                  <c:v>0</c:v>
                </c:pt>
                <c:pt idx="377">
                  <c:v>0</c:v>
                </c:pt>
                <c:pt idx="378">
                  <c:v>1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1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1A-49AC-B3E7-449B9BE20B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axId val="94900992"/>
        <c:axId val="94902912"/>
      </c:barChart>
      <c:catAx>
        <c:axId val="949009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Log of Observations</a:t>
                </a:r>
              </a:p>
            </c:rich>
          </c:tx>
          <c:layout>
            <c:manualLayout>
              <c:xMode val="edge"/>
              <c:yMode val="edge"/>
              <c:x val="0.39789698162729659"/>
              <c:y val="0.90645815106445027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crossAx val="94902912"/>
        <c:crosses val="autoZero"/>
        <c:auto val="1"/>
        <c:lblAlgn val="ctr"/>
        <c:lblOffset val="100"/>
        <c:noMultiLvlLbl val="0"/>
      </c:catAx>
      <c:valAx>
        <c:axId val="94902912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 dirty="0"/>
                  <a:t>Frequency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49009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Lognormal Growth Potential</a:t>
            </a:r>
          </a:p>
        </c:rich>
      </c:tx>
      <c:layout>
        <c:manualLayout>
          <c:xMode val="edge"/>
          <c:yMode val="edge"/>
          <c:x val="0.28831255468066491"/>
          <c:y val="1.1357671200190886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6803505030621171"/>
          <c:y val="7.0744669857508422E-2"/>
          <c:w val="0.78128800306211721"/>
          <c:h val="0.70128340491529473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accent3">
                <a:lumMod val="75000"/>
              </a:schemeClr>
            </a:solidFill>
          </c:spPr>
          <c:invertIfNegative val="0"/>
          <c:cat>
            <c:numRef>
              <c:f>Sheet1!$F$11:$F$1010</c:f>
              <c:numCache>
                <c:formatCode>_(* #,##0.00_);_(* \(#,##0.00\);_(* "-"??_);_(@_)</c:formatCode>
                <c:ptCount val="10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</c:numCache>
            </c:numRef>
          </c:cat>
          <c:val>
            <c:numRef>
              <c:f>Sheet1!$G$11:$G$110</c:f>
              <c:numCache>
                <c:formatCode>General</c:formatCode>
                <c:ptCount val="100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6</c:v>
                </c:pt>
                <c:pt idx="4">
                  <c:v>17</c:v>
                </c:pt>
                <c:pt idx="5">
                  <c:v>45</c:v>
                </c:pt>
                <c:pt idx="6">
                  <c:v>63</c:v>
                </c:pt>
                <c:pt idx="7">
                  <c:v>61</c:v>
                </c:pt>
                <c:pt idx="8">
                  <c:v>86</c:v>
                </c:pt>
                <c:pt idx="9">
                  <c:v>88</c:v>
                </c:pt>
                <c:pt idx="10">
                  <c:v>77</c:v>
                </c:pt>
                <c:pt idx="11">
                  <c:v>79</c:v>
                </c:pt>
                <c:pt idx="12">
                  <c:v>79</c:v>
                </c:pt>
                <c:pt idx="13">
                  <c:v>63</c:v>
                </c:pt>
                <c:pt idx="14">
                  <c:v>57</c:v>
                </c:pt>
                <c:pt idx="15">
                  <c:v>38</c:v>
                </c:pt>
                <c:pt idx="16">
                  <c:v>37</c:v>
                </c:pt>
                <c:pt idx="17">
                  <c:v>32</c:v>
                </c:pt>
                <c:pt idx="18">
                  <c:v>24</c:v>
                </c:pt>
                <c:pt idx="19">
                  <c:v>32</c:v>
                </c:pt>
                <c:pt idx="20">
                  <c:v>15</c:v>
                </c:pt>
                <c:pt idx="21">
                  <c:v>12</c:v>
                </c:pt>
                <c:pt idx="22">
                  <c:v>13</c:v>
                </c:pt>
                <c:pt idx="23">
                  <c:v>10</c:v>
                </c:pt>
                <c:pt idx="24">
                  <c:v>12</c:v>
                </c:pt>
                <c:pt idx="25">
                  <c:v>5</c:v>
                </c:pt>
                <c:pt idx="26">
                  <c:v>4</c:v>
                </c:pt>
                <c:pt idx="27">
                  <c:v>7</c:v>
                </c:pt>
                <c:pt idx="28">
                  <c:v>5</c:v>
                </c:pt>
                <c:pt idx="29">
                  <c:v>3</c:v>
                </c:pt>
                <c:pt idx="30">
                  <c:v>2</c:v>
                </c:pt>
                <c:pt idx="31">
                  <c:v>2</c:v>
                </c:pt>
                <c:pt idx="32">
                  <c:v>0</c:v>
                </c:pt>
                <c:pt idx="33">
                  <c:v>6</c:v>
                </c:pt>
                <c:pt idx="34">
                  <c:v>2</c:v>
                </c:pt>
                <c:pt idx="35">
                  <c:v>1</c:v>
                </c:pt>
                <c:pt idx="36">
                  <c:v>1</c:v>
                </c:pt>
                <c:pt idx="37">
                  <c:v>0</c:v>
                </c:pt>
                <c:pt idx="38">
                  <c:v>2</c:v>
                </c:pt>
                <c:pt idx="39">
                  <c:v>3</c:v>
                </c:pt>
                <c:pt idx="40">
                  <c:v>1</c:v>
                </c:pt>
                <c:pt idx="41">
                  <c:v>0</c:v>
                </c:pt>
                <c:pt idx="42">
                  <c:v>1</c:v>
                </c:pt>
                <c:pt idx="43">
                  <c:v>0</c:v>
                </c:pt>
                <c:pt idx="44">
                  <c:v>0</c:v>
                </c:pt>
                <c:pt idx="45">
                  <c:v>1</c:v>
                </c:pt>
                <c:pt idx="46">
                  <c:v>0</c:v>
                </c:pt>
                <c:pt idx="47">
                  <c:v>0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1</c:v>
                </c:pt>
                <c:pt idx="56">
                  <c:v>0</c:v>
                </c:pt>
                <c:pt idx="57">
                  <c:v>1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1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1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B8-40C8-90B4-A80D94B5DB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axId val="94931584"/>
        <c:axId val="94933760"/>
      </c:barChart>
      <c:catAx>
        <c:axId val="949315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Observations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94933760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94933760"/>
        <c:scaling>
          <c:orientation val="minMax"/>
          <c:max val="110"/>
          <c:min val="0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 dirty="0"/>
                  <a:t>Frequency</a:t>
                </a:r>
              </a:p>
            </c:rich>
          </c:tx>
          <c:layout>
            <c:manualLayout>
              <c:xMode val="edge"/>
              <c:yMode val="edge"/>
              <c:x val="2.0833333333333332E-2"/>
              <c:y val="0.1837786327845382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493158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en-US" sz="1000" dirty="0"/>
              <a:t>Residential Electric Usage</a:t>
            </a:r>
            <a:br>
              <a:rPr lang="en-US" sz="1000" dirty="0"/>
            </a:br>
            <a:r>
              <a:rPr lang="en-US" sz="1000" dirty="0"/>
              <a:t>Relationship to CDD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1101958029158744"/>
          <c:y val="0.19913106444605358"/>
          <c:w val="0.62792888038705497"/>
          <c:h val="0.65788611329117197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rgbClr val="002060"/>
              </a:solidFill>
            </c:spPr>
          </c:marker>
          <c:trendline>
            <c:spPr>
              <a:ln w="38100">
                <a:solidFill>
                  <a:schemeClr val="accent2">
                    <a:lumMod val="50000"/>
                  </a:schemeClr>
                </a:solidFill>
              </a:ln>
            </c:spPr>
            <c:trendlineType val="linear"/>
            <c:forward val="2"/>
            <c:dispRSqr val="0"/>
            <c:dispEq val="0"/>
          </c:trendline>
          <c:xVal>
            <c:numRef>
              <c:f>Sheet1!$B$2:$B$13</c:f>
              <c:numCache>
                <c:formatCode>0.00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15</c:v>
                </c:pt>
                <c:pt idx="4">
                  <c:v>82.4</c:v>
                </c:pt>
                <c:pt idx="5">
                  <c:v>323.39999999999998</c:v>
                </c:pt>
                <c:pt idx="6">
                  <c:v>498.9</c:v>
                </c:pt>
                <c:pt idx="7">
                  <c:v>485.15</c:v>
                </c:pt>
                <c:pt idx="8">
                  <c:v>306.2</c:v>
                </c:pt>
                <c:pt idx="9">
                  <c:v>23</c:v>
                </c:pt>
                <c:pt idx="10">
                  <c:v>0</c:v>
                </c:pt>
                <c:pt idx="11">
                  <c:v>0</c:v>
                </c:pt>
              </c:numCache>
            </c:numRef>
          </c:xVal>
          <c:yVal>
            <c:numRef>
              <c:f>Sheet1!$C$2:$C$13</c:f>
              <c:numCache>
                <c:formatCode>_(* #,##0_);_(* \(#,##0\);_(* "-"??_);_(@_)</c:formatCode>
                <c:ptCount val="12"/>
                <c:pt idx="0">
                  <c:v>819445.38199999998</c:v>
                </c:pt>
                <c:pt idx="1">
                  <c:v>462142.21500000003</c:v>
                </c:pt>
                <c:pt idx="2">
                  <c:v>580237.87100000004</c:v>
                </c:pt>
                <c:pt idx="3">
                  <c:v>565652.701</c:v>
                </c:pt>
                <c:pt idx="4">
                  <c:v>520435.60100000002</c:v>
                </c:pt>
                <c:pt idx="5">
                  <c:v>910894.07900000003</c:v>
                </c:pt>
                <c:pt idx="6">
                  <c:v>999708.87199999997</c:v>
                </c:pt>
                <c:pt idx="7">
                  <c:v>957469.95200000005</c:v>
                </c:pt>
                <c:pt idx="8">
                  <c:v>584163.25</c:v>
                </c:pt>
                <c:pt idx="9">
                  <c:v>529811.47400000005</c:v>
                </c:pt>
                <c:pt idx="10">
                  <c:v>466105.42800000001</c:v>
                </c:pt>
                <c:pt idx="11">
                  <c:v>840366.91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618-4FC7-9D92-47BFA02D86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046528"/>
        <c:axId val="39151104"/>
      </c:scatterChart>
      <c:valAx>
        <c:axId val="390465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sz="1000" dirty="0"/>
                  <a:t>Cooling Degree Days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39151104"/>
        <c:crosses val="autoZero"/>
        <c:crossBetween val="midCat"/>
      </c:valAx>
      <c:valAx>
        <c:axId val="391511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MWH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39046528"/>
        <c:crosses val="autoZero"/>
        <c:crossBetween val="midCat"/>
      </c:valAx>
    </c:plotArea>
    <c:plotVisOnly val="1"/>
    <c:dispBlanksAs val="gap"/>
    <c:showDLblsOverMax val="0"/>
  </c:chart>
  <c:spPr>
    <a:solidFill>
      <a:schemeClr val="accent1">
        <a:lumMod val="40000"/>
        <a:lumOff val="60000"/>
      </a:schemeClr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Years of Seniority</a:t>
            </a:r>
            <a:r>
              <a:rPr lang="en-US" baseline="0" dirty="0"/>
              <a:t>  </a:t>
            </a:r>
            <a:endParaRPr lang="en-US" dirty="0"/>
          </a:p>
        </c:rich>
      </c:tx>
      <c:layout>
        <c:manualLayout>
          <c:xMode val="edge"/>
          <c:yMode val="edge"/>
          <c:x val="0.28981727968935389"/>
          <c:y val="4.6296296296296294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Frequency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cat>
            <c:strRef>
              <c:f>Sheet1!$B$3:$B$8</c:f>
              <c:strCache>
                <c:ptCount val="6"/>
                <c:pt idx="0">
                  <c:v>0-5 years</c:v>
                </c:pt>
                <c:pt idx="1">
                  <c:v>6-10</c:v>
                </c:pt>
                <c:pt idx="2">
                  <c:v>11-15</c:v>
                </c:pt>
                <c:pt idx="3">
                  <c:v>15-20</c:v>
                </c:pt>
                <c:pt idx="4">
                  <c:v>21-25</c:v>
                </c:pt>
                <c:pt idx="5">
                  <c:v>Over 25</c:v>
                </c:pt>
              </c:strCache>
            </c:strRef>
          </c:cat>
          <c:val>
            <c:numRef>
              <c:f>Sheet1!$C$3:$C$8</c:f>
              <c:numCache>
                <c:formatCode>General</c:formatCode>
                <c:ptCount val="6"/>
                <c:pt idx="0">
                  <c:v>16</c:v>
                </c:pt>
                <c:pt idx="1">
                  <c:v>19</c:v>
                </c:pt>
                <c:pt idx="2">
                  <c:v>29</c:v>
                </c:pt>
                <c:pt idx="3">
                  <c:v>8</c:v>
                </c:pt>
                <c:pt idx="4">
                  <c:v>6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EF-474A-9452-9BA1B392B2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92725632"/>
        <c:axId val="92727552"/>
      </c:barChart>
      <c:catAx>
        <c:axId val="927256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Years</a:t>
                </a:r>
                <a:r>
                  <a:rPr lang="en-US" baseline="0" dirty="0"/>
                  <a:t> of Employment</a:t>
                </a:r>
                <a:endParaRPr lang="en-US" dirty="0"/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92727552"/>
        <c:crosses val="autoZero"/>
        <c:auto val="1"/>
        <c:lblAlgn val="ctr"/>
        <c:lblOffset val="100"/>
        <c:noMultiLvlLbl val="0"/>
      </c:catAx>
      <c:valAx>
        <c:axId val="927275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Employee Count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27256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Precipitation by Year </a:t>
            </a:r>
            <a:br>
              <a:rPr lang="en-US" sz="1800" dirty="0"/>
            </a:br>
            <a:r>
              <a:rPr lang="en-US" sz="1100" dirty="0"/>
              <a:t>for</a:t>
            </a:r>
            <a:r>
              <a:rPr lang="en-US" sz="1100" baseline="0" dirty="0"/>
              <a:t> 3 State Capitals</a:t>
            </a:r>
            <a:endParaRPr lang="en-US" sz="1800" dirty="0"/>
          </a:p>
        </c:rich>
      </c:tx>
      <c:layout>
        <c:manualLayout>
          <c:xMode val="edge"/>
          <c:yMode val="edge"/>
          <c:x val="0.37045822397200351"/>
          <c:y val="3.112839703951786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514399787997706"/>
          <c:y val="0.11317580341090937"/>
          <c:w val="0.77440266841644789"/>
          <c:h val="0.619819589059598"/>
        </c:manualLayout>
      </c:layout>
      <c:lineChart>
        <c:grouping val="standard"/>
        <c:varyColors val="0"/>
        <c:ser>
          <c:idx val="0"/>
          <c:order val="0"/>
          <c:tx>
            <c:strRef>
              <c:f>'Graphical Presentation'!$B$2</c:f>
              <c:strCache>
                <c:ptCount val="1"/>
                <c:pt idx="0">
                  <c:v>Des Moines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'Graphical Presentation'!$A$3:$A$12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'Graphical Presentation'!$B$3:$B$12</c:f>
              <c:numCache>
                <c:formatCode>0.00</c:formatCode>
                <c:ptCount val="10"/>
                <c:pt idx="0">
                  <c:v>36.879999999999995</c:v>
                </c:pt>
                <c:pt idx="1">
                  <c:v>27.07</c:v>
                </c:pt>
                <c:pt idx="2">
                  <c:v>34.99</c:v>
                </c:pt>
                <c:pt idx="3">
                  <c:v>42.27</c:v>
                </c:pt>
                <c:pt idx="4">
                  <c:v>47.39</c:v>
                </c:pt>
                <c:pt idx="5">
                  <c:v>36.839999999999996</c:v>
                </c:pt>
                <c:pt idx="6">
                  <c:v>31.71</c:v>
                </c:pt>
                <c:pt idx="7">
                  <c:v>45.89</c:v>
                </c:pt>
                <c:pt idx="8">
                  <c:v>44.219999999999992</c:v>
                </c:pt>
                <c:pt idx="9">
                  <c:v>31.650000000000002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10-4139-A028-6159F969797A}"/>
            </c:ext>
          </c:extLst>
        </c:ser>
        <c:ser>
          <c:idx val="1"/>
          <c:order val="1"/>
          <c:tx>
            <c:strRef>
              <c:f>'Graphical Presentation'!$C$2</c:f>
              <c:strCache>
                <c:ptCount val="1"/>
                <c:pt idx="0">
                  <c:v>Oklahoma City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'Graphical Presentation'!$A$3:$A$12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'Graphical Presentation'!$C$3:$C$12</c:f>
              <c:numCache>
                <c:formatCode>0.00</c:formatCode>
                <c:ptCount val="10"/>
                <c:pt idx="0">
                  <c:v>30.370000000000005</c:v>
                </c:pt>
                <c:pt idx="1">
                  <c:v>29.49</c:v>
                </c:pt>
                <c:pt idx="2">
                  <c:v>52.79</c:v>
                </c:pt>
                <c:pt idx="3">
                  <c:v>28.38</c:v>
                </c:pt>
                <c:pt idx="4">
                  <c:v>55.070000000000007</c:v>
                </c:pt>
                <c:pt idx="5">
                  <c:v>26.32</c:v>
                </c:pt>
                <c:pt idx="6">
                  <c:v>33.67</c:v>
                </c:pt>
                <c:pt idx="7">
                  <c:v>45.83</c:v>
                </c:pt>
                <c:pt idx="8">
                  <c:v>45.36</c:v>
                </c:pt>
                <c:pt idx="9">
                  <c:v>38.570000000000007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10-4139-A028-6159F969797A}"/>
            </c:ext>
          </c:extLst>
        </c:ser>
        <c:ser>
          <c:idx val="2"/>
          <c:order val="2"/>
          <c:tx>
            <c:strRef>
              <c:f>'Graphical Presentation'!$D$2</c:f>
              <c:strCache>
                <c:ptCount val="1"/>
                <c:pt idx="0">
                  <c:v>Baton Rouge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cat>
            <c:numRef>
              <c:f>'Graphical Presentation'!$A$3:$A$12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'Graphical Presentation'!$D$3:$D$12</c:f>
              <c:numCache>
                <c:formatCode>0.00</c:formatCode>
                <c:ptCount val="10"/>
                <c:pt idx="0">
                  <c:v>54.1</c:v>
                </c:pt>
                <c:pt idx="1">
                  <c:v>78.95</c:v>
                </c:pt>
                <c:pt idx="2">
                  <c:v>74.89</c:v>
                </c:pt>
                <c:pt idx="3">
                  <c:v>65.64</c:v>
                </c:pt>
                <c:pt idx="4">
                  <c:v>69.33</c:v>
                </c:pt>
                <c:pt idx="5">
                  <c:v>87.779999999999987</c:v>
                </c:pt>
                <c:pt idx="6">
                  <c:v>86.429999999999993</c:v>
                </c:pt>
                <c:pt idx="7">
                  <c:v>93.12</c:v>
                </c:pt>
                <c:pt idx="8">
                  <c:v>84.759999999999991</c:v>
                </c:pt>
                <c:pt idx="9">
                  <c:v>81.31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610-4139-A028-6159F969797A}"/>
            </c:ext>
          </c:extLst>
        </c:ser>
        <c:ser>
          <c:idx val="3"/>
          <c:order val="3"/>
          <c:tx>
            <c:strRef>
              <c:f>'Graphical Presentation'!$E$2</c:f>
              <c:strCache>
                <c:ptCount val="1"/>
                <c:pt idx="0">
                  <c:v>DM Median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numRef>
              <c:f>'Graphical Presentation'!$A$3:$A$12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'Graphical Presentation'!$E$3:$E$12</c:f>
              <c:numCache>
                <c:formatCode>0.00</c:formatCode>
                <c:ptCount val="10"/>
                <c:pt idx="0">
                  <c:v>36.86</c:v>
                </c:pt>
                <c:pt idx="1">
                  <c:v>36.86</c:v>
                </c:pt>
                <c:pt idx="2">
                  <c:v>36.86</c:v>
                </c:pt>
                <c:pt idx="3">
                  <c:v>36.86</c:v>
                </c:pt>
                <c:pt idx="4">
                  <c:v>36.86</c:v>
                </c:pt>
                <c:pt idx="5">
                  <c:v>36.86</c:v>
                </c:pt>
                <c:pt idx="6">
                  <c:v>36.86</c:v>
                </c:pt>
                <c:pt idx="7">
                  <c:v>36.86</c:v>
                </c:pt>
                <c:pt idx="8">
                  <c:v>36.86</c:v>
                </c:pt>
                <c:pt idx="9">
                  <c:v>36.86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610-4139-A028-6159F969797A}"/>
            </c:ext>
          </c:extLst>
        </c:ser>
        <c:ser>
          <c:idx val="4"/>
          <c:order val="4"/>
          <c:tx>
            <c:strRef>
              <c:f>'Graphical Presentation'!$F$2</c:f>
              <c:strCache>
                <c:ptCount val="1"/>
                <c:pt idx="0">
                  <c:v>OKC Median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numRef>
              <c:f>'Graphical Presentation'!$A$3:$A$12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'Graphical Presentation'!$F$3:$F$12</c:f>
              <c:numCache>
                <c:formatCode>General</c:formatCode>
                <c:ptCount val="10"/>
                <c:pt idx="0">
                  <c:v>36.119999999999997</c:v>
                </c:pt>
                <c:pt idx="1">
                  <c:v>36.119999999999997</c:v>
                </c:pt>
                <c:pt idx="2">
                  <c:v>36.119999999999997</c:v>
                </c:pt>
                <c:pt idx="3">
                  <c:v>36.119999999999997</c:v>
                </c:pt>
                <c:pt idx="4">
                  <c:v>36.119999999999997</c:v>
                </c:pt>
                <c:pt idx="5">
                  <c:v>36.119999999999997</c:v>
                </c:pt>
                <c:pt idx="6">
                  <c:v>36.119999999999997</c:v>
                </c:pt>
                <c:pt idx="7">
                  <c:v>36.119999999999997</c:v>
                </c:pt>
                <c:pt idx="8">
                  <c:v>36.119999999999997</c:v>
                </c:pt>
                <c:pt idx="9">
                  <c:v>36.119999999999997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610-4139-A028-6159F969797A}"/>
            </c:ext>
          </c:extLst>
        </c:ser>
        <c:ser>
          <c:idx val="5"/>
          <c:order val="5"/>
          <c:tx>
            <c:strRef>
              <c:f>'Graphical Presentation'!$G$2</c:f>
              <c:strCache>
                <c:ptCount val="1"/>
                <c:pt idx="0">
                  <c:v>BR Median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numRef>
              <c:f>'Graphical Presentation'!$A$3:$A$12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'Graphical Presentation'!$G$3:$G$12</c:f>
              <c:numCache>
                <c:formatCode>General</c:formatCode>
                <c:ptCount val="10"/>
                <c:pt idx="0">
                  <c:v>80.13</c:v>
                </c:pt>
                <c:pt idx="1">
                  <c:v>80.13</c:v>
                </c:pt>
                <c:pt idx="2">
                  <c:v>80.13</c:v>
                </c:pt>
                <c:pt idx="3">
                  <c:v>80.13</c:v>
                </c:pt>
                <c:pt idx="4">
                  <c:v>80.13</c:v>
                </c:pt>
                <c:pt idx="5">
                  <c:v>80.13</c:v>
                </c:pt>
                <c:pt idx="6">
                  <c:v>80.13</c:v>
                </c:pt>
                <c:pt idx="7">
                  <c:v>80.13</c:v>
                </c:pt>
                <c:pt idx="8">
                  <c:v>80.13</c:v>
                </c:pt>
                <c:pt idx="9">
                  <c:v>80.13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610-4139-A028-6159F96979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2283824"/>
        <c:axId val="382273984"/>
      </c:lineChart>
      <c:catAx>
        <c:axId val="3822838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2273984"/>
        <c:crosses val="autoZero"/>
        <c:auto val="1"/>
        <c:lblAlgn val="ctr"/>
        <c:lblOffset val="100"/>
        <c:noMultiLvlLbl val="0"/>
      </c:catAx>
      <c:valAx>
        <c:axId val="382273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Annual Rainfall (in inches)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2283824"/>
        <c:crosses val="autoZero"/>
        <c:crossBetween val="between"/>
      </c:valAx>
      <c:spPr>
        <a:solidFill>
          <a:srgbClr val="F2F2F2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868191277508661"/>
          <c:y val="0.87739714141719227"/>
          <c:w val="0.81255577725729833"/>
          <c:h val="8.65197962913343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CFDFE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Precipitation</a:t>
            </a:r>
            <a:r>
              <a:rPr lang="en-US" b="1" baseline="0" dirty="0"/>
              <a:t> by Year</a:t>
            </a:r>
          </a:p>
          <a:p>
            <a:pPr>
              <a:defRPr/>
            </a:pPr>
            <a:r>
              <a:rPr lang="en-US" sz="1100" b="1" dirty="0"/>
              <a:t>for 3 State Capitals</a:t>
            </a:r>
          </a:p>
        </c:rich>
      </c:tx>
      <c:layout>
        <c:manualLayout>
          <c:xMode val="edge"/>
          <c:yMode val="edge"/>
          <c:x val="0.30527278951791104"/>
          <c:y val="3.652968036529680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798157542560144"/>
          <c:y val="0.11514155251141554"/>
          <c:w val="0.77193937319099937"/>
          <c:h val="0.581996332650199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'Graphical Presentation'!$B$2</c:f>
              <c:strCache>
                <c:ptCount val="1"/>
                <c:pt idx="0">
                  <c:v>Des Moines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'Graphical Presentation'!$A$3:$A$12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'Graphical Presentation'!$B$3:$B$12</c:f>
              <c:numCache>
                <c:formatCode>0.00</c:formatCode>
                <c:ptCount val="10"/>
                <c:pt idx="0">
                  <c:v>36.879999999999995</c:v>
                </c:pt>
                <c:pt idx="1">
                  <c:v>27.07</c:v>
                </c:pt>
                <c:pt idx="2">
                  <c:v>34.99</c:v>
                </c:pt>
                <c:pt idx="3">
                  <c:v>42.27</c:v>
                </c:pt>
                <c:pt idx="4">
                  <c:v>47.39</c:v>
                </c:pt>
                <c:pt idx="5">
                  <c:v>36.839999999999996</c:v>
                </c:pt>
                <c:pt idx="6">
                  <c:v>31.71</c:v>
                </c:pt>
                <c:pt idx="7">
                  <c:v>45.89</c:v>
                </c:pt>
                <c:pt idx="8">
                  <c:v>44.219999999999992</c:v>
                </c:pt>
                <c:pt idx="9">
                  <c:v>31.650000000000002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0D-4D79-86D3-7288412104BE}"/>
            </c:ext>
          </c:extLst>
        </c:ser>
        <c:ser>
          <c:idx val="1"/>
          <c:order val="1"/>
          <c:tx>
            <c:strRef>
              <c:f>'Graphical Presentation'!$C$2</c:f>
              <c:strCache>
                <c:ptCount val="1"/>
                <c:pt idx="0">
                  <c:v>Oklahoma City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'Graphical Presentation'!$A$3:$A$12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'Graphical Presentation'!$C$3:$C$12</c:f>
              <c:numCache>
                <c:formatCode>0.00</c:formatCode>
                <c:ptCount val="10"/>
                <c:pt idx="0">
                  <c:v>30.370000000000005</c:v>
                </c:pt>
                <c:pt idx="1">
                  <c:v>29.49</c:v>
                </c:pt>
                <c:pt idx="2">
                  <c:v>52.79</c:v>
                </c:pt>
                <c:pt idx="3">
                  <c:v>28.38</c:v>
                </c:pt>
                <c:pt idx="4">
                  <c:v>55.070000000000007</c:v>
                </c:pt>
                <c:pt idx="5">
                  <c:v>26.32</c:v>
                </c:pt>
                <c:pt idx="6">
                  <c:v>33.67</c:v>
                </c:pt>
                <c:pt idx="7">
                  <c:v>45.83</c:v>
                </c:pt>
                <c:pt idx="8">
                  <c:v>45.36</c:v>
                </c:pt>
                <c:pt idx="9">
                  <c:v>38.570000000000007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0D-4D79-86D3-7288412104BE}"/>
            </c:ext>
          </c:extLst>
        </c:ser>
        <c:ser>
          <c:idx val="2"/>
          <c:order val="2"/>
          <c:tx>
            <c:strRef>
              <c:f>'Graphical Presentation'!$D$2</c:f>
              <c:strCache>
                <c:ptCount val="1"/>
                <c:pt idx="0">
                  <c:v>Baton Rouge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c:spPr>
          <c:invertIfNegative val="0"/>
          <c:cat>
            <c:numRef>
              <c:f>'Graphical Presentation'!$A$3:$A$12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'Graphical Presentation'!$D$3:$D$12</c:f>
              <c:numCache>
                <c:formatCode>0.00</c:formatCode>
                <c:ptCount val="10"/>
                <c:pt idx="0">
                  <c:v>54.1</c:v>
                </c:pt>
                <c:pt idx="1">
                  <c:v>78.95</c:v>
                </c:pt>
                <c:pt idx="2">
                  <c:v>74.89</c:v>
                </c:pt>
                <c:pt idx="3">
                  <c:v>65.64</c:v>
                </c:pt>
                <c:pt idx="4">
                  <c:v>69.33</c:v>
                </c:pt>
                <c:pt idx="5">
                  <c:v>87.779999999999987</c:v>
                </c:pt>
                <c:pt idx="6">
                  <c:v>86.429999999999993</c:v>
                </c:pt>
                <c:pt idx="7">
                  <c:v>93.12</c:v>
                </c:pt>
                <c:pt idx="8">
                  <c:v>84.759999999999991</c:v>
                </c:pt>
                <c:pt idx="9">
                  <c:v>81.31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0D-4D79-86D3-7288412104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9307240"/>
        <c:axId val="519307568"/>
      </c:barChart>
      <c:lineChart>
        <c:grouping val="standard"/>
        <c:varyColors val="0"/>
        <c:ser>
          <c:idx val="3"/>
          <c:order val="3"/>
          <c:tx>
            <c:strRef>
              <c:f>'Graphical Presentation'!$E$2</c:f>
              <c:strCache>
                <c:ptCount val="1"/>
                <c:pt idx="0">
                  <c:v>DM Median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'Graphical Presentation'!$E$3:$E$12</c:f>
              <c:numCache>
                <c:formatCode>0.00</c:formatCode>
                <c:ptCount val="10"/>
                <c:pt idx="0">
                  <c:v>36.86</c:v>
                </c:pt>
                <c:pt idx="1">
                  <c:v>36.86</c:v>
                </c:pt>
                <c:pt idx="2">
                  <c:v>36.86</c:v>
                </c:pt>
                <c:pt idx="3">
                  <c:v>36.86</c:v>
                </c:pt>
                <c:pt idx="4">
                  <c:v>36.86</c:v>
                </c:pt>
                <c:pt idx="5">
                  <c:v>36.86</c:v>
                </c:pt>
                <c:pt idx="6">
                  <c:v>36.86</c:v>
                </c:pt>
                <c:pt idx="7">
                  <c:v>36.86</c:v>
                </c:pt>
                <c:pt idx="8">
                  <c:v>36.86</c:v>
                </c:pt>
                <c:pt idx="9">
                  <c:v>36.86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A0D-4D79-86D3-7288412104BE}"/>
            </c:ext>
          </c:extLst>
        </c:ser>
        <c:ser>
          <c:idx val="4"/>
          <c:order val="4"/>
          <c:tx>
            <c:strRef>
              <c:f>'Graphical Presentation'!$F$2</c:f>
              <c:strCache>
                <c:ptCount val="1"/>
                <c:pt idx="0">
                  <c:v>OKC Median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'Graphical Presentation'!$F$3:$F$12</c:f>
              <c:numCache>
                <c:formatCode>General</c:formatCode>
                <c:ptCount val="10"/>
                <c:pt idx="0">
                  <c:v>36.119999999999997</c:v>
                </c:pt>
                <c:pt idx="1">
                  <c:v>36.119999999999997</c:v>
                </c:pt>
                <c:pt idx="2">
                  <c:v>36.119999999999997</c:v>
                </c:pt>
                <c:pt idx="3">
                  <c:v>36.119999999999997</c:v>
                </c:pt>
                <c:pt idx="4">
                  <c:v>36.119999999999997</c:v>
                </c:pt>
                <c:pt idx="5">
                  <c:v>36.119999999999997</c:v>
                </c:pt>
                <c:pt idx="6">
                  <c:v>36.119999999999997</c:v>
                </c:pt>
                <c:pt idx="7">
                  <c:v>36.119999999999997</c:v>
                </c:pt>
                <c:pt idx="8">
                  <c:v>36.119999999999997</c:v>
                </c:pt>
                <c:pt idx="9">
                  <c:v>36.119999999999997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A0D-4D79-86D3-7288412104BE}"/>
            </c:ext>
          </c:extLst>
        </c:ser>
        <c:ser>
          <c:idx val="5"/>
          <c:order val="5"/>
          <c:tx>
            <c:strRef>
              <c:f>'Graphical Presentation'!$G$2</c:f>
              <c:strCache>
                <c:ptCount val="1"/>
                <c:pt idx="0">
                  <c:v>BR Median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'Graphical Presentation'!$G$3:$G$12</c:f>
              <c:numCache>
                <c:formatCode>General</c:formatCode>
                <c:ptCount val="10"/>
                <c:pt idx="0">
                  <c:v>80.13</c:v>
                </c:pt>
                <c:pt idx="1">
                  <c:v>80.13</c:v>
                </c:pt>
                <c:pt idx="2">
                  <c:v>80.13</c:v>
                </c:pt>
                <c:pt idx="3">
                  <c:v>80.13</c:v>
                </c:pt>
                <c:pt idx="4">
                  <c:v>80.13</c:v>
                </c:pt>
                <c:pt idx="5">
                  <c:v>80.13</c:v>
                </c:pt>
                <c:pt idx="6">
                  <c:v>80.13</c:v>
                </c:pt>
                <c:pt idx="7">
                  <c:v>80.13</c:v>
                </c:pt>
                <c:pt idx="8">
                  <c:v>80.13</c:v>
                </c:pt>
                <c:pt idx="9">
                  <c:v>80.13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A0D-4D79-86D3-7288412104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9307240"/>
        <c:axId val="519307568"/>
      </c:lineChart>
      <c:catAx>
        <c:axId val="5193072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9307568"/>
        <c:crosses val="autoZero"/>
        <c:auto val="1"/>
        <c:lblAlgn val="ctr"/>
        <c:lblOffset val="100"/>
        <c:noMultiLvlLbl val="0"/>
      </c:catAx>
      <c:valAx>
        <c:axId val="519307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Annual Rainfall (in inches)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9307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EAF2FA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 dirty="0"/>
              <a:t>Comparison</a:t>
            </a:r>
            <a:r>
              <a:rPr lang="en-US" sz="1200" baseline="0" dirty="0"/>
              <a:t> - </a:t>
            </a:r>
            <a:br>
              <a:rPr lang="en-US" sz="1200" baseline="0" dirty="0"/>
            </a:br>
            <a:r>
              <a:rPr lang="en-US" sz="1200" baseline="0" dirty="0"/>
              <a:t>Years Seniority to Annual </a:t>
            </a:r>
            <a:r>
              <a:rPr lang="en-US" sz="1200" dirty="0"/>
              <a:t>Income</a:t>
            </a:r>
          </a:p>
        </c:rich>
      </c:tx>
      <c:layout>
        <c:manualLayout>
          <c:xMode val="edge"/>
          <c:yMode val="edge"/>
          <c:x val="0.21862962962962962"/>
          <c:y val="5.4054054054054057E-2"/>
        </c:manualLayout>
      </c:layout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DATA!$C$1</c:f>
              <c:strCache>
                <c:ptCount val="1"/>
                <c:pt idx="0">
                  <c:v>Income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002060"/>
              </a:solidFill>
            </c:spPr>
          </c:marker>
          <c:xVal>
            <c:numRef>
              <c:f>DATA!$B$2:$B$84</c:f>
              <c:numCache>
                <c:formatCode>General</c:formatCode>
                <c:ptCount val="83"/>
                <c:pt idx="0">
                  <c:v>1</c:v>
                </c:pt>
                <c:pt idx="1">
                  <c:v>5</c:v>
                </c:pt>
                <c:pt idx="2">
                  <c:v>7</c:v>
                </c:pt>
                <c:pt idx="3">
                  <c:v>15</c:v>
                </c:pt>
                <c:pt idx="4">
                  <c:v>21</c:v>
                </c:pt>
                <c:pt idx="5">
                  <c:v>23</c:v>
                </c:pt>
                <c:pt idx="6">
                  <c:v>4</c:v>
                </c:pt>
                <c:pt idx="7">
                  <c:v>4</c:v>
                </c:pt>
                <c:pt idx="8">
                  <c:v>2</c:v>
                </c:pt>
                <c:pt idx="9">
                  <c:v>3</c:v>
                </c:pt>
                <c:pt idx="10">
                  <c:v>15</c:v>
                </c:pt>
                <c:pt idx="11">
                  <c:v>11</c:v>
                </c:pt>
                <c:pt idx="12">
                  <c:v>24</c:v>
                </c:pt>
                <c:pt idx="13">
                  <c:v>21</c:v>
                </c:pt>
                <c:pt idx="14">
                  <c:v>16</c:v>
                </c:pt>
                <c:pt idx="15">
                  <c:v>14</c:v>
                </c:pt>
                <c:pt idx="16">
                  <c:v>4</c:v>
                </c:pt>
                <c:pt idx="17">
                  <c:v>17</c:v>
                </c:pt>
                <c:pt idx="18">
                  <c:v>20</c:v>
                </c:pt>
                <c:pt idx="19">
                  <c:v>15</c:v>
                </c:pt>
                <c:pt idx="20">
                  <c:v>23</c:v>
                </c:pt>
                <c:pt idx="21">
                  <c:v>13</c:v>
                </c:pt>
                <c:pt idx="22">
                  <c:v>15</c:v>
                </c:pt>
                <c:pt idx="23">
                  <c:v>17</c:v>
                </c:pt>
                <c:pt idx="24">
                  <c:v>31</c:v>
                </c:pt>
                <c:pt idx="25">
                  <c:v>14</c:v>
                </c:pt>
                <c:pt idx="26">
                  <c:v>27</c:v>
                </c:pt>
                <c:pt idx="27">
                  <c:v>13</c:v>
                </c:pt>
                <c:pt idx="28">
                  <c:v>12</c:v>
                </c:pt>
                <c:pt idx="29">
                  <c:v>11</c:v>
                </c:pt>
                <c:pt idx="30">
                  <c:v>7</c:v>
                </c:pt>
                <c:pt idx="31">
                  <c:v>8</c:v>
                </c:pt>
                <c:pt idx="32">
                  <c:v>9</c:v>
                </c:pt>
                <c:pt idx="33">
                  <c:v>2</c:v>
                </c:pt>
                <c:pt idx="34">
                  <c:v>5</c:v>
                </c:pt>
                <c:pt idx="35">
                  <c:v>6</c:v>
                </c:pt>
                <c:pt idx="36">
                  <c:v>8</c:v>
                </c:pt>
                <c:pt idx="37">
                  <c:v>7</c:v>
                </c:pt>
                <c:pt idx="38">
                  <c:v>9</c:v>
                </c:pt>
                <c:pt idx="39">
                  <c:v>10</c:v>
                </c:pt>
                <c:pt idx="40">
                  <c:v>11</c:v>
                </c:pt>
                <c:pt idx="41">
                  <c:v>12</c:v>
                </c:pt>
                <c:pt idx="42">
                  <c:v>15</c:v>
                </c:pt>
                <c:pt idx="43">
                  <c:v>14</c:v>
                </c:pt>
                <c:pt idx="44">
                  <c:v>12</c:v>
                </c:pt>
                <c:pt idx="45">
                  <c:v>4</c:v>
                </c:pt>
                <c:pt idx="46">
                  <c:v>6</c:v>
                </c:pt>
                <c:pt idx="47">
                  <c:v>8</c:v>
                </c:pt>
                <c:pt idx="48">
                  <c:v>4</c:v>
                </c:pt>
                <c:pt idx="49">
                  <c:v>11</c:v>
                </c:pt>
                <c:pt idx="50">
                  <c:v>14</c:v>
                </c:pt>
                <c:pt idx="51">
                  <c:v>20</c:v>
                </c:pt>
                <c:pt idx="52">
                  <c:v>6</c:v>
                </c:pt>
                <c:pt idx="53">
                  <c:v>15</c:v>
                </c:pt>
                <c:pt idx="54">
                  <c:v>14</c:v>
                </c:pt>
                <c:pt idx="55">
                  <c:v>13</c:v>
                </c:pt>
                <c:pt idx="56">
                  <c:v>12</c:v>
                </c:pt>
                <c:pt idx="57">
                  <c:v>1</c:v>
                </c:pt>
                <c:pt idx="58">
                  <c:v>3</c:v>
                </c:pt>
                <c:pt idx="59">
                  <c:v>14</c:v>
                </c:pt>
                <c:pt idx="60">
                  <c:v>9</c:v>
                </c:pt>
                <c:pt idx="61">
                  <c:v>7</c:v>
                </c:pt>
                <c:pt idx="62">
                  <c:v>5</c:v>
                </c:pt>
                <c:pt idx="63">
                  <c:v>6</c:v>
                </c:pt>
                <c:pt idx="64">
                  <c:v>9</c:v>
                </c:pt>
                <c:pt idx="65">
                  <c:v>10</c:v>
                </c:pt>
                <c:pt idx="66">
                  <c:v>19</c:v>
                </c:pt>
                <c:pt idx="67">
                  <c:v>27</c:v>
                </c:pt>
                <c:pt idx="68">
                  <c:v>28</c:v>
                </c:pt>
                <c:pt idx="69">
                  <c:v>34</c:v>
                </c:pt>
                <c:pt idx="70">
                  <c:v>25</c:v>
                </c:pt>
                <c:pt idx="71">
                  <c:v>4</c:v>
                </c:pt>
                <c:pt idx="72">
                  <c:v>14</c:v>
                </c:pt>
                <c:pt idx="73">
                  <c:v>12</c:v>
                </c:pt>
                <c:pt idx="74">
                  <c:v>14</c:v>
                </c:pt>
                <c:pt idx="75">
                  <c:v>5</c:v>
                </c:pt>
                <c:pt idx="76">
                  <c:v>7</c:v>
                </c:pt>
                <c:pt idx="77">
                  <c:v>6</c:v>
                </c:pt>
                <c:pt idx="78">
                  <c:v>12</c:v>
                </c:pt>
                <c:pt idx="79">
                  <c:v>14</c:v>
                </c:pt>
                <c:pt idx="80">
                  <c:v>13</c:v>
                </c:pt>
                <c:pt idx="81">
                  <c:v>16</c:v>
                </c:pt>
                <c:pt idx="82">
                  <c:v>19</c:v>
                </c:pt>
              </c:numCache>
            </c:numRef>
          </c:xVal>
          <c:yVal>
            <c:numRef>
              <c:f>DATA!$C$2:$C$84</c:f>
              <c:numCache>
                <c:formatCode>_(* #,##0_);_(* \(#,##0\);_(* "-"??_);_(@_)</c:formatCode>
                <c:ptCount val="83"/>
                <c:pt idx="0">
                  <c:v>39940</c:v>
                </c:pt>
                <c:pt idx="1">
                  <c:v>67949</c:v>
                </c:pt>
                <c:pt idx="2">
                  <c:v>53696</c:v>
                </c:pt>
                <c:pt idx="3">
                  <c:v>38003</c:v>
                </c:pt>
                <c:pt idx="4">
                  <c:v>43586</c:v>
                </c:pt>
                <c:pt idx="5">
                  <c:v>190876</c:v>
                </c:pt>
                <c:pt idx="6">
                  <c:v>40434</c:v>
                </c:pt>
                <c:pt idx="7">
                  <c:v>78514</c:v>
                </c:pt>
                <c:pt idx="8">
                  <c:v>37620</c:v>
                </c:pt>
                <c:pt idx="9">
                  <c:v>34217</c:v>
                </c:pt>
                <c:pt idx="10">
                  <c:v>94216</c:v>
                </c:pt>
                <c:pt idx="11">
                  <c:v>90094</c:v>
                </c:pt>
                <c:pt idx="12">
                  <c:v>58048</c:v>
                </c:pt>
                <c:pt idx="13">
                  <c:v>67194</c:v>
                </c:pt>
                <c:pt idx="14">
                  <c:v>52377</c:v>
                </c:pt>
                <c:pt idx="15">
                  <c:v>133509</c:v>
                </c:pt>
                <c:pt idx="16">
                  <c:v>35310</c:v>
                </c:pt>
                <c:pt idx="17">
                  <c:v>38711</c:v>
                </c:pt>
                <c:pt idx="18">
                  <c:v>60697</c:v>
                </c:pt>
                <c:pt idx="19">
                  <c:v>101961</c:v>
                </c:pt>
                <c:pt idx="20">
                  <c:v>79014</c:v>
                </c:pt>
                <c:pt idx="21">
                  <c:v>43834</c:v>
                </c:pt>
                <c:pt idx="22">
                  <c:v>48045</c:v>
                </c:pt>
                <c:pt idx="23">
                  <c:v>60501</c:v>
                </c:pt>
                <c:pt idx="24">
                  <c:v>112612</c:v>
                </c:pt>
                <c:pt idx="25">
                  <c:v>74185</c:v>
                </c:pt>
                <c:pt idx="26">
                  <c:v>93045</c:v>
                </c:pt>
                <c:pt idx="27">
                  <c:v>50262</c:v>
                </c:pt>
                <c:pt idx="28">
                  <c:v>48333</c:v>
                </c:pt>
                <c:pt idx="29">
                  <c:v>63906</c:v>
                </c:pt>
                <c:pt idx="30">
                  <c:v>37834</c:v>
                </c:pt>
                <c:pt idx="31">
                  <c:v>36796</c:v>
                </c:pt>
                <c:pt idx="32">
                  <c:v>162880</c:v>
                </c:pt>
                <c:pt idx="33">
                  <c:v>37433</c:v>
                </c:pt>
                <c:pt idx="34">
                  <c:v>38853</c:v>
                </c:pt>
                <c:pt idx="35">
                  <c:v>33146</c:v>
                </c:pt>
                <c:pt idx="36">
                  <c:v>51616</c:v>
                </c:pt>
                <c:pt idx="37">
                  <c:v>36268</c:v>
                </c:pt>
                <c:pt idx="38">
                  <c:v>40323</c:v>
                </c:pt>
                <c:pt idx="39">
                  <c:v>41166</c:v>
                </c:pt>
                <c:pt idx="40">
                  <c:v>43062</c:v>
                </c:pt>
                <c:pt idx="41">
                  <c:v>39068</c:v>
                </c:pt>
                <c:pt idx="42">
                  <c:v>50288</c:v>
                </c:pt>
                <c:pt idx="43">
                  <c:v>51710</c:v>
                </c:pt>
                <c:pt idx="44">
                  <c:v>123814</c:v>
                </c:pt>
                <c:pt idx="45">
                  <c:v>29843</c:v>
                </c:pt>
                <c:pt idx="46">
                  <c:v>30155</c:v>
                </c:pt>
                <c:pt idx="47">
                  <c:v>90386</c:v>
                </c:pt>
                <c:pt idx="48">
                  <c:v>56964</c:v>
                </c:pt>
                <c:pt idx="49">
                  <c:v>42524</c:v>
                </c:pt>
                <c:pt idx="50">
                  <c:v>66285</c:v>
                </c:pt>
                <c:pt idx="51">
                  <c:v>124594</c:v>
                </c:pt>
                <c:pt idx="52">
                  <c:v>50258</c:v>
                </c:pt>
                <c:pt idx="53">
                  <c:v>50293</c:v>
                </c:pt>
                <c:pt idx="54">
                  <c:v>50471</c:v>
                </c:pt>
                <c:pt idx="55">
                  <c:v>45960</c:v>
                </c:pt>
                <c:pt idx="56">
                  <c:v>202869</c:v>
                </c:pt>
                <c:pt idx="57">
                  <c:v>38618</c:v>
                </c:pt>
                <c:pt idx="58">
                  <c:v>31514</c:v>
                </c:pt>
                <c:pt idx="59">
                  <c:v>59235</c:v>
                </c:pt>
                <c:pt idx="60">
                  <c:v>55676</c:v>
                </c:pt>
                <c:pt idx="61">
                  <c:v>55379</c:v>
                </c:pt>
                <c:pt idx="62">
                  <c:v>39084</c:v>
                </c:pt>
                <c:pt idx="63">
                  <c:v>30894</c:v>
                </c:pt>
                <c:pt idx="64">
                  <c:v>47378</c:v>
                </c:pt>
                <c:pt idx="65">
                  <c:v>43580</c:v>
                </c:pt>
                <c:pt idx="66">
                  <c:v>38575</c:v>
                </c:pt>
                <c:pt idx="67">
                  <c:v>55616</c:v>
                </c:pt>
                <c:pt idx="68">
                  <c:v>47746</c:v>
                </c:pt>
                <c:pt idx="69">
                  <c:v>74600</c:v>
                </c:pt>
                <c:pt idx="70">
                  <c:v>214914</c:v>
                </c:pt>
                <c:pt idx="71">
                  <c:v>37255</c:v>
                </c:pt>
                <c:pt idx="72">
                  <c:v>58470</c:v>
                </c:pt>
                <c:pt idx="73">
                  <c:v>39187</c:v>
                </c:pt>
                <c:pt idx="74">
                  <c:v>117643</c:v>
                </c:pt>
                <c:pt idx="75">
                  <c:v>31564</c:v>
                </c:pt>
                <c:pt idx="76">
                  <c:v>57531</c:v>
                </c:pt>
                <c:pt idx="77">
                  <c:v>39015</c:v>
                </c:pt>
                <c:pt idx="78">
                  <c:v>41485</c:v>
                </c:pt>
                <c:pt idx="79">
                  <c:v>52416</c:v>
                </c:pt>
                <c:pt idx="80">
                  <c:v>41724</c:v>
                </c:pt>
                <c:pt idx="81">
                  <c:v>36853</c:v>
                </c:pt>
                <c:pt idx="82">
                  <c:v>210241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7FD-4422-B2C8-C1247D3226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761664"/>
        <c:axId val="91818240"/>
      </c:scatterChart>
      <c:valAx>
        <c:axId val="917616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Years of Seniority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1818240"/>
        <c:crosses val="autoZero"/>
        <c:crossBetween val="midCat"/>
      </c:valAx>
      <c:valAx>
        <c:axId val="918182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Annual Income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91761664"/>
        <c:crosses val="autoZero"/>
        <c:crossBetween val="midCat"/>
      </c:valAx>
      <c:spPr>
        <a:noFill/>
      </c:spPr>
    </c:plotArea>
    <c:plotVisOnly val="1"/>
    <c:dispBlanksAs val="gap"/>
    <c:showDLblsOverMax val="0"/>
  </c:chart>
  <c:spPr>
    <a:solidFill>
      <a:srgbClr val="FFFF93"/>
    </a:solidFill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 dirty="0"/>
              <a:t>Income Relative to Seniority</a:t>
            </a:r>
          </a:p>
        </c:rich>
      </c:tx>
      <c:layout>
        <c:manualLayout>
          <c:xMode val="edge"/>
          <c:yMode val="edge"/>
          <c:x val="0.24894582047349795"/>
          <c:y val="5.108421554723295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5897416619750158"/>
          <c:y val="0.1677231786819865"/>
          <c:w val="0.60885795313478031"/>
          <c:h val="0.515112736092875"/>
        </c:manualLayout>
      </c:layout>
      <c:lineChart>
        <c:grouping val="standard"/>
        <c:varyColors val="0"/>
        <c:ser>
          <c:idx val="0"/>
          <c:order val="0"/>
          <c:spPr>
            <a:ln w="19050">
              <a:solidFill>
                <a:schemeClr val="tx1"/>
              </a:solidFill>
            </a:ln>
          </c:spPr>
          <c:marker>
            <c:spPr>
              <a:ln w="15875"/>
            </c:spPr>
          </c:marker>
          <c:cat>
            <c:strRef>
              <c:f>Sheet1!$G$8:$G$13</c:f>
              <c:strCache>
                <c:ptCount val="6"/>
                <c:pt idx="0">
                  <c:v>1 to 5 yrs</c:v>
                </c:pt>
                <c:pt idx="1">
                  <c:v>6 to 10 yrs</c:v>
                </c:pt>
                <c:pt idx="2">
                  <c:v>11 to 15 yrs</c:v>
                </c:pt>
                <c:pt idx="3">
                  <c:v>16 to 20 yrs</c:v>
                </c:pt>
                <c:pt idx="4">
                  <c:v>21 to 25 yrs</c:v>
                </c:pt>
                <c:pt idx="5">
                  <c:v>Over 25 yrs</c:v>
                </c:pt>
              </c:strCache>
            </c:strRef>
          </c:cat>
          <c:val>
            <c:numRef>
              <c:f>Sheet1!$H$8:$H$13</c:f>
              <c:numCache>
                <c:formatCode>_(* #,##0_);_(* \(#,##0\);_(* "-"??_);_(@_)</c:formatCode>
                <c:ptCount val="6"/>
                <c:pt idx="0">
                  <c:v>42194.5</c:v>
                </c:pt>
                <c:pt idx="1">
                  <c:v>52314.57894736842</c:v>
                </c:pt>
                <c:pt idx="2">
                  <c:v>67684.551724137928</c:v>
                </c:pt>
                <c:pt idx="3">
                  <c:v>77818.625</c:v>
                </c:pt>
                <c:pt idx="4">
                  <c:v>108938.66666666667</c:v>
                </c:pt>
                <c:pt idx="5">
                  <c:v>76723.8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91B-4344-AC59-66B49B16E7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838336"/>
        <c:axId val="91844992"/>
      </c:lineChart>
      <c:catAx>
        <c:axId val="918383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Seniority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 rot="1800000"/>
          <a:lstStyle/>
          <a:p>
            <a:pPr>
              <a:defRPr b="1" i="1" baseline="0"/>
            </a:pPr>
            <a:endParaRPr lang="en-US"/>
          </a:p>
        </c:txPr>
        <c:crossAx val="91844992"/>
        <c:crosses val="autoZero"/>
        <c:auto val="1"/>
        <c:lblAlgn val="ctr"/>
        <c:lblOffset val="100"/>
        <c:noMultiLvlLbl val="0"/>
      </c:catAx>
      <c:valAx>
        <c:axId val="918449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Annual Income</a:t>
                </a:r>
              </a:p>
            </c:rich>
          </c:tx>
          <c:overlay val="0"/>
        </c:title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en-US"/>
          </a:p>
        </c:txPr>
        <c:crossAx val="91838336"/>
        <c:crosses val="autoZero"/>
        <c:crossBetween val="between"/>
      </c:valAx>
      <c:spPr>
        <a:solidFill>
          <a:srgbClr val="DDEFF3"/>
        </a:solidFill>
      </c:spPr>
    </c:plotArea>
    <c:plotVisOnly val="1"/>
    <c:dispBlanksAs val="gap"/>
    <c:showDLblsOverMax val="0"/>
  </c:chart>
  <c:spPr>
    <a:solidFill>
      <a:schemeClr val="accent1">
        <a:lumMod val="40000"/>
        <a:lumOff val="60000"/>
      </a:schemeClr>
    </a:solidFill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Residential Electric Usage</a:t>
            </a:r>
            <a:br>
              <a:rPr lang="en-US" dirty="0"/>
            </a:br>
            <a:r>
              <a:rPr lang="en-US" dirty="0"/>
              <a:t>Relationship to CDD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3094578694904516"/>
          <c:y val="0.19913106444605358"/>
          <c:w val="0.73026110960267898"/>
          <c:h val="0.69114176079184886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rgbClr val="002060"/>
              </a:solidFill>
            </c:spPr>
          </c:marker>
          <c:trendline>
            <c:spPr>
              <a:ln w="38100">
                <a:solidFill>
                  <a:schemeClr val="accent2">
                    <a:lumMod val="50000"/>
                  </a:schemeClr>
                </a:solidFill>
              </a:ln>
            </c:spPr>
            <c:trendlineType val="linear"/>
            <c:forward val="2"/>
            <c:dispRSqr val="0"/>
            <c:dispEq val="0"/>
          </c:trendline>
          <c:xVal>
            <c:numRef>
              <c:f>Sheet1!$B$2:$B$13</c:f>
              <c:numCache>
                <c:formatCode>0.00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15</c:v>
                </c:pt>
                <c:pt idx="4">
                  <c:v>82.4</c:v>
                </c:pt>
                <c:pt idx="5">
                  <c:v>323.39999999999998</c:v>
                </c:pt>
                <c:pt idx="6">
                  <c:v>498.9</c:v>
                </c:pt>
                <c:pt idx="7">
                  <c:v>485.15</c:v>
                </c:pt>
                <c:pt idx="8">
                  <c:v>306.2</c:v>
                </c:pt>
                <c:pt idx="9">
                  <c:v>23</c:v>
                </c:pt>
                <c:pt idx="10">
                  <c:v>0</c:v>
                </c:pt>
                <c:pt idx="11">
                  <c:v>0</c:v>
                </c:pt>
              </c:numCache>
            </c:numRef>
          </c:xVal>
          <c:yVal>
            <c:numRef>
              <c:f>Sheet1!$C$2:$C$13</c:f>
              <c:numCache>
                <c:formatCode>_(* #,##0_);_(* \(#,##0\);_(* "-"??_);_(@_)</c:formatCode>
                <c:ptCount val="12"/>
                <c:pt idx="0">
                  <c:v>819445.38199999998</c:v>
                </c:pt>
                <c:pt idx="1">
                  <c:v>462142.21500000003</c:v>
                </c:pt>
                <c:pt idx="2">
                  <c:v>580237.87100000004</c:v>
                </c:pt>
                <c:pt idx="3">
                  <c:v>565652.701</c:v>
                </c:pt>
                <c:pt idx="4">
                  <c:v>520435.60100000002</c:v>
                </c:pt>
                <c:pt idx="5">
                  <c:v>910894.07900000003</c:v>
                </c:pt>
                <c:pt idx="6">
                  <c:v>999708.87199999997</c:v>
                </c:pt>
                <c:pt idx="7">
                  <c:v>957469.95200000005</c:v>
                </c:pt>
                <c:pt idx="8">
                  <c:v>584163.25</c:v>
                </c:pt>
                <c:pt idx="9">
                  <c:v>529811.47400000005</c:v>
                </c:pt>
                <c:pt idx="10">
                  <c:v>466105.42800000001</c:v>
                </c:pt>
                <c:pt idx="11">
                  <c:v>840366.91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98C-4EE3-97DA-821E03F19C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710656"/>
        <c:axId val="34712576"/>
      </c:scatterChart>
      <c:valAx>
        <c:axId val="347106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Cooling Degree Days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34712576"/>
        <c:crosses val="autoZero"/>
        <c:crossBetween val="midCat"/>
      </c:valAx>
      <c:valAx>
        <c:axId val="347125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MWH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34710656"/>
        <c:crosses val="autoZero"/>
        <c:crossBetween val="midCat"/>
      </c:valAx>
    </c:plotArea>
    <c:plotVisOnly val="1"/>
    <c:dispBlanksAs val="gap"/>
    <c:showDLblsOverMax val="0"/>
  </c:chart>
  <c:spPr>
    <a:solidFill>
      <a:schemeClr val="accent1">
        <a:lumMod val="40000"/>
        <a:lumOff val="60000"/>
      </a:schemeClr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Sheet2!$C$1</c:f>
              <c:strCache>
                <c:ptCount val="1"/>
                <c:pt idx="0">
                  <c:v>House Prices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0"/>
            <c:spPr>
              <a:solidFill>
                <a:srgbClr val="C00000"/>
              </a:solidFill>
            </c:spPr>
          </c:marker>
          <c:xVal>
            <c:numRef>
              <c:f>Sheet2!$B$2:$B$17</c:f>
              <c:numCache>
                <c:formatCode>General</c:formatCode>
                <c:ptCount val="16"/>
                <c:pt idx="0">
                  <c:v>3840</c:v>
                </c:pt>
                <c:pt idx="1">
                  <c:v>1510</c:v>
                </c:pt>
                <c:pt idx="2">
                  <c:v>435</c:v>
                </c:pt>
                <c:pt idx="3">
                  <c:v>3150</c:v>
                </c:pt>
                <c:pt idx="4">
                  <c:v>1626</c:v>
                </c:pt>
                <c:pt idx="5">
                  <c:v>1014</c:v>
                </c:pt>
                <c:pt idx="6">
                  <c:v>1529</c:v>
                </c:pt>
                <c:pt idx="7">
                  <c:v>1056</c:v>
                </c:pt>
                <c:pt idx="8">
                  <c:v>1201</c:v>
                </c:pt>
                <c:pt idx="9">
                  <c:v>1892</c:v>
                </c:pt>
                <c:pt idx="10">
                  <c:v>2070</c:v>
                </c:pt>
                <c:pt idx="11">
                  <c:v>2041</c:v>
                </c:pt>
                <c:pt idx="12">
                  <c:v>1959</c:v>
                </c:pt>
                <c:pt idx="13">
                  <c:v>1199</c:v>
                </c:pt>
                <c:pt idx="14">
                  <c:v>1254</c:v>
                </c:pt>
                <c:pt idx="15">
                  <c:v>924</c:v>
                </c:pt>
              </c:numCache>
            </c:numRef>
          </c:xVal>
          <c:yVal>
            <c:numRef>
              <c:f>Sheet2!$C$2:$C$17</c:f>
              <c:numCache>
                <c:formatCode>General</c:formatCode>
                <c:ptCount val="16"/>
                <c:pt idx="0" formatCode="#,##0">
                  <c:v>300000</c:v>
                </c:pt>
                <c:pt idx="1">
                  <c:v>71500</c:v>
                </c:pt>
                <c:pt idx="2">
                  <c:v>36000</c:v>
                </c:pt>
                <c:pt idx="3">
                  <c:v>114500</c:v>
                </c:pt>
                <c:pt idx="4">
                  <c:v>135000</c:v>
                </c:pt>
                <c:pt idx="5">
                  <c:v>32000</c:v>
                </c:pt>
                <c:pt idx="6">
                  <c:v>110000</c:v>
                </c:pt>
                <c:pt idx="7">
                  <c:v>75000</c:v>
                </c:pt>
                <c:pt idx="8">
                  <c:v>108500</c:v>
                </c:pt>
                <c:pt idx="9">
                  <c:v>370000</c:v>
                </c:pt>
                <c:pt idx="10">
                  <c:v>506666</c:v>
                </c:pt>
                <c:pt idx="11">
                  <c:v>380000</c:v>
                </c:pt>
                <c:pt idx="12">
                  <c:v>340000</c:v>
                </c:pt>
                <c:pt idx="13">
                  <c:v>230000</c:v>
                </c:pt>
                <c:pt idx="14">
                  <c:v>100000</c:v>
                </c:pt>
                <c:pt idx="15">
                  <c:v>22000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709-4498-8169-B467647CE0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447296"/>
        <c:axId val="93449600"/>
      </c:scatterChart>
      <c:valAx>
        <c:axId val="934472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Square Footage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93449600"/>
        <c:crosses val="autoZero"/>
        <c:crossBetween val="midCat"/>
      </c:valAx>
      <c:valAx>
        <c:axId val="934496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/>
                  <a:t>Selling price</a:t>
                </a:r>
              </a:p>
            </c:rich>
          </c:tx>
          <c:layout>
            <c:manualLayout>
              <c:xMode val="edge"/>
              <c:yMode val="edge"/>
              <c:x val="2.8735632183908046E-3"/>
              <c:y val="0.36831485350045529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9344729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12810315989913026"/>
          <c:y val="9.8344634004082818E-2"/>
          <c:w val="0.83431514075446456"/>
          <c:h val="0.7325998833479148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Sheet2!$C$1</c:f>
              <c:strCache>
                <c:ptCount val="1"/>
                <c:pt idx="0">
                  <c:v>House Prices</c:v>
                </c:pt>
              </c:strCache>
            </c:strRef>
          </c:tx>
          <c:spPr>
            <a:ln w="25400">
              <a:noFill/>
            </a:ln>
          </c:spPr>
          <c:marker>
            <c:symbol val="diamond"/>
            <c:size val="10"/>
            <c:spPr>
              <a:solidFill>
                <a:srgbClr val="C00000"/>
              </a:solidFill>
            </c:spPr>
          </c:marker>
          <c:xVal>
            <c:numRef>
              <c:f>Sheet2!$B$2:$B$17</c:f>
              <c:numCache>
                <c:formatCode>General</c:formatCode>
                <c:ptCount val="16"/>
                <c:pt idx="0">
                  <c:v>3840</c:v>
                </c:pt>
                <c:pt idx="1">
                  <c:v>1510</c:v>
                </c:pt>
                <c:pt idx="2">
                  <c:v>435</c:v>
                </c:pt>
                <c:pt idx="3">
                  <c:v>3150</c:v>
                </c:pt>
                <c:pt idx="4">
                  <c:v>1626</c:v>
                </c:pt>
                <c:pt idx="5">
                  <c:v>1014</c:v>
                </c:pt>
                <c:pt idx="6">
                  <c:v>1529</c:v>
                </c:pt>
                <c:pt idx="7">
                  <c:v>1056</c:v>
                </c:pt>
                <c:pt idx="8">
                  <c:v>1201</c:v>
                </c:pt>
                <c:pt idx="9">
                  <c:v>1892</c:v>
                </c:pt>
                <c:pt idx="10">
                  <c:v>2070</c:v>
                </c:pt>
                <c:pt idx="11">
                  <c:v>2041</c:v>
                </c:pt>
                <c:pt idx="12">
                  <c:v>1959</c:v>
                </c:pt>
                <c:pt idx="13">
                  <c:v>1199</c:v>
                </c:pt>
                <c:pt idx="14">
                  <c:v>1254</c:v>
                </c:pt>
                <c:pt idx="15">
                  <c:v>924</c:v>
                </c:pt>
              </c:numCache>
            </c:numRef>
          </c:xVal>
          <c:yVal>
            <c:numRef>
              <c:f>Sheet2!$C$2:$C$17</c:f>
              <c:numCache>
                <c:formatCode>General</c:formatCode>
                <c:ptCount val="16"/>
                <c:pt idx="0" formatCode="#,##0">
                  <c:v>300000</c:v>
                </c:pt>
                <c:pt idx="1">
                  <c:v>71500</c:v>
                </c:pt>
                <c:pt idx="2">
                  <c:v>36000</c:v>
                </c:pt>
                <c:pt idx="3">
                  <c:v>114500</c:v>
                </c:pt>
                <c:pt idx="4">
                  <c:v>135000</c:v>
                </c:pt>
                <c:pt idx="5">
                  <c:v>32000</c:v>
                </c:pt>
                <c:pt idx="6">
                  <c:v>110000</c:v>
                </c:pt>
                <c:pt idx="7">
                  <c:v>75000</c:v>
                </c:pt>
                <c:pt idx="8">
                  <c:v>108500</c:v>
                </c:pt>
                <c:pt idx="9">
                  <c:v>370000</c:v>
                </c:pt>
                <c:pt idx="10">
                  <c:v>506666</c:v>
                </c:pt>
                <c:pt idx="11">
                  <c:v>380000</c:v>
                </c:pt>
                <c:pt idx="12">
                  <c:v>340000</c:v>
                </c:pt>
                <c:pt idx="13">
                  <c:v>230000</c:v>
                </c:pt>
                <c:pt idx="14">
                  <c:v>100000</c:v>
                </c:pt>
                <c:pt idx="15">
                  <c:v>22000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EAA-404F-8478-4FCA1B76EF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810496"/>
        <c:axId val="94812800"/>
      </c:scatterChart>
      <c:valAx>
        <c:axId val="948104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Square Footage</a:t>
                </a:r>
              </a:p>
            </c:rich>
          </c:tx>
          <c:layout>
            <c:manualLayout>
              <c:xMode val="edge"/>
              <c:yMode val="edge"/>
              <c:x val="0.47988484895270445"/>
              <c:y val="0.9152229148439778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94812800"/>
        <c:crosses val="autoZero"/>
        <c:crossBetween val="midCat"/>
      </c:valAx>
      <c:valAx>
        <c:axId val="948128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Selling price</a:t>
                </a:r>
              </a:p>
            </c:rich>
          </c:tx>
          <c:layout>
            <c:manualLayout>
              <c:xMode val="edge"/>
              <c:yMode val="edge"/>
              <c:x val="2.8735632183908046E-3"/>
              <c:y val="0.36831485350045529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9481049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05B16B4A-0BC9-46B7-9E1C-A6AF21E30206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F3491D0-05AC-4AA6-A41B-DC9B71B37E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187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491D0-05AC-4AA6-A41B-DC9B71B37E6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340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491D0-05AC-4AA6-A41B-DC9B71B37E6B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701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491D0-05AC-4AA6-A41B-DC9B71B37E6B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220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/>
              <a:t>Click icon to add picture</a:t>
            </a:r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t>5/20/2021</a:t>
            </a:fld>
            <a:endParaRPr lang="en-US" sz="12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1%20Basic%20Excel%20-%20Excel%20Stat%20-3Day.xlsx" TargetMode="External"/><Relationship Id="rId2" Type="http://schemas.openxmlformats.org/officeDocument/2006/relationships/hyperlink" Target="1%20Basic%20Excel%20-%20Excel%20Stat%206-20-2013.xlsx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hyperlink" Target="2x%20Graphics%20(addition)%20-%20Excel%20Stat%20-%203Day.xlsx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2%20Graphics%20-%20Excel%20Stat%20-%203Day.xlsx" TargetMode="External"/><Relationship Id="rId2" Type="http://schemas.openxmlformats.org/officeDocument/2006/relationships/hyperlink" Target="2%20Graphics%20-%20Excel%20Stat%206-20-2013.xlsx" TargetMode="Externa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www.pngall.com/business-growth-chart-png" TargetMode="External"/><Relationship Id="rId5" Type="http://schemas.openxmlformats.org/officeDocument/2006/relationships/image" Target="../media/image6.png"/><Relationship Id="rId4" Type="http://schemas.openxmlformats.org/officeDocument/2006/relationships/hyperlink" Target="2z%20Review%20and%20Organize.xlsx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3%20Central%20Tendency%20-%20Excel%20Stat%20-%203Day.xlsx" TargetMode="External"/><Relationship Id="rId2" Type="http://schemas.openxmlformats.org/officeDocument/2006/relationships/hyperlink" Target="3%20Central%20Tendency%20-%20Excel%20Stat%206-20-2013.xlsx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4%20Confidene%20Interval%20-%20Excel%20Stat%206-20-2013.xls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4%20Confidene%20Interval%20-%20Excel%20Stat%20-%203Day.xlsx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4z%20Review%20&amp;%20Beyond%20-%203Day.xlsx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0%20Pre-Test%20Excel%20Stat.docx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2x%20Graphics%20(addition)%20-%20Excel%20Stat%20-%203Day.xlsx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5%20Regression%20-%20Excel%20Stat%20-%203Day.xlsx" TargetMode="External"/><Relationship Id="rId2" Type="http://schemas.openxmlformats.org/officeDocument/2006/relationships/hyperlink" Target="5%20Regression%20-%20Excel%20Stat%206-20-2013.xlsx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6%20Lognormal%20Precipitation%20A%20%206-20-2014.xlsx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hyperlink" Target="6%20Lognormal%20Examples%20-%203Day.xlsx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Relationship Id="rId6" Type="http://schemas.openxmlformats.org/officeDocument/2006/relationships/hyperlink" Target="6z%20Review%20-%203Day.xlsx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8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7%20Post-Test%20Excel%20Stat.docx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Excel</a:t>
            </a:r>
            <a:r>
              <a:rPr lang="en-US" sz="4800" dirty="0"/>
              <a:t> Statistics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240 CenSARA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73378" y="3429000"/>
            <a:ext cx="492500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Instructor:  Steve Hiebsch</a:t>
            </a:r>
          </a:p>
          <a:p>
            <a:r>
              <a:rPr lang="en-US" sz="2800" dirty="0"/>
              <a:t>Email: 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steve.hiebsch@gmail.com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85504498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152400"/>
            <a:ext cx="7498080" cy="1143000"/>
          </a:xfrm>
        </p:spPr>
        <p:txBody>
          <a:bodyPr/>
          <a:lstStyle/>
          <a:p>
            <a:r>
              <a:rPr lang="en-US" dirty="0"/>
              <a:t>Module 5:  Linear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76400"/>
            <a:ext cx="7498080" cy="4572000"/>
          </a:xfrm>
        </p:spPr>
        <p:txBody>
          <a:bodyPr>
            <a:normAutofit/>
          </a:bodyPr>
          <a:lstStyle/>
          <a:p>
            <a:pPr marL="82296" indent="0">
              <a:lnSpc>
                <a:spcPct val="110000"/>
              </a:lnSpc>
              <a:buNone/>
            </a:pPr>
            <a:r>
              <a:rPr lang="en-US" sz="2700" dirty="0"/>
              <a:t>After completing this module, the student will be able to:</a:t>
            </a:r>
          </a:p>
          <a:p>
            <a:pPr marL="596646" indent="-514350">
              <a:lnSpc>
                <a:spcPct val="110000"/>
              </a:lnSpc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sz="2700" dirty="0"/>
              <a:t>Explain linear regression</a:t>
            </a:r>
          </a:p>
          <a:p>
            <a:pPr marL="596646" indent="-514350">
              <a:lnSpc>
                <a:spcPct val="110000"/>
              </a:lnSpc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sz="2700" dirty="0"/>
              <a:t>Use Excel to draw a scatter diagram</a:t>
            </a:r>
          </a:p>
          <a:p>
            <a:pPr marL="596646" indent="-514350">
              <a:lnSpc>
                <a:spcPct val="110000"/>
              </a:lnSpc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sz="2700" dirty="0"/>
              <a:t>Use Excel to find a least squares regression line</a:t>
            </a:r>
          </a:p>
          <a:p>
            <a:pPr marL="596646" indent="-514350">
              <a:lnSpc>
                <a:spcPct val="110000"/>
              </a:lnSpc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sz="2700" dirty="0"/>
              <a:t>Use Excel and the least squares regression equation to predict the value of a dependent variable based on an independent variable</a:t>
            </a:r>
          </a:p>
        </p:txBody>
      </p:sp>
    </p:spTree>
    <p:extLst>
      <p:ext uri="{BB962C8B-B14F-4D97-AF65-F5344CB8AC3E}">
        <p14:creationId xmlns:p14="http://schemas.microsoft.com/office/powerpoint/2010/main" val="1488364055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Module 6:  Lognormal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00200"/>
            <a:ext cx="7498080" cy="4800600"/>
          </a:xfrm>
        </p:spPr>
        <p:txBody>
          <a:bodyPr/>
          <a:lstStyle/>
          <a:p>
            <a:pPr marL="82296" indent="0">
              <a:buNone/>
            </a:pPr>
            <a:r>
              <a:rPr lang="en-US" sz="2700" dirty="0"/>
              <a:t>After completing this module, the student will be able to:</a:t>
            </a:r>
          </a:p>
          <a:p>
            <a:pPr marL="596646" indent="-514350">
              <a:lnSpc>
                <a:spcPct val="110000"/>
              </a:lnSpc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sz="2700" dirty="0"/>
              <a:t>Explain lognormal distribution</a:t>
            </a:r>
          </a:p>
          <a:p>
            <a:pPr marL="596646" indent="-514350">
              <a:lnSpc>
                <a:spcPct val="110000"/>
              </a:lnSpc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sz="2700" dirty="0"/>
              <a:t>Use Excel Lognormal functions to create a </a:t>
            </a:r>
            <a:br>
              <a:rPr lang="en-US" sz="2700" dirty="0"/>
            </a:br>
            <a:r>
              <a:rPr lang="en-US" sz="2700" dirty="0"/>
              <a:t>lognormal distribution probability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03529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88" y="990600"/>
            <a:ext cx="4507944" cy="4572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1717">
            <a:off x="1438837" y="1211073"/>
            <a:ext cx="4196465" cy="4450459"/>
          </a:xfrm>
          <a:prstGeom prst="rect">
            <a:avLst/>
          </a:prstGeom>
        </p:spPr>
      </p:pic>
      <p:pic>
        <p:nvPicPr>
          <p:cNvPr id="3081" name="Picture 9" descr="C:\Users\Steve 2012\AppData\Local\Microsoft\Windows\Temporary Internet Files\Content.IE5\9XBN6JGD\MP910220839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194" r="25373" b="10479"/>
          <a:stretch/>
        </p:blipFill>
        <p:spPr bwMode="auto">
          <a:xfrm rot="21180936">
            <a:off x="2981850" y="889687"/>
            <a:ext cx="2206870" cy="174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21023655">
            <a:off x="3138071" y="881060"/>
            <a:ext cx="1894378" cy="1650487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00000"/>
              </a:lnSpc>
            </a:pPr>
            <a:endParaRPr lang="en-US" sz="2400" b="1" dirty="0">
              <a:solidFill>
                <a:schemeClr val="tx2">
                  <a:lumMod val="75000"/>
                </a:schemeClr>
              </a:solidFill>
              <a:latin typeface="Brush Script MT" pitchFamily="66" charset="0"/>
            </a:endParaRPr>
          </a:p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Brush Script MT" pitchFamily="66" charset="0"/>
              </a:rPr>
              <a:t>Today’s Meaningless Data -- Review Carefully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1199" y="3559738"/>
            <a:ext cx="2910345" cy="2536262"/>
          </a:xfrm>
        </p:spPr>
        <p:txBody>
          <a:bodyPr/>
          <a:lstStyle/>
          <a:p>
            <a:r>
              <a:rPr lang="en-US" sz="3200" dirty="0"/>
              <a:t>Module 1: Using Microsoft Excel Spreadsheets</a:t>
            </a:r>
          </a:p>
        </p:txBody>
      </p:sp>
      <p:sp>
        <p:nvSpPr>
          <p:cNvPr id="9" name="Rectangle 8"/>
          <p:cNvSpPr/>
          <p:nvPr/>
        </p:nvSpPr>
        <p:spPr>
          <a:xfrm rot="19288147">
            <a:off x="2401018" y="3505220"/>
            <a:ext cx="29851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Revised</a:t>
            </a:r>
          </a:p>
        </p:txBody>
      </p:sp>
    </p:spTree>
    <p:extLst>
      <p:ext uri="{BB962C8B-B14F-4D97-AF65-F5344CB8AC3E}">
        <p14:creationId xmlns:p14="http://schemas.microsoft.com/office/powerpoint/2010/main" val="2361528796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Spreadsheet?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371600"/>
            <a:ext cx="7498080" cy="48006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/>
              <a:t>A computer program</a:t>
            </a:r>
            <a:r>
              <a:rPr lang="en-US" sz="2800" dirty="0"/>
              <a:t> that stores data in a tabular format.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A computer program with features and/or capabilities that include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dirty="0"/>
              <a:t>Calculations of formulas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dirty="0"/>
              <a:t>Production of charts and graphics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dirty="0"/>
              <a:t>Data analysis tools capable of handling large quantities of data.</a:t>
            </a:r>
          </a:p>
        </p:txBody>
      </p:sp>
    </p:spTree>
    <p:extLst>
      <p:ext uri="{BB962C8B-B14F-4D97-AF65-F5344CB8AC3E}">
        <p14:creationId xmlns:p14="http://schemas.microsoft.com/office/powerpoint/2010/main" val="2681979255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Spreadsheet?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800" dirty="0"/>
              <a:t>Spreadsheet packages are used to help the user understand and solve numerical problems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Used in almost every field of business,  government,  and academia.</a:t>
            </a:r>
            <a:r>
              <a:rPr lang="en-US" dirty="0"/>
              <a:t>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Microsoft Excel is popular spreadsheet package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Others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VisiCalc – one of the original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Lotus 1-2-3 – first big package (still available)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Open Office – originally by Oracle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WordPerfect Office – Quattro Pro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Microsoft – Works  (in 2009 out of production) became Microsoft – Office Starter Edition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Online Spreadsheet – Google Docs</a:t>
            </a:r>
          </a:p>
        </p:txBody>
      </p:sp>
    </p:spTree>
    <p:extLst>
      <p:ext uri="{BB962C8B-B14F-4D97-AF65-F5344CB8AC3E}">
        <p14:creationId xmlns:p14="http://schemas.microsoft.com/office/powerpoint/2010/main" val="843469394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 of Excel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Spreadsheet packages use worksheets of columns and rows to view the data.</a:t>
            </a:r>
          </a:p>
          <a:p>
            <a:r>
              <a:rPr lang="en-US" dirty="0"/>
              <a:t>A collection of worksheets make up a workbook.</a:t>
            </a:r>
          </a:p>
          <a:p>
            <a:pPr lvl="1"/>
            <a:r>
              <a:rPr lang="en-US" dirty="0"/>
              <a:t>Old default in MS Excel was 3 worksheets</a:t>
            </a:r>
          </a:p>
          <a:p>
            <a:r>
              <a:rPr lang="en-US" dirty="0"/>
              <a:t>A </a:t>
            </a:r>
            <a:r>
              <a:rPr lang="en-US" i="1" dirty="0"/>
              <a:t>spreadsheet</a:t>
            </a:r>
            <a:r>
              <a:rPr lang="en-US" dirty="0"/>
              <a:t> program, such as Excel, is used to create </a:t>
            </a:r>
            <a:r>
              <a:rPr lang="en-US" i="1" dirty="0"/>
              <a:t>workbook </a:t>
            </a:r>
            <a:r>
              <a:rPr lang="en-US" dirty="0"/>
              <a:t>files that contain one or more </a:t>
            </a:r>
            <a:r>
              <a:rPr lang="en-US" i="1" dirty="0"/>
              <a:t>worksheets</a:t>
            </a:r>
            <a:r>
              <a:rPr lang="en-US" dirty="0"/>
              <a:t> which contains tabular data.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186747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Excel as a Statistical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Useful functions in spreadsheet package</a:t>
            </a:r>
          </a:p>
          <a:p>
            <a:pPr lvl="1"/>
            <a:r>
              <a:rPr lang="en-US" dirty="0"/>
              <a:t>Enter data that is related</a:t>
            </a:r>
          </a:p>
          <a:p>
            <a:pPr lvl="1"/>
            <a:r>
              <a:rPr lang="en-US" dirty="0"/>
              <a:t>Develop relationship using math &amp; statistical tools</a:t>
            </a:r>
          </a:p>
          <a:p>
            <a:pPr lvl="1"/>
            <a:r>
              <a:rPr lang="en-US" dirty="0"/>
              <a:t>Look at results when changes occur</a:t>
            </a:r>
          </a:p>
          <a:p>
            <a:r>
              <a:rPr lang="en-US" dirty="0"/>
              <a:t>Present data in “more easily” understandable manner</a:t>
            </a:r>
          </a:p>
          <a:p>
            <a:pPr lvl="1"/>
            <a:r>
              <a:rPr lang="en-US" dirty="0"/>
              <a:t>Charts</a:t>
            </a:r>
          </a:p>
          <a:p>
            <a:pPr lvl="1"/>
            <a:r>
              <a:rPr lang="en-US" dirty="0"/>
              <a:t>Tables</a:t>
            </a:r>
          </a:p>
          <a:p>
            <a:pPr lvl="1"/>
            <a:r>
              <a:rPr lang="en-US" dirty="0"/>
              <a:t>Graphs</a:t>
            </a:r>
          </a:p>
          <a:p>
            <a:r>
              <a:rPr lang="en-US" dirty="0"/>
              <a:t>Help in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1958710809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Excel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95400"/>
            <a:ext cx="749808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Entering Data in Excel discussed in this class.</a:t>
            </a:r>
          </a:p>
          <a:p>
            <a:pPr lvl="1"/>
            <a:r>
              <a:rPr lang="en-US" dirty="0"/>
              <a:t>Fill – series data</a:t>
            </a:r>
          </a:p>
          <a:p>
            <a:pPr lvl="1"/>
            <a:r>
              <a:rPr lang="en-US" dirty="0"/>
              <a:t>Create formula</a:t>
            </a:r>
          </a:p>
          <a:p>
            <a:pPr lvl="1"/>
            <a:r>
              <a:rPr lang="en-US" dirty="0"/>
              <a:t>Copy – Icons vs. cross hair vs. Key strokes</a:t>
            </a:r>
          </a:p>
          <a:p>
            <a:pPr lvl="1"/>
            <a:r>
              <a:rPr lang="en-US" dirty="0"/>
              <a:t>Locking on “Key Cell” with F4 function key </a:t>
            </a:r>
          </a:p>
          <a:p>
            <a:pPr lvl="2"/>
            <a:r>
              <a:rPr lang="en-US" dirty="0"/>
              <a:t>Use of $ in formula</a:t>
            </a:r>
          </a:p>
          <a:p>
            <a:pPr lvl="1"/>
            <a:r>
              <a:rPr lang="en-US" dirty="0"/>
              <a:t>Naming an array for repeated future use</a:t>
            </a:r>
          </a:p>
          <a:p>
            <a:pPr lvl="0"/>
            <a:r>
              <a:rPr lang="en-US" dirty="0"/>
              <a:t>Creating formulas and solve problems</a:t>
            </a:r>
          </a:p>
          <a:p>
            <a:pPr lvl="1"/>
            <a:r>
              <a:rPr lang="en-US" dirty="0"/>
              <a:t>Sum function vs. keying in plus symbol</a:t>
            </a:r>
          </a:p>
          <a:p>
            <a:pPr lvl="1"/>
            <a:r>
              <a:rPr lang="en-US" dirty="0"/>
              <a:t>Product function vs. keying in multiplication symbols</a:t>
            </a:r>
          </a:p>
          <a:p>
            <a:pPr lvl="1"/>
            <a:r>
              <a:rPr lang="en-US" dirty="0"/>
              <a:t>Power function vs. keying in ^ for exponential</a:t>
            </a:r>
          </a:p>
          <a:p>
            <a:pPr lvl="1"/>
            <a:r>
              <a:rPr lang="en-US" dirty="0"/>
              <a:t>Count function vs. counting cells and values</a:t>
            </a:r>
          </a:p>
          <a:p>
            <a:r>
              <a:rPr lang="en-US" dirty="0"/>
              <a:t>Edit data that is in a worksheet</a:t>
            </a:r>
          </a:p>
        </p:txBody>
      </p:sp>
      <p:sp>
        <p:nvSpPr>
          <p:cNvPr id="4" name="TextBox 3">
            <a:hlinkClick r:id="rId2" action="ppaction://hlinkfile"/>
          </p:cNvPr>
          <p:cNvSpPr txBox="1"/>
          <p:nvPr/>
        </p:nvSpPr>
        <p:spPr>
          <a:xfrm>
            <a:off x="3352800" y="6260068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  <a:hlinkClick r:id="rId3" action="ppaction://hlinkfile"/>
              </a:rPr>
              <a:t>Go to Worksheet – Basic Excel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937068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15000" y="3657600"/>
            <a:ext cx="3104704" cy="2667000"/>
          </a:xfrm>
        </p:spPr>
        <p:txBody>
          <a:bodyPr/>
          <a:lstStyle/>
          <a:p>
            <a:r>
              <a:rPr lang="en-US" sz="3200" dirty="0"/>
              <a:t>Module 2: Describing Data: Graphical Presentations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 descr="C:\Users\Steve 2012\AppData\Local\Microsoft\Windows\Temporary Internet Files\Content.IE5\FPRX5ATB\MC90043877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C:\Users\Steve 2012\AppData\Local\Microsoft\Windows\Temporary Internet Files\Content.IE5\9XBN6JGD\MP910220839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194" r="25373" b="10479"/>
          <a:stretch/>
        </p:blipFill>
        <p:spPr bwMode="auto">
          <a:xfrm rot="21180936">
            <a:off x="2688962" y="1018725"/>
            <a:ext cx="2206870" cy="174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5"/>
          <p:cNvSpPr txBox="1">
            <a:spLocks/>
          </p:cNvSpPr>
          <p:nvPr/>
        </p:nvSpPr>
        <p:spPr>
          <a:xfrm rot="21023655">
            <a:off x="2845183" y="1010098"/>
            <a:ext cx="1894378" cy="1650487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>
            <a:lvl1pPr marL="0" indent="0" algn="l" rtl="0" eaLnBrk="1" latinLnBrk="0" hangingPunct="1">
              <a:lnSpc>
                <a:spcPts val="16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lnSpc>
                <a:spcPct val="100000"/>
              </a:lnSpc>
            </a:pPr>
            <a:endParaRPr lang="en-US" sz="2400" b="1" dirty="0">
              <a:solidFill>
                <a:schemeClr val="tx2">
                  <a:lumMod val="75000"/>
                </a:schemeClr>
              </a:solidFill>
              <a:latin typeface="Brush Script MT" pitchFamily="66" charset="0"/>
            </a:endParaRPr>
          </a:p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Brush Script MT" pitchFamily="66" charset="0"/>
              </a:rPr>
              <a:t>Making the Complex look Simple – Understood at glance</a:t>
            </a:r>
          </a:p>
        </p:txBody>
      </p:sp>
    </p:spTree>
    <p:extLst>
      <p:ext uri="{BB962C8B-B14F-4D97-AF65-F5344CB8AC3E}">
        <p14:creationId xmlns:p14="http://schemas.microsoft.com/office/powerpoint/2010/main" val="1585800745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Graphical Presentations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82296" lvl="0" indent="0">
              <a:lnSpc>
                <a:spcPct val="110000"/>
              </a:lnSpc>
              <a:buClr>
                <a:schemeClr val="accent3">
                  <a:lumMod val="50000"/>
                </a:schemeClr>
              </a:buClr>
              <a:buSzPct val="100000"/>
              <a:buNone/>
            </a:pPr>
            <a:r>
              <a:rPr lang="en-US" dirty="0"/>
              <a:t>Graphics can aid a presentation’s understandability</a:t>
            </a:r>
          </a:p>
          <a:p>
            <a:pPr>
              <a:lnSpc>
                <a:spcPct val="110000"/>
              </a:lnSpc>
              <a:buClr>
                <a:schemeClr val="accent3">
                  <a:lumMod val="50000"/>
                </a:schemeClr>
              </a:buClr>
              <a:buSzPct val="100000"/>
            </a:pPr>
            <a:r>
              <a:rPr lang="en-US" sz="3000" dirty="0"/>
              <a:t>Use Excel to create common graphic presentations </a:t>
            </a:r>
          </a:p>
          <a:p>
            <a:pPr lvl="1">
              <a:lnSpc>
                <a:spcPct val="110000"/>
              </a:lnSpc>
              <a:buClr>
                <a:schemeClr val="accent3">
                  <a:lumMod val="50000"/>
                </a:schemeClr>
              </a:buClr>
              <a:buSzPct val="100000"/>
            </a:pPr>
            <a:r>
              <a:rPr lang="en-US" sz="2600" dirty="0"/>
              <a:t>pie chart, </a:t>
            </a:r>
          </a:p>
          <a:p>
            <a:pPr lvl="1">
              <a:lnSpc>
                <a:spcPct val="110000"/>
              </a:lnSpc>
              <a:buClr>
                <a:schemeClr val="accent3">
                  <a:lumMod val="50000"/>
                </a:schemeClr>
              </a:buClr>
              <a:buSzPct val="100000"/>
            </a:pPr>
            <a:r>
              <a:rPr lang="en-US" sz="2600" dirty="0"/>
              <a:t>bar charts, </a:t>
            </a:r>
          </a:p>
          <a:p>
            <a:pPr lvl="1">
              <a:lnSpc>
                <a:spcPct val="110000"/>
              </a:lnSpc>
              <a:buClr>
                <a:schemeClr val="accent3">
                  <a:lumMod val="50000"/>
                </a:schemeClr>
              </a:buClr>
              <a:buSzPct val="100000"/>
            </a:pPr>
            <a:r>
              <a:rPr lang="en-US" sz="2600" dirty="0"/>
              <a:t>simple histograms, </a:t>
            </a:r>
          </a:p>
          <a:p>
            <a:pPr lvl="1">
              <a:lnSpc>
                <a:spcPct val="110000"/>
              </a:lnSpc>
              <a:buClr>
                <a:schemeClr val="accent3">
                  <a:lumMod val="50000"/>
                </a:schemeClr>
              </a:buClr>
              <a:buSzPct val="100000"/>
            </a:pPr>
            <a:r>
              <a:rPr lang="en-US" sz="2600" dirty="0"/>
              <a:t>line charts, and </a:t>
            </a:r>
          </a:p>
          <a:p>
            <a:pPr lvl="1">
              <a:lnSpc>
                <a:spcPct val="110000"/>
              </a:lnSpc>
              <a:buClr>
                <a:schemeClr val="accent3">
                  <a:lumMod val="50000"/>
                </a:schemeClr>
              </a:buClr>
              <a:buSzPct val="100000"/>
            </a:pPr>
            <a:r>
              <a:rPr lang="en-US" sz="2600" dirty="0"/>
              <a:t>scatter plots. </a:t>
            </a:r>
          </a:p>
          <a:p>
            <a:pPr>
              <a:lnSpc>
                <a:spcPct val="110000"/>
              </a:lnSpc>
              <a:buClr>
                <a:schemeClr val="accent3">
                  <a:lumMod val="50000"/>
                </a:schemeClr>
              </a:buClr>
              <a:buSzPct val="100000"/>
            </a:pPr>
            <a:r>
              <a:rPr lang="en-US" sz="3000" dirty="0"/>
              <a:t>Edit and modify charts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00376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6F7A9-7356-4898-9790-70F0B1347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508" y="152400"/>
            <a:ext cx="7498080" cy="792162"/>
          </a:xfrm>
        </p:spPr>
        <p:txBody>
          <a:bodyPr/>
          <a:lstStyle/>
          <a:p>
            <a:pPr algn="ctr"/>
            <a:r>
              <a:rPr lang="en-US" dirty="0"/>
              <a:t>Course’s Agenda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152659D-587B-4175-AF18-BA22436EEB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7251466"/>
              </p:ext>
            </p:extLst>
          </p:nvPr>
        </p:nvGraphicFramePr>
        <p:xfrm>
          <a:off x="1397508" y="1054101"/>
          <a:ext cx="7371588" cy="5505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2892">
                  <a:extLst>
                    <a:ext uri="{9D8B030D-6E8A-4147-A177-3AD203B41FA5}">
                      <a16:colId xmlns:a16="http://schemas.microsoft.com/office/drawing/2014/main" val="1865770110"/>
                    </a:ext>
                  </a:extLst>
                </a:gridCol>
                <a:gridCol w="1856232">
                  <a:extLst>
                    <a:ext uri="{9D8B030D-6E8A-4147-A177-3AD203B41FA5}">
                      <a16:colId xmlns:a16="http://schemas.microsoft.com/office/drawing/2014/main" val="757197790"/>
                    </a:ext>
                  </a:extLst>
                </a:gridCol>
                <a:gridCol w="1856232">
                  <a:extLst>
                    <a:ext uri="{9D8B030D-6E8A-4147-A177-3AD203B41FA5}">
                      <a16:colId xmlns:a16="http://schemas.microsoft.com/office/drawing/2014/main" val="1088672828"/>
                    </a:ext>
                  </a:extLst>
                </a:gridCol>
                <a:gridCol w="1856232">
                  <a:extLst>
                    <a:ext uri="{9D8B030D-6E8A-4147-A177-3AD203B41FA5}">
                      <a16:colId xmlns:a16="http://schemas.microsoft.com/office/drawing/2014/main" val="3469849725"/>
                    </a:ext>
                  </a:extLst>
                </a:gridCol>
              </a:tblGrid>
              <a:tr h="559795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cap="small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Time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cap="small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Day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cap="small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Day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cap="small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Day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408246"/>
                  </a:ext>
                </a:extLst>
              </a:tr>
              <a:tr h="680193">
                <a:tc>
                  <a:txBody>
                    <a:bodyPr/>
                    <a:lstStyle/>
                    <a:p>
                      <a:r>
                        <a:rPr lang="en-US" sz="2000" b="1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8:30 – 8:50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190B0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Set up</a:t>
                      </a:r>
                      <a:br>
                        <a:rPr lang="en-US" sz="1800" b="1" dirty="0">
                          <a:solidFill>
                            <a:srgbClr val="190B0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b="1" dirty="0">
                          <a:solidFill>
                            <a:srgbClr val="190B0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Check-In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190B0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Check-In &amp; Review Day 1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190B0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Check-In &amp;</a:t>
                      </a:r>
                      <a:br>
                        <a:rPr lang="en-US" sz="1800" b="1" dirty="0">
                          <a:solidFill>
                            <a:srgbClr val="190B0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b="1" dirty="0">
                          <a:solidFill>
                            <a:srgbClr val="190B0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Review Day 2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692583"/>
                  </a:ext>
                </a:extLst>
              </a:tr>
              <a:tr h="680193">
                <a:tc>
                  <a:txBody>
                    <a:bodyPr/>
                    <a:lstStyle/>
                    <a:p>
                      <a:r>
                        <a:rPr lang="en-US" sz="2000" b="1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8:50 – 9:40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190B0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Introductions</a:t>
                      </a:r>
                    </a:p>
                    <a:p>
                      <a:r>
                        <a:rPr lang="en-US" sz="1800" b="1" dirty="0">
                          <a:solidFill>
                            <a:srgbClr val="190B0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Pre-Test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Module 3</a:t>
                      </a:r>
                      <a:b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Central Tendency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Module 5</a:t>
                      </a:r>
                      <a:b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Linear Regression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882940"/>
                  </a:ext>
                </a:extLst>
              </a:tr>
              <a:tr h="680193">
                <a:tc>
                  <a:txBody>
                    <a:bodyPr/>
                    <a:lstStyle/>
                    <a:p>
                      <a:r>
                        <a:rPr lang="en-US" sz="2000" b="1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9:40 – 10:35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190B0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Module 1</a:t>
                      </a:r>
                      <a:br>
                        <a:rPr lang="en-US" sz="1800" b="1" dirty="0">
                          <a:solidFill>
                            <a:srgbClr val="190B0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b="1" dirty="0">
                          <a:solidFill>
                            <a:srgbClr val="190B0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Excel Basics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Module 3 Practice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Module 5 Practice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666923"/>
                  </a:ext>
                </a:extLst>
              </a:tr>
              <a:tr h="384457">
                <a:tc>
                  <a:txBody>
                    <a:bodyPr/>
                    <a:lstStyle/>
                    <a:p>
                      <a:r>
                        <a:rPr lang="en-US" sz="2000" b="1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10:35 – 10:50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Break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Break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Break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944460"/>
                  </a:ext>
                </a:extLst>
              </a:tr>
              <a:tr h="680193">
                <a:tc>
                  <a:txBody>
                    <a:bodyPr/>
                    <a:lstStyle/>
                    <a:p>
                      <a:r>
                        <a:rPr lang="en-US" sz="2000" b="1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10:50 – 11:40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Module 2</a:t>
                      </a:r>
                      <a:b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Describing Data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Module 4</a:t>
                      </a:r>
                      <a:b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 &amp; Confidence Interval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Module 6</a:t>
                      </a:r>
                      <a:b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Lognormal Distribution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311361"/>
                  </a:ext>
                </a:extLst>
              </a:tr>
              <a:tr h="680193">
                <a:tc>
                  <a:txBody>
                    <a:bodyPr/>
                    <a:lstStyle/>
                    <a:p>
                      <a:r>
                        <a:rPr lang="en-US" sz="2000" b="1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11:40 – 12:30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Module 2 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Module 4 Practice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Module 6 Practice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15697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b="1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12:30 – 12:50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Practice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Review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Post-Test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18364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b="1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12:50 – 1:00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Q&amp;A over 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Q&amp;A over 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D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911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8703041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 Chart vs. Pie Chart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0" hangingPunct="0"/>
            <a:r>
              <a:rPr lang="en-US" b="1" dirty="0">
                <a:latin typeface="Calibri" pitchFamily="34" charset="0"/>
              </a:rPr>
              <a:t>BAR CHART - </a:t>
            </a:r>
            <a:r>
              <a:rPr lang="en-US" dirty="0">
                <a:latin typeface="Calibri" pitchFamily="34" charset="0"/>
              </a:rPr>
              <a:t>A graph in which the classes are reported on the horizontal axis and the class frequencies on the vertical axis. The class frequencies are proportional to the heights of the bars.</a:t>
            </a:r>
          </a:p>
          <a:p>
            <a:pPr lvl="1" eaLnBrk="0" hangingPunct="0"/>
            <a:r>
              <a:rPr lang="en-US" dirty="0">
                <a:latin typeface="Calibri" pitchFamily="34" charset="0"/>
              </a:rPr>
              <a:t>Microsoft Excel calls this a “Column Chart”</a:t>
            </a:r>
          </a:p>
          <a:p>
            <a:pPr eaLnBrk="0" hangingPunct="0"/>
            <a:r>
              <a:rPr lang="en-US" b="1" dirty="0">
                <a:latin typeface="Calibri" pitchFamily="34" charset="0"/>
              </a:rPr>
              <a:t>PIE CHART - </a:t>
            </a:r>
            <a:r>
              <a:rPr lang="en-US" dirty="0">
                <a:latin typeface="Calibri" pitchFamily="34" charset="0"/>
              </a:rPr>
              <a:t>A chart that shows the proportion, percent or relative frequency that each class represents of the total number of frequencies.</a:t>
            </a:r>
          </a:p>
        </p:txBody>
      </p:sp>
    </p:spTree>
    <p:extLst>
      <p:ext uri="{BB962C8B-B14F-4D97-AF65-F5344CB8AC3E}">
        <p14:creationId xmlns:p14="http://schemas.microsoft.com/office/powerpoint/2010/main" val="1104118386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343400" y="3886200"/>
            <a:ext cx="4191000" cy="2895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029200" y="1295400"/>
            <a:ext cx="3810000" cy="27432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Graphics made easy with Excel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8253959"/>
              </p:ext>
            </p:extLst>
          </p:nvPr>
        </p:nvGraphicFramePr>
        <p:xfrm>
          <a:off x="4495800" y="4038600"/>
          <a:ext cx="380901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5276151"/>
              </p:ext>
            </p:extLst>
          </p:nvPr>
        </p:nvGraphicFramePr>
        <p:xfrm>
          <a:off x="5105400" y="1295400"/>
          <a:ext cx="34766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3232426"/>
              </p:ext>
            </p:extLst>
          </p:nvPr>
        </p:nvGraphicFramePr>
        <p:xfrm>
          <a:off x="1219200" y="1945071"/>
          <a:ext cx="3352800" cy="30841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7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1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36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126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Seniority of Employees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Frequency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Relative Frequency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6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0-5 years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19.3%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6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6-10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22.9%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6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11-15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34.9%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6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16-20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9.6%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6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21-25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7.2%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6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Over 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6.0%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5833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892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Total Employees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83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2570675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Graphics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Histogram</a:t>
            </a:r>
          </a:p>
          <a:p>
            <a:pPr lvl="1"/>
            <a:r>
              <a:rPr lang="en-US" dirty="0"/>
              <a:t>Histogram vs. Bar Charts</a:t>
            </a:r>
          </a:p>
          <a:p>
            <a:r>
              <a:rPr lang="en-US" dirty="0"/>
              <a:t>Line Charts – Good for showing changes in data over time.</a:t>
            </a:r>
          </a:p>
          <a:p>
            <a:r>
              <a:rPr lang="en-US" dirty="0"/>
              <a:t>Scatter Plots - similar to line graphs </a:t>
            </a:r>
          </a:p>
          <a:p>
            <a:pPr lvl="1"/>
            <a:r>
              <a:rPr lang="en-US" dirty="0"/>
              <a:t>Both vertical &amp; horizontal access to plot data points. </a:t>
            </a:r>
          </a:p>
          <a:p>
            <a:pPr lvl="1"/>
            <a:r>
              <a:rPr lang="en-US" dirty="0"/>
              <a:t>Show if one variable is related to another  – called </a:t>
            </a:r>
            <a:r>
              <a:rPr lang="en-US" b="1" dirty="0"/>
              <a:t>correlation 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873811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28600" y="838200"/>
            <a:ext cx="8686800" cy="5406957"/>
          </a:xfrm>
          <a:prstGeom prst="roundRect">
            <a:avLst>
              <a:gd name="adj" fmla="val 81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-76200"/>
            <a:ext cx="3107778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Line Charts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34880" y="6289091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https://www.noaa.gov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39FE9E-4A8C-4C15-9967-10FC5DAB4D81}"/>
              </a:ext>
            </a:extLst>
          </p:cNvPr>
          <p:cNvSpPr txBox="1"/>
          <p:nvPr/>
        </p:nvSpPr>
        <p:spPr>
          <a:xfrm>
            <a:off x="5867400" y="6321357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  <a:hlinkClick r:id="rId2" action="ppaction://hlinkfile"/>
              </a:rPr>
              <a:t>See precipitation data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E3D2643-0566-4D84-B23D-7EEE996DA9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6918454"/>
              </p:ext>
            </p:extLst>
          </p:nvPr>
        </p:nvGraphicFramePr>
        <p:xfrm>
          <a:off x="4428784" y="1219200"/>
          <a:ext cx="4105616" cy="4575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2B54309-8E71-4ADA-820D-614D3C86FB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799332"/>
              </p:ext>
            </p:extLst>
          </p:nvPr>
        </p:nvGraphicFramePr>
        <p:xfrm>
          <a:off x="645072" y="1699440"/>
          <a:ext cx="3469728" cy="4244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7432">
                  <a:extLst>
                    <a:ext uri="{9D8B030D-6E8A-4147-A177-3AD203B41FA5}">
                      <a16:colId xmlns:a16="http://schemas.microsoft.com/office/drawing/2014/main" val="2238250188"/>
                    </a:ext>
                  </a:extLst>
                </a:gridCol>
                <a:gridCol w="867432">
                  <a:extLst>
                    <a:ext uri="{9D8B030D-6E8A-4147-A177-3AD203B41FA5}">
                      <a16:colId xmlns:a16="http://schemas.microsoft.com/office/drawing/2014/main" val="852781290"/>
                    </a:ext>
                  </a:extLst>
                </a:gridCol>
                <a:gridCol w="867432">
                  <a:extLst>
                    <a:ext uri="{9D8B030D-6E8A-4147-A177-3AD203B41FA5}">
                      <a16:colId xmlns:a16="http://schemas.microsoft.com/office/drawing/2014/main" val="282224529"/>
                    </a:ext>
                  </a:extLst>
                </a:gridCol>
                <a:gridCol w="867432">
                  <a:extLst>
                    <a:ext uri="{9D8B030D-6E8A-4147-A177-3AD203B41FA5}">
                      <a16:colId xmlns:a16="http://schemas.microsoft.com/office/drawing/2014/main" val="3061458670"/>
                    </a:ext>
                  </a:extLst>
                </a:gridCol>
              </a:tblGrid>
              <a:tr h="5658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 Moines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Okla. City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Baton Rouge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77913701"/>
                  </a:ext>
                </a:extLst>
              </a:tr>
              <a:tr h="282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36.88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30.37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13322613"/>
                  </a:ext>
                </a:extLst>
              </a:tr>
              <a:tr h="282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27.07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29.49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78.95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08801563"/>
                  </a:ext>
                </a:extLst>
              </a:tr>
              <a:tr h="282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34.99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52.79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74.89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84440024"/>
                  </a:ext>
                </a:extLst>
              </a:tr>
              <a:tr h="282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28.38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0101009"/>
                  </a:ext>
                </a:extLst>
              </a:tr>
              <a:tr h="282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55.07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69.33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8830103"/>
                  </a:ext>
                </a:extLst>
              </a:tr>
              <a:tr h="282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36.84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26.32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87.78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69309572"/>
                  </a:ext>
                </a:extLst>
              </a:tr>
              <a:tr h="282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31.71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33.67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86.43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48301290"/>
                  </a:ext>
                </a:extLst>
              </a:tr>
              <a:tr h="282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45.89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45.83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57094890"/>
                  </a:ext>
                </a:extLst>
              </a:tr>
              <a:tr h="282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45.36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84.76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70556604"/>
                  </a:ext>
                </a:extLst>
              </a:tr>
              <a:tr h="282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31.65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38.57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81.31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93816540"/>
                  </a:ext>
                </a:extLst>
              </a:tr>
              <a:tr h="282944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89350323"/>
                  </a:ext>
                </a:extLst>
              </a:tr>
              <a:tr h="282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37.89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38.59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77.63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57334525"/>
                  </a:ext>
                </a:extLst>
              </a:tr>
              <a:tr h="282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36.86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7862897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ECFD589-F830-4DB7-A167-F30406A22D32}"/>
              </a:ext>
            </a:extLst>
          </p:cNvPr>
          <p:cNvSpPr txBox="1"/>
          <p:nvPr/>
        </p:nvSpPr>
        <p:spPr>
          <a:xfrm>
            <a:off x="797472" y="1066800"/>
            <a:ext cx="3200400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Precipitation by Year </a:t>
            </a:r>
            <a:br>
              <a:rPr lang="en-US" sz="2400" dirty="0"/>
            </a:br>
            <a:r>
              <a:rPr lang="en-US" sz="1400" dirty="0"/>
              <a:t>for</a:t>
            </a:r>
            <a:r>
              <a:rPr lang="en-US" sz="1400" baseline="0" dirty="0"/>
              <a:t> 3 State Capitals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8714194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53148" y="1029586"/>
            <a:ext cx="8610600" cy="5334000"/>
          </a:xfrm>
          <a:prstGeom prst="roundRect">
            <a:avLst>
              <a:gd name="adj" fmla="val 809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0"/>
            <a:ext cx="7498080" cy="1143000"/>
          </a:xfrm>
        </p:spPr>
        <p:txBody>
          <a:bodyPr>
            <a:normAutofit/>
          </a:bodyPr>
          <a:lstStyle/>
          <a:p>
            <a:r>
              <a:rPr lang="en-US" dirty="0"/>
              <a:t>Line Charts and Bar Charts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9AAF169-40AA-4A90-BDC5-0990272FD3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779866"/>
              </p:ext>
            </p:extLst>
          </p:nvPr>
        </p:nvGraphicFramePr>
        <p:xfrm>
          <a:off x="762000" y="1884920"/>
          <a:ext cx="3469728" cy="428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7432">
                  <a:extLst>
                    <a:ext uri="{9D8B030D-6E8A-4147-A177-3AD203B41FA5}">
                      <a16:colId xmlns:a16="http://schemas.microsoft.com/office/drawing/2014/main" val="2238250188"/>
                    </a:ext>
                  </a:extLst>
                </a:gridCol>
                <a:gridCol w="867432">
                  <a:extLst>
                    <a:ext uri="{9D8B030D-6E8A-4147-A177-3AD203B41FA5}">
                      <a16:colId xmlns:a16="http://schemas.microsoft.com/office/drawing/2014/main" val="852781290"/>
                    </a:ext>
                  </a:extLst>
                </a:gridCol>
                <a:gridCol w="867432">
                  <a:extLst>
                    <a:ext uri="{9D8B030D-6E8A-4147-A177-3AD203B41FA5}">
                      <a16:colId xmlns:a16="http://schemas.microsoft.com/office/drawing/2014/main" val="282224529"/>
                    </a:ext>
                  </a:extLst>
                </a:gridCol>
                <a:gridCol w="867432">
                  <a:extLst>
                    <a:ext uri="{9D8B030D-6E8A-4147-A177-3AD203B41FA5}">
                      <a16:colId xmlns:a16="http://schemas.microsoft.com/office/drawing/2014/main" val="3061458670"/>
                    </a:ext>
                  </a:extLst>
                </a:gridCol>
              </a:tblGrid>
              <a:tr h="5658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 Moines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Okla. City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Baton Rouge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77913701"/>
                  </a:ext>
                </a:extLst>
              </a:tr>
              <a:tr h="282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36.88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30.37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13322613"/>
                  </a:ext>
                </a:extLst>
              </a:tr>
              <a:tr h="282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27.07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29.49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78.95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08801563"/>
                  </a:ext>
                </a:extLst>
              </a:tr>
              <a:tr h="282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34.99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52.79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74.89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84440024"/>
                  </a:ext>
                </a:extLst>
              </a:tr>
              <a:tr h="282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28.38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0101009"/>
                  </a:ext>
                </a:extLst>
              </a:tr>
              <a:tr h="282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55.07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69.33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8830103"/>
                  </a:ext>
                </a:extLst>
              </a:tr>
              <a:tr h="282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36.84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26.32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87.78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69309572"/>
                  </a:ext>
                </a:extLst>
              </a:tr>
              <a:tr h="282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31.71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33.67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86.43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48301290"/>
                  </a:ext>
                </a:extLst>
              </a:tr>
              <a:tr h="3260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45.89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45.83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57094890"/>
                  </a:ext>
                </a:extLst>
              </a:tr>
              <a:tr h="282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45.36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84.76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70556604"/>
                  </a:ext>
                </a:extLst>
              </a:tr>
              <a:tr h="282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31.65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38.57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81.31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93816540"/>
                  </a:ext>
                </a:extLst>
              </a:tr>
              <a:tr h="282944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89350323"/>
                  </a:ext>
                </a:extLst>
              </a:tr>
              <a:tr h="282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37.89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38.59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77.63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57334525"/>
                  </a:ext>
                </a:extLst>
              </a:tr>
              <a:tr h="282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36.86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7862897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EC84995B-3B57-43A5-AF67-3B3B4AC534BA}"/>
              </a:ext>
            </a:extLst>
          </p:cNvPr>
          <p:cNvSpPr txBox="1"/>
          <p:nvPr/>
        </p:nvSpPr>
        <p:spPr>
          <a:xfrm>
            <a:off x="914400" y="1252280"/>
            <a:ext cx="3200400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Precipitation by Year </a:t>
            </a:r>
            <a:br>
              <a:rPr lang="en-US" sz="2400" dirty="0"/>
            </a:br>
            <a:r>
              <a:rPr lang="en-US" sz="1400" dirty="0"/>
              <a:t>for</a:t>
            </a:r>
            <a:r>
              <a:rPr lang="en-US" sz="1400" baseline="0" dirty="0"/>
              <a:t> 3 State Capitals</a:t>
            </a:r>
            <a:endParaRPr lang="en-US" sz="2400" dirty="0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85D0F952-7056-48B4-890E-E749F7BB5C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5693791"/>
              </p:ext>
            </p:extLst>
          </p:nvPr>
        </p:nvGraphicFramePr>
        <p:xfrm>
          <a:off x="4589550" y="1258226"/>
          <a:ext cx="4016375" cy="4685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2181532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Graphics Aid to Understanding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5575501"/>
              </p:ext>
            </p:extLst>
          </p:nvPr>
        </p:nvGraphicFramePr>
        <p:xfrm>
          <a:off x="1295400" y="1295401"/>
          <a:ext cx="3733800" cy="23126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4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4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9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Seniority of Employees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Mid Point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Average</a:t>
                      </a:r>
                      <a:b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Income</a:t>
                      </a:r>
                    </a:p>
                  </a:txBody>
                  <a:tcPr marL="7401" marR="7401" marT="7401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53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0-5 years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</a:t>
                      </a:r>
                    </a:p>
                  </a:txBody>
                  <a:tcPr marL="7401" marR="7401" marT="740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42,195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53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6-10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7.5</a:t>
                      </a:r>
                    </a:p>
                  </a:txBody>
                  <a:tcPr marL="7401" marR="7401" marT="740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52,315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53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11-15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12.5</a:t>
                      </a:r>
                    </a:p>
                  </a:txBody>
                  <a:tcPr marL="7401" marR="7401" marT="740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67,685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53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16-20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17.5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77,819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53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21-25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22.5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1" marR="7401" marT="740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108,939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53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Over 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01" marR="7401" marT="74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7401" marR="7401" marT="740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76,724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Box 6">
            <a:hlinkClick r:id="rId2" action="ppaction://hlinkfile"/>
          </p:cNvPr>
          <p:cNvSpPr txBox="1"/>
          <p:nvPr/>
        </p:nvSpPr>
        <p:spPr>
          <a:xfrm>
            <a:off x="1292772" y="6375004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  <a:hlinkClick r:id="rId3" action="ppaction://hlinkfile"/>
              </a:rPr>
              <a:t>Go to Worksheet  - Graphics</a:t>
            </a:r>
            <a:endParaRPr lang="en-US" dirty="0">
              <a:solidFill>
                <a:srgbClr val="FFC00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380373"/>
              </p:ext>
            </p:extLst>
          </p:nvPr>
        </p:nvGraphicFramePr>
        <p:xfrm>
          <a:off x="5846067" y="1219200"/>
          <a:ext cx="2840733" cy="5971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6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6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69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47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Employee #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Seniority of Employee  (years)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Income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192"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1001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                      39,940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289"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1002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                      67,949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289"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1003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                      53,696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289"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1004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                      38,003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289"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1005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                      43,586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289"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1006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                   190,876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5289"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1007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                      40,434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5289"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1008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                      78,514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5289"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1009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                      37,620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5289"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1010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                      34,217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5289"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1011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                      94,216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5289"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1012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                      90,094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75289"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1013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24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                      58,048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75289"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1014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                      67,194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75289"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1015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                      52,377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75289"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1016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                   133,509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75289"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1017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                      35,310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75289"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1018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                      38,711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75289"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1019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                      60,697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75289"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1020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                   101,961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75289">
                <a:tc>
                  <a:txBody>
                    <a:bodyPr/>
                    <a:lstStyle/>
                    <a:p>
                      <a:pPr algn="r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1021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                      79,014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80" marR="2080" marT="2080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5185459"/>
              </p:ext>
            </p:extLst>
          </p:nvPr>
        </p:nvGraphicFramePr>
        <p:xfrm>
          <a:off x="5486400" y="3777536"/>
          <a:ext cx="34290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8141915"/>
              </p:ext>
            </p:extLst>
          </p:nvPr>
        </p:nvGraphicFramePr>
        <p:xfrm>
          <a:off x="1443858" y="3708004"/>
          <a:ext cx="3431628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43797901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teve 2012\AppData\Local\Microsoft\Windows\Temporary Internet Files\Content.IE5\FPRX5ATB\MC90043877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7325">
            <a:off x="1062735" y="600519"/>
            <a:ext cx="3098225" cy="309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1717">
            <a:off x="3172110" y="1526933"/>
            <a:ext cx="2799781" cy="296924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1749" y="4361822"/>
            <a:ext cx="3257104" cy="704023"/>
          </a:xfrm>
        </p:spPr>
        <p:txBody>
          <a:bodyPr/>
          <a:lstStyle/>
          <a:p>
            <a:r>
              <a:rPr lang="en-US" sz="3200" dirty="0"/>
              <a:t>Review of 1&amp;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10200" y="5486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hlinkClick r:id="rId4" action="ppaction://hlinkfile"/>
              </a:rPr>
              <a:t>Worksheet - review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8F14028B-E86C-4F9F-BBCA-93526472C27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3893" r="3893"/>
          <a:stretch>
            <a:fillRect/>
          </a:stretch>
        </p:blipFill>
        <p:spPr>
          <a:xfrm rot="19623497">
            <a:off x="361166" y="2984108"/>
            <a:ext cx="2494355" cy="1983548"/>
          </a:xfrm>
          <a:prstGeom prst="roundRect">
            <a:avLst>
              <a:gd name="adj" fmla="val 0"/>
            </a:avLst>
          </a:prstGeom>
        </p:spPr>
      </p:pic>
      <p:pic>
        <p:nvPicPr>
          <p:cNvPr id="7" name="Picture 9" descr="C:\Users\Steve 2012\AppData\Local\Microsoft\Windows\Temporary Internet Files\Content.IE5\9XBN6JGD\MP910220839[1]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194" r="25373" b="10479"/>
          <a:stretch/>
        </p:blipFill>
        <p:spPr bwMode="auto">
          <a:xfrm rot="21180936">
            <a:off x="2678423" y="3251887"/>
            <a:ext cx="2206870" cy="174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5"/>
          <p:cNvSpPr txBox="1">
            <a:spLocks/>
          </p:cNvSpPr>
          <p:nvPr/>
        </p:nvSpPr>
        <p:spPr>
          <a:xfrm rot="21023655">
            <a:off x="2824133" y="3243260"/>
            <a:ext cx="1894378" cy="16504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rtl="0" eaLnBrk="1" latinLnBrk="0" hangingPunct="1">
              <a:lnSpc>
                <a:spcPts val="16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lnSpc>
                <a:spcPct val="100000"/>
              </a:lnSpc>
            </a:pPr>
            <a:endParaRPr lang="en-US" sz="2400" b="1" dirty="0">
              <a:solidFill>
                <a:schemeClr val="tx2">
                  <a:lumMod val="75000"/>
                </a:schemeClr>
              </a:solidFill>
              <a:latin typeface="Brush Script MT" pitchFamily="66" charset="0"/>
            </a:endParaRPr>
          </a:p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Brush Script MT" pitchFamily="66" charset="0"/>
              </a:rPr>
              <a:t>Let’s go back quickly plus add  some points</a:t>
            </a:r>
          </a:p>
        </p:txBody>
      </p:sp>
    </p:spTree>
    <p:extLst>
      <p:ext uri="{BB962C8B-B14F-4D97-AF65-F5344CB8AC3E}">
        <p14:creationId xmlns:p14="http://schemas.microsoft.com/office/powerpoint/2010/main" val="789183895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86400" y="3364480"/>
            <a:ext cx="3257104" cy="2743200"/>
          </a:xfrm>
        </p:spPr>
        <p:txBody>
          <a:bodyPr/>
          <a:lstStyle/>
          <a:p>
            <a:r>
              <a:rPr lang="en-US" sz="3200" dirty="0"/>
              <a:t>Module 3:  Describing Data – Measures of Central Tendency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" r="5147"/>
          <a:stretch>
            <a:fillRect/>
          </a:stretch>
        </p:blipFill>
        <p:spPr>
          <a:xfrm>
            <a:off x="838200" y="1133475"/>
            <a:ext cx="4419600" cy="3819525"/>
          </a:xfrm>
        </p:spPr>
      </p:pic>
      <p:pic>
        <p:nvPicPr>
          <p:cNvPr id="7" name="Picture 9" descr="C:\Users\Steve 2012\AppData\Local\Microsoft\Windows\Temporary Internet Files\Content.IE5\9XBN6JGD\MP910220839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194" r="25373" b="10479"/>
          <a:stretch/>
        </p:blipFill>
        <p:spPr bwMode="auto">
          <a:xfrm rot="21180936">
            <a:off x="957163" y="3861486"/>
            <a:ext cx="2206870" cy="174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5"/>
          <p:cNvSpPr txBox="1">
            <a:spLocks/>
          </p:cNvSpPr>
          <p:nvPr/>
        </p:nvSpPr>
        <p:spPr>
          <a:xfrm rot="21023655">
            <a:off x="1113384" y="3852859"/>
            <a:ext cx="1894378" cy="1650487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0" indent="0" algn="l" rtl="0" eaLnBrk="1" latinLnBrk="0" hangingPunct="1">
              <a:lnSpc>
                <a:spcPts val="16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lnSpc>
                <a:spcPct val="100000"/>
              </a:lnSpc>
            </a:pPr>
            <a:endParaRPr lang="en-US" sz="2400" b="1" dirty="0">
              <a:solidFill>
                <a:schemeClr val="tx2">
                  <a:lumMod val="75000"/>
                </a:schemeClr>
              </a:solidFill>
              <a:latin typeface="Brush Script MT" pitchFamily="66" charset="0"/>
            </a:endParaRPr>
          </a:p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Brush Script MT" pitchFamily="66" charset="0"/>
              </a:rPr>
              <a:t>Pictures are worth a 1,000 words – Numbers give the true details</a:t>
            </a:r>
          </a:p>
        </p:txBody>
      </p:sp>
    </p:spTree>
    <p:extLst>
      <p:ext uri="{BB962C8B-B14F-4D97-AF65-F5344CB8AC3E}">
        <p14:creationId xmlns:p14="http://schemas.microsoft.com/office/powerpoint/2010/main" val="2548765879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Meaning of Central Tendency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96646" lvl="0" indent="-514350">
              <a:lnSpc>
                <a:spcPct val="110000"/>
              </a:lnSpc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dirty="0"/>
              <a:t>Explain the characteristics and uses of measures of central tendency</a:t>
            </a:r>
          </a:p>
          <a:p>
            <a:pPr marL="596646" lvl="0" indent="-514350">
              <a:lnSpc>
                <a:spcPct val="110000"/>
              </a:lnSpc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dirty="0"/>
              <a:t>Explain the characteristics and uses of measures of dispersion</a:t>
            </a:r>
          </a:p>
          <a:p>
            <a:pPr marL="596646" lvl="0" indent="-514350">
              <a:lnSpc>
                <a:spcPct val="110000"/>
              </a:lnSpc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dirty="0"/>
              <a:t>Use Excel functions to calculate the arithmetic mean, median, mode, and standard deviations</a:t>
            </a:r>
          </a:p>
          <a:p>
            <a:pPr marL="596646" lvl="0" indent="-514350">
              <a:lnSpc>
                <a:spcPct val="110000"/>
              </a:lnSpc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dirty="0"/>
              <a:t>Use Excel’s Analysis ToolPak add-in to find measures of central tendency and dispersion</a:t>
            </a:r>
          </a:p>
        </p:txBody>
      </p:sp>
    </p:spTree>
    <p:extLst>
      <p:ext uri="{BB962C8B-B14F-4D97-AF65-F5344CB8AC3E}">
        <p14:creationId xmlns:p14="http://schemas.microsoft.com/office/powerpoint/2010/main" val="4174011062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Meaning of Central Tendency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 A single value that attempts to describe a set of data by identifying the central position within that set of data. </a:t>
            </a:r>
          </a:p>
          <a:p>
            <a:pPr lvl="1"/>
            <a:r>
              <a:rPr lang="en-US" dirty="0"/>
              <a:t>A measure of location</a:t>
            </a:r>
          </a:p>
          <a:p>
            <a:pPr lvl="1"/>
            <a:r>
              <a:rPr lang="en-US" dirty="0"/>
              <a:t>Sometimes referred to as point estimate</a:t>
            </a:r>
          </a:p>
          <a:p>
            <a:pPr lvl="1"/>
            <a:r>
              <a:rPr lang="en-US" dirty="0"/>
              <a:t>Most common is Average (Mean)</a:t>
            </a:r>
          </a:p>
          <a:p>
            <a:pPr lvl="1"/>
            <a:r>
              <a:rPr lang="en-US" dirty="0"/>
              <a:t>Others are Median and the Mode.</a:t>
            </a:r>
          </a:p>
        </p:txBody>
      </p:sp>
    </p:spTree>
    <p:extLst>
      <p:ext uri="{BB962C8B-B14F-4D97-AF65-F5344CB8AC3E}">
        <p14:creationId xmlns:p14="http://schemas.microsoft.com/office/powerpoint/2010/main" val="1837180194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35562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en-US" dirty="0"/>
              <a:t>Introduce yourself</a:t>
            </a:r>
          </a:p>
          <a:p>
            <a:pPr marL="803275" lvl="1" indent="-400050">
              <a:lnSpc>
                <a:spcPct val="125000"/>
              </a:lnSpc>
              <a:buClr>
                <a:schemeClr val="accent2">
                  <a:lumMod val="50000"/>
                </a:schemeClr>
              </a:buClr>
              <a:buSzPct val="120000"/>
              <a:buFont typeface="Wingdings" panose="05000000000000000000" pitchFamily="2" charset="2"/>
              <a:buChar char=""/>
            </a:pPr>
            <a:r>
              <a:rPr lang="en-US" dirty="0"/>
              <a:t>Name and position</a:t>
            </a:r>
          </a:p>
          <a:p>
            <a:pPr marL="803275" lvl="1" indent="-400050">
              <a:lnSpc>
                <a:spcPct val="125000"/>
              </a:lnSpc>
              <a:buClr>
                <a:schemeClr val="accent2">
                  <a:lumMod val="50000"/>
                </a:schemeClr>
              </a:buClr>
              <a:buSzPct val="120000"/>
              <a:buFont typeface="Wingdings" panose="05000000000000000000" pitchFamily="2" charset="2"/>
              <a:buChar char=""/>
            </a:pPr>
            <a:r>
              <a:rPr lang="en-US" dirty="0"/>
              <a:t>Education and/or work background</a:t>
            </a:r>
          </a:p>
          <a:p>
            <a:pPr marL="803275" lvl="1" indent="-400050">
              <a:lnSpc>
                <a:spcPct val="125000"/>
              </a:lnSpc>
              <a:buClr>
                <a:schemeClr val="accent2">
                  <a:lumMod val="50000"/>
                </a:schemeClr>
              </a:buClr>
              <a:buSzPct val="120000"/>
              <a:buFont typeface="Wingdings" panose="05000000000000000000" pitchFamily="2" charset="2"/>
              <a:buChar char=""/>
            </a:pPr>
            <a:r>
              <a:rPr lang="en-US" dirty="0"/>
              <a:t>Something more personal about yourself</a:t>
            </a:r>
            <a:br>
              <a:rPr lang="en-US" dirty="0"/>
            </a:br>
            <a:r>
              <a:rPr lang="en-US" dirty="0"/>
              <a:t>e.g. hobbies, special talent, something you accomplished of which you are proud, something nobody knows about you, etc. </a:t>
            </a:r>
            <a:r>
              <a:rPr lang="en-US" sz="1800" dirty="0">
                <a:solidFill>
                  <a:srgbClr val="FF0000"/>
                </a:solidFill>
              </a:rPr>
              <a:t>(optional)</a:t>
            </a:r>
          </a:p>
        </p:txBody>
      </p:sp>
    </p:spTree>
    <p:extLst>
      <p:ext uri="{BB962C8B-B14F-4D97-AF65-F5344CB8AC3E}">
        <p14:creationId xmlns:p14="http://schemas.microsoft.com/office/powerpoint/2010/main" val="1070882696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Dispersion around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Measures of Dispersion help to know the spread around the central tendency.</a:t>
            </a:r>
          </a:p>
          <a:p>
            <a:pPr lvl="1"/>
            <a:r>
              <a:rPr lang="en-US" dirty="0"/>
              <a:t>Range – give difference between high &amp; low</a:t>
            </a:r>
          </a:p>
          <a:p>
            <a:pPr lvl="1"/>
            <a:r>
              <a:rPr lang="en-US" dirty="0"/>
              <a:t>Standard Deviation – how clustered are the values around the central tendency.</a:t>
            </a:r>
          </a:p>
          <a:p>
            <a:pPr lvl="2"/>
            <a:r>
              <a:rPr lang="en-US" dirty="0"/>
              <a:t>Indication of likelihood of values relatively near central tendency or relatively far away.</a:t>
            </a:r>
          </a:p>
          <a:p>
            <a:r>
              <a:rPr lang="en-US" dirty="0"/>
              <a:t>Knowing mean is wonderful, </a:t>
            </a:r>
            <a:br>
              <a:rPr lang="en-US" dirty="0"/>
            </a:br>
            <a:r>
              <a:rPr lang="en-US" dirty="0"/>
              <a:t>knowing dispersion gives understanding.</a:t>
            </a:r>
          </a:p>
        </p:txBody>
      </p:sp>
    </p:spTree>
    <p:extLst>
      <p:ext uri="{BB962C8B-B14F-4D97-AF65-F5344CB8AC3E}">
        <p14:creationId xmlns:p14="http://schemas.microsoft.com/office/powerpoint/2010/main" val="4094221843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Function in Excel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Average (mean) =AVERAGE(numbers)</a:t>
            </a:r>
          </a:p>
          <a:p>
            <a:pPr lvl="0"/>
            <a:r>
              <a:rPr lang="en-US" dirty="0"/>
              <a:t>Median  =MEDIAN(numbers)</a:t>
            </a:r>
          </a:p>
          <a:p>
            <a:pPr lvl="0"/>
            <a:r>
              <a:rPr lang="en-US" dirty="0"/>
              <a:t>Mode    =MODE(numbers)</a:t>
            </a:r>
          </a:p>
          <a:p>
            <a:pPr lvl="0"/>
            <a:r>
              <a:rPr lang="en-US" dirty="0"/>
              <a:t>Standard Deviation (to include population vs. sample)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378975"/>
              </p:ext>
            </p:extLst>
          </p:nvPr>
        </p:nvGraphicFramePr>
        <p:xfrm>
          <a:off x="2209800" y="4373880"/>
          <a:ext cx="60960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7579">
                <a:tc>
                  <a:txBody>
                    <a:bodyPr/>
                    <a:lstStyle/>
                    <a:p>
                      <a:r>
                        <a:rPr lang="en-US" sz="2400" dirty="0"/>
                        <a:t>2007 and before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2010 and</a:t>
                      </a:r>
                      <a:r>
                        <a:rPr lang="en-US" sz="2400" baseline="0" dirty="0"/>
                        <a:t> after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263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=STDEV(numbers)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= STDEV.S(numbers)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95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=STDEVP(numbers)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=STDEV.P(numbers)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8779289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Toolpak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95400"/>
            <a:ext cx="7498080" cy="685800"/>
          </a:xfrm>
        </p:spPr>
        <p:txBody>
          <a:bodyPr/>
          <a:lstStyle/>
          <a:p>
            <a:r>
              <a:rPr lang="en-US" dirty="0"/>
              <a:t>Using the Descriptive Statistic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693971"/>
              </p:ext>
            </p:extLst>
          </p:nvPr>
        </p:nvGraphicFramePr>
        <p:xfrm>
          <a:off x="2362200" y="1905000"/>
          <a:ext cx="3886200" cy="4226491"/>
        </p:xfrm>
        <a:graphic>
          <a:graphicData uri="http://schemas.openxmlformats.org/drawingml/2006/table">
            <a:tbl>
              <a:tblPr/>
              <a:tblGrid>
                <a:gridCol w="2027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8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563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Column1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69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29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43670.14012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18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Standard Error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4006.646402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18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29834.87583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18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#N/A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18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Standard Deviation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36502.28592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18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Sample Variance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1332416877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518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Kurtosis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6.66484503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518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Skewness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2.623861794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518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Range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164780.6589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518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Minimum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18906.44908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518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Maximum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183687.108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518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3624621.63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518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TextBox 4">
            <a:hlinkClick r:id="rId2" action="ppaction://hlinkfile"/>
          </p:cNvPr>
          <p:cNvSpPr txBox="1"/>
          <p:nvPr/>
        </p:nvSpPr>
        <p:spPr>
          <a:xfrm>
            <a:off x="5181600" y="6324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  <a:hlinkClick r:id="rId3" action="ppaction://hlinkfile"/>
              </a:rPr>
              <a:t>Go to Worksheet – Central Tendency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967498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86400" y="3364480"/>
            <a:ext cx="3257104" cy="2743200"/>
          </a:xfrm>
        </p:spPr>
        <p:txBody>
          <a:bodyPr/>
          <a:lstStyle/>
          <a:p>
            <a:r>
              <a:rPr lang="en-US" sz="3200" dirty="0"/>
              <a:t>Module 4:  Confidence Interval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10" descr="C:\Users\Steve\AppData\Local\Microsoft\Windows\Temporary Internet Files\Content.IE5\3ELG1853\MP900385553[1]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176" r="5176"/>
          <a:stretch>
            <a:fillRect/>
          </a:stretch>
        </p:blipFill>
        <p:spPr bwMode="auto">
          <a:xfrm>
            <a:off x="838200" y="1143003"/>
            <a:ext cx="4419600" cy="4114797"/>
          </a:xfrm>
          <a:prstGeom prst="rect">
            <a:avLst/>
          </a:prstGeom>
          <a:noFill/>
        </p:spPr>
      </p:pic>
      <p:pic>
        <p:nvPicPr>
          <p:cNvPr id="7" name="Picture 9" descr="C:\Users\Steve 2012\AppData\Local\Microsoft\Windows\Temporary Internet Files\Content.IE5\9XBN6JGD\MP910220839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194" r="25373" b="10479"/>
          <a:stretch/>
        </p:blipFill>
        <p:spPr bwMode="auto">
          <a:xfrm rot="21180936">
            <a:off x="3930580" y="980982"/>
            <a:ext cx="2206870" cy="174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5"/>
          <p:cNvSpPr txBox="1">
            <a:spLocks/>
          </p:cNvSpPr>
          <p:nvPr/>
        </p:nvSpPr>
        <p:spPr>
          <a:xfrm rot="21023655">
            <a:off x="4086825" y="1060884"/>
            <a:ext cx="1894378" cy="1650487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0" indent="0" algn="l" rtl="0" eaLnBrk="1" latinLnBrk="0" hangingPunct="1">
              <a:lnSpc>
                <a:spcPts val="16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lnSpc>
                <a:spcPct val="100000"/>
              </a:lnSpc>
            </a:pPr>
            <a:endParaRPr lang="en-US" sz="2400" b="1" dirty="0">
              <a:solidFill>
                <a:schemeClr val="tx2">
                  <a:lumMod val="75000"/>
                </a:schemeClr>
              </a:solidFill>
              <a:latin typeface="Brush Script MT" pitchFamily="66" charset="0"/>
            </a:endParaRPr>
          </a:p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Brush Script MT" pitchFamily="66" charset="0"/>
              </a:rPr>
              <a:t>Sweat the small stuff – You have done all the work, but is it right.</a:t>
            </a:r>
          </a:p>
        </p:txBody>
      </p:sp>
    </p:spTree>
    <p:extLst>
      <p:ext uri="{BB962C8B-B14F-4D97-AF65-F5344CB8AC3E}">
        <p14:creationId xmlns:p14="http://schemas.microsoft.com/office/powerpoint/2010/main" val="1740596614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498080" cy="1143000"/>
          </a:xfrm>
        </p:spPr>
        <p:txBody>
          <a:bodyPr/>
          <a:lstStyle/>
          <a:p>
            <a:r>
              <a:rPr lang="en-US" dirty="0"/>
              <a:t>What’s a Confidence Interval?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Suppose you conduct a study and arrive at some statistics from your study, e.g. :</a:t>
            </a:r>
          </a:p>
          <a:p>
            <a:pPr lvl="1"/>
            <a:r>
              <a:rPr lang="en-US" dirty="0"/>
              <a:t>Sample Mean</a:t>
            </a:r>
          </a:p>
          <a:p>
            <a:pPr lvl="1"/>
            <a:r>
              <a:rPr lang="en-US" dirty="0"/>
              <a:t>Sample Standard Deviation</a:t>
            </a:r>
          </a:p>
          <a:p>
            <a:pPr lvl="1"/>
            <a:r>
              <a:rPr lang="en-US" dirty="0"/>
              <a:t>Sample Range</a:t>
            </a:r>
          </a:p>
          <a:p>
            <a:r>
              <a:rPr lang="en-US" dirty="0"/>
              <a:t>How certain are you that your sample statistics represents the Population’s parameters?  </a:t>
            </a:r>
          </a:p>
          <a:p>
            <a:r>
              <a:rPr lang="en-US" dirty="0"/>
              <a:t>Need to introduce some terminology.</a:t>
            </a:r>
          </a:p>
        </p:txBody>
      </p:sp>
    </p:spTree>
    <p:extLst>
      <p:ext uri="{BB962C8B-B14F-4D97-AF65-F5344CB8AC3E}">
        <p14:creationId xmlns:p14="http://schemas.microsoft.com/office/powerpoint/2010/main" val="3463991825"/>
      </p:ext>
    </p:extLst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498080" cy="1143000"/>
          </a:xfrm>
        </p:spPr>
        <p:txBody>
          <a:bodyPr/>
          <a:lstStyle/>
          <a:p>
            <a:r>
              <a:rPr lang="en-US" dirty="0"/>
              <a:t>Terminology – Point Estimate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600200"/>
          </a:xfrm>
        </p:spPr>
        <p:txBody>
          <a:bodyPr/>
          <a:lstStyle/>
          <a:p>
            <a:r>
              <a:rPr lang="en-US" dirty="0"/>
              <a:t>Point estimate is a single value </a:t>
            </a:r>
            <a:r>
              <a:rPr lang="en-US" i="1" dirty="0"/>
              <a:t>sample statistic</a:t>
            </a:r>
            <a:r>
              <a:rPr lang="en-US" dirty="0"/>
              <a:t> used to estimate a </a:t>
            </a:r>
            <a:r>
              <a:rPr lang="en-US" i="1" dirty="0"/>
              <a:t>population parameter</a:t>
            </a:r>
            <a:r>
              <a:rPr lang="en-US" dirty="0"/>
              <a:t>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500612"/>
              </p:ext>
            </p:extLst>
          </p:nvPr>
        </p:nvGraphicFramePr>
        <p:xfrm>
          <a:off x="2057400" y="3407391"/>
          <a:ext cx="6096000" cy="293539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932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ym typeface="Symbol"/>
                        </a:rPr>
                        <a:t>   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latin typeface="Arial Narrow" pitchFamily="34" charset="0"/>
                        </a:rPr>
                        <a:t>for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3200" dirty="0">
                          <a:latin typeface="Cambria"/>
                        </a:rPr>
                        <a:t>µ</a:t>
                      </a:r>
                      <a:endParaRPr 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82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Sample Mean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Population Mean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323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3200" dirty="0">
                          <a:latin typeface="Cambria"/>
                        </a:rPr>
                        <a:t>σ</a:t>
                      </a:r>
                      <a:endParaRPr 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121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Sample</a:t>
                      </a:r>
                      <a:r>
                        <a:rPr lang="en-US" sz="2000" baseline="0" dirty="0"/>
                        <a:t> Standard Deviation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Population</a:t>
                      </a:r>
                      <a:r>
                        <a:rPr lang="en-US" sz="2000" baseline="0" dirty="0"/>
                        <a:t> Standard Deviation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3048000" y="3483591"/>
            <a:ext cx="381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026338"/>
      </p:ext>
    </p:extLst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Terminology – Confidence Interval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0292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sz="4600" dirty="0"/>
              <a:t>Confidence Interval is a technique used to indicate the reliability of an sample’s statistic as a estimator of the population parameter.  </a:t>
            </a:r>
          </a:p>
          <a:p>
            <a:pPr lvl="1">
              <a:lnSpc>
                <a:spcPct val="110000"/>
              </a:lnSpc>
            </a:pPr>
            <a:r>
              <a:rPr lang="en-US" sz="4000" dirty="0"/>
              <a:t>Samples do not replicate the population perfectly. </a:t>
            </a:r>
          </a:p>
          <a:p>
            <a:pPr lvl="1">
              <a:lnSpc>
                <a:spcPct val="110000"/>
              </a:lnSpc>
            </a:pPr>
            <a:r>
              <a:rPr lang="en-US" sz="4000" dirty="0"/>
              <a:t>A Confidence interval is a range of values (interval) that likely contain the population parameter.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sz="3400" b="1" dirty="0">
                <a:latin typeface="Calibri" pitchFamily="34" charset="0"/>
              </a:rPr>
              <a:t>Confidence Interval = point estimate ± sample error</a:t>
            </a:r>
            <a:endParaRPr lang="en-US" sz="3400" dirty="0"/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748686"/>
      </p:ext>
    </p:extLst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Determinants of Confidence Interval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524000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en-US" sz="3600" dirty="0"/>
              <a:t>What determines the width of a confidence interval?</a:t>
            </a:r>
          </a:p>
          <a:p>
            <a:pPr lvl="2">
              <a:buNone/>
            </a:pPr>
            <a:r>
              <a:rPr lang="en-US" sz="2800" dirty="0"/>
              <a:t>1. The </a:t>
            </a:r>
            <a:r>
              <a:rPr lang="en-US" sz="2800" b="1" dirty="0"/>
              <a:t>sample size</a:t>
            </a:r>
            <a:r>
              <a:rPr lang="en-US" sz="2800" dirty="0"/>
              <a:t>, </a:t>
            </a:r>
            <a:r>
              <a:rPr lang="en-US" sz="2800" i="1" dirty="0"/>
              <a:t>n.</a:t>
            </a:r>
          </a:p>
          <a:p>
            <a:pPr lvl="2">
              <a:buNone/>
            </a:pPr>
            <a:r>
              <a:rPr lang="en-US" sz="2800" dirty="0"/>
              <a:t>2. The </a:t>
            </a:r>
            <a:r>
              <a:rPr lang="en-US" sz="2800" b="1" dirty="0"/>
              <a:t>dispersion in the population</a:t>
            </a:r>
            <a:r>
              <a:rPr lang="en-US" sz="2800" dirty="0"/>
              <a:t>, usually </a:t>
            </a:r>
            <a:r>
              <a:rPr lang="el-GR" sz="2800" dirty="0">
                <a:cs typeface="Arial" charset="0"/>
              </a:rPr>
              <a:t>σ</a:t>
            </a:r>
            <a:r>
              <a:rPr lang="en-US" sz="2800" dirty="0">
                <a:cs typeface="Arial" charset="0"/>
              </a:rPr>
              <a:t> </a:t>
            </a:r>
            <a:r>
              <a:rPr lang="en-US" sz="2800" dirty="0"/>
              <a:t>estimated by </a:t>
            </a:r>
            <a:r>
              <a:rPr lang="en-US" sz="2800" i="1" dirty="0"/>
              <a:t>s.</a:t>
            </a:r>
          </a:p>
          <a:p>
            <a:pPr lvl="2">
              <a:buNone/>
            </a:pPr>
            <a:r>
              <a:rPr lang="en-US" sz="2800" dirty="0"/>
              <a:t>3. The desired</a:t>
            </a:r>
            <a:r>
              <a:rPr lang="en-US" sz="2800" b="1" dirty="0"/>
              <a:t> level of confidence</a:t>
            </a:r>
            <a:r>
              <a:rPr lang="en-US" sz="2800" dirty="0"/>
              <a:t>. </a:t>
            </a:r>
            <a:endParaRPr lang="en-US" sz="2800" i="1" dirty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905000" y="5867400"/>
            <a:ext cx="594360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800600" y="5638800"/>
            <a:ext cx="0" cy="38100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4610100" y="6029980"/>
            <a:ext cx="381000" cy="523220"/>
            <a:chOff x="5105400" y="6107668"/>
            <a:chExt cx="381000" cy="523220"/>
          </a:xfrm>
        </p:grpSpPr>
        <p:sp>
          <p:nvSpPr>
            <p:cNvPr id="9" name="TextBox 8"/>
            <p:cNvSpPr txBox="1"/>
            <p:nvPr/>
          </p:nvSpPr>
          <p:spPr>
            <a:xfrm>
              <a:off x="5105400" y="6107668"/>
              <a:ext cx="3429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5219700" y="6172200"/>
              <a:ext cx="2667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Arrow Connector 16"/>
          <p:cNvCxnSpPr/>
          <p:nvPr/>
        </p:nvCxnSpPr>
        <p:spPr>
          <a:xfrm>
            <a:off x="5105400" y="6248400"/>
            <a:ext cx="1905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667002" y="6248400"/>
            <a:ext cx="182879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Brace 20"/>
          <p:cNvSpPr/>
          <p:nvPr/>
        </p:nvSpPr>
        <p:spPr>
          <a:xfrm rot="16200000">
            <a:off x="4705351" y="3409951"/>
            <a:ext cx="266700" cy="4343398"/>
          </a:xfrm>
          <a:prstGeom prst="rightBrace">
            <a:avLst>
              <a:gd name="adj1" fmla="val 105561"/>
              <a:gd name="adj2" fmla="val 4923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802989" y="4724400"/>
            <a:ext cx="20644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Potential </a:t>
            </a:r>
            <a:r>
              <a:rPr lang="en-US" sz="4400" dirty="0"/>
              <a:t>µ</a:t>
            </a:r>
          </a:p>
        </p:txBody>
      </p:sp>
    </p:spTree>
    <p:extLst>
      <p:ext uri="{BB962C8B-B14F-4D97-AF65-F5344CB8AC3E}">
        <p14:creationId xmlns:p14="http://schemas.microsoft.com/office/powerpoint/2010/main" val="4199906013"/>
      </p:ext>
    </p:extLst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2057400" y="1676400"/>
            <a:ext cx="5181600" cy="1981200"/>
          </a:xfrm>
          <a:prstGeom prst="roundRect">
            <a:avLst/>
          </a:prstGeom>
          <a:solidFill>
            <a:srgbClr val="FECF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Calculate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7920" y="3962400"/>
            <a:ext cx="4831080" cy="22860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Baskerville Old Face" pitchFamily="18" charset="0"/>
              </a:rPr>
              <a:t>C.I. </a:t>
            </a:r>
            <a:r>
              <a:rPr lang="en-US" sz="2400" dirty="0"/>
              <a:t>= Confidence Interval</a:t>
            </a:r>
          </a:p>
          <a:p>
            <a:r>
              <a:rPr lang="en-US" sz="2400" dirty="0"/>
              <a:t>X = sample mean</a:t>
            </a:r>
          </a:p>
          <a:p>
            <a:r>
              <a:rPr lang="en-US" sz="2400" dirty="0"/>
              <a:t>t = t statistic </a:t>
            </a:r>
          </a:p>
          <a:p>
            <a:r>
              <a:rPr lang="en-US" sz="2400" dirty="0"/>
              <a:t>s = sample standard deviation</a:t>
            </a:r>
          </a:p>
          <a:p>
            <a:r>
              <a:rPr lang="en-US" sz="2400" dirty="0"/>
              <a:t>n = sample size  </a:t>
            </a:r>
          </a:p>
          <a:p>
            <a:endParaRPr lang="en-US" sz="24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2438400" y="1752600"/>
            <a:ext cx="4800600" cy="1600200"/>
            <a:chOff x="1695450" y="3143476"/>
            <a:chExt cx="4800600" cy="1600200"/>
          </a:xfrm>
        </p:grpSpPr>
        <p:sp>
          <p:nvSpPr>
            <p:cNvPr id="5" name="TextBox 4"/>
            <p:cNvSpPr txBox="1"/>
            <p:nvPr/>
          </p:nvSpPr>
          <p:spPr>
            <a:xfrm>
              <a:off x="1695450" y="3415815"/>
              <a:ext cx="4800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Baskerville Old Face" pitchFamily="18" charset="0"/>
                  <a:cs typeface="Times New Roman" pitchFamily="18" charset="0"/>
                </a:rPr>
                <a:t>C.I.</a:t>
              </a:r>
              <a:r>
                <a:rPr lang="en-US" sz="4400" dirty="0"/>
                <a:t> </a:t>
              </a:r>
              <a:r>
                <a:rPr lang="en-US" sz="4400" i="1" dirty="0"/>
                <a:t>= X      </a:t>
              </a:r>
              <a:r>
                <a:rPr lang="en-US" sz="5400" i="1" dirty="0">
                  <a:latin typeface="Cambria"/>
                </a:rPr>
                <a:t>t</a:t>
              </a:r>
              <a:r>
                <a:rPr lang="en-US" sz="4400" i="1" dirty="0">
                  <a:latin typeface="Cambria"/>
                </a:rPr>
                <a:t> </a:t>
              </a:r>
              <a:endParaRPr lang="en-US" sz="4400" i="1" dirty="0"/>
            </a:p>
          </p:txBody>
        </p:sp>
        <p:sp>
          <p:nvSpPr>
            <p:cNvPr id="6" name="TextBox 5"/>
            <p:cNvSpPr txBox="1"/>
            <p:nvPr/>
          </p:nvSpPr>
          <p:spPr>
            <a:xfrm rot="10800000">
              <a:off x="3714750" y="3497758"/>
              <a:ext cx="7239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Cambria"/>
                </a:rPr>
                <a:t>∓</a:t>
              </a:r>
              <a:endParaRPr lang="en-US" sz="4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53794" y="3143476"/>
              <a:ext cx="42992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i="1" dirty="0"/>
                <a:t>s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5028178" y="3912917"/>
              <a:ext cx="858272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/>
            <p:cNvGrpSpPr/>
            <p:nvPr/>
          </p:nvGrpSpPr>
          <p:grpSpPr>
            <a:xfrm>
              <a:off x="4819650" y="3820346"/>
              <a:ext cx="990600" cy="923330"/>
              <a:chOff x="5504706" y="3903987"/>
              <a:chExt cx="990600" cy="92333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5504706" y="4038600"/>
                <a:ext cx="55496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Cambria"/>
                  </a:rPr>
                  <a:t>√</a:t>
                </a:r>
                <a:endParaRPr lang="en-US" sz="44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972384" y="3903987"/>
                <a:ext cx="52292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i="1" dirty="0"/>
                  <a:t>n</a:t>
                </a: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5972384" y="4141517"/>
                <a:ext cx="52292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Connector 20"/>
            <p:cNvCxnSpPr/>
            <p:nvPr/>
          </p:nvCxnSpPr>
          <p:spPr>
            <a:xfrm>
              <a:off x="3219450" y="3657600"/>
              <a:ext cx="477272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Connector 26"/>
          <p:cNvCxnSpPr/>
          <p:nvPr/>
        </p:nvCxnSpPr>
        <p:spPr>
          <a:xfrm>
            <a:off x="2864660" y="4495800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hlinkClick r:id="rId3" action="ppaction://hlinkfile"/>
          </p:cNvPr>
          <p:cNvSpPr txBox="1"/>
          <p:nvPr/>
        </p:nvSpPr>
        <p:spPr>
          <a:xfrm>
            <a:off x="4819650" y="6333572"/>
            <a:ext cx="3985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  <a:hlinkClick r:id="rId4" action="ppaction://hlinkfile"/>
              </a:rPr>
              <a:t>Go to Worksheet – Confidence Interval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533926"/>
      </p:ext>
    </p:extLst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1749" y="4329121"/>
            <a:ext cx="3257104" cy="704023"/>
          </a:xfrm>
        </p:spPr>
        <p:txBody>
          <a:bodyPr/>
          <a:lstStyle/>
          <a:p>
            <a:r>
              <a:rPr lang="en-US" sz="3200" dirty="0"/>
              <a:t>Review of 3 &amp; 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10200" y="5486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hlinkClick r:id="rId2" action="ppaction://hlinkfile"/>
              </a:rPr>
              <a:t>Worksheet - review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Picture 10" descr="C:\Users\Steve\AppData\Local\Microsoft\Windows\Temporary Internet Files\Content.IE5\3ELG1853\MP900385553[1].jpg">
            <a:extLst>
              <a:ext uri="{FF2B5EF4-FFF2-40B4-BE49-F238E27FC236}">
                <a16:creationId xmlns:a16="http://schemas.microsoft.com/office/drawing/2014/main" id="{08680CD9-72A5-4560-9492-FAF0860AB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5176" r="5176"/>
          <a:stretch>
            <a:fillRect/>
          </a:stretch>
        </p:blipFill>
        <p:spPr bwMode="auto">
          <a:xfrm rot="830889">
            <a:off x="1071261" y="880395"/>
            <a:ext cx="3191936" cy="2971800"/>
          </a:xfrm>
          <a:prstGeom prst="rect">
            <a:avLst/>
          </a:prstGeom>
          <a:noFill/>
          <a:ln w="127000">
            <a:noFill/>
            <a:miter lim="800000"/>
          </a:ln>
          <a:effectLst/>
        </p:spPr>
      </p:pic>
      <p:pic>
        <p:nvPicPr>
          <p:cNvPr id="2" name="Picture Placeholder 1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" r="5147"/>
          <a:stretch>
            <a:fillRect/>
          </a:stretch>
        </p:blipFill>
        <p:spPr>
          <a:xfrm rot="20896712">
            <a:off x="303290" y="3183419"/>
            <a:ext cx="3342451" cy="2888627"/>
          </a:xfrm>
        </p:spPr>
      </p:pic>
      <p:sp>
        <p:nvSpPr>
          <p:cNvPr id="12" name="Rounded Rectangle 24">
            <a:extLst>
              <a:ext uri="{FF2B5EF4-FFF2-40B4-BE49-F238E27FC236}">
                <a16:creationId xmlns:a16="http://schemas.microsoft.com/office/drawing/2014/main" id="{F730C19C-5EBE-4990-A3C7-10137C0EDB74}"/>
              </a:ext>
            </a:extLst>
          </p:cNvPr>
          <p:cNvSpPr/>
          <p:nvPr/>
        </p:nvSpPr>
        <p:spPr>
          <a:xfrm rot="19726324">
            <a:off x="1698111" y="2438399"/>
            <a:ext cx="5181600" cy="1981200"/>
          </a:xfrm>
          <a:prstGeom prst="roundRect">
            <a:avLst/>
          </a:prstGeom>
          <a:solidFill>
            <a:srgbClr val="FECF58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0E3EF8F-6C63-46CD-BE2E-B82B8CEA8E82}"/>
              </a:ext>
            </a:extLst>
          </p:cNvPr>
          <p:cNvGrpSpPr/>
          <p:nvPr/>
        </p:nvGrpSpPr>
        <p:grpSpPr>
          <a:xfrm rot="19599791">
            <a:off x="2079111" y="2514599"/>
            <a:ext cx="4800600" cy="1600200"/>
            <a:chOff x="1695450" y="3143476"/>
            <a:chExt cx="4800600" cy="160020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1664937-AB73-4FF9-85CC-362F5C6076B2}"/>
                </a:ext>
              </a:extLst>
            </p:cNvPr>
            <p:cNvSpPr txBox="1"/>
            <p:nvPr/>
          </p:nvSpPr>
          <p:spPr>
            <a:xfrm>
              <a:off x="1695450" y="3415815"/>
              <a:ext cx="4800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Baskerville Old Face" pitchFamily="18" charset="0"/>
                  <a:cs typeface="Times New Roman" pitchFamily="18" charset="0"/>
                </a:rPr>
                <a:t>C.I.</a:t>
              </a:r>
              <a:r>
                <a:rPr lang="en-US" sz="4400" dirty="0"/>
                <a:t> </a:t>
              </a:r>
              <a:r>
                <a:rPr lang="en-US" sz="4400" i="1" dirty="0"/>
                <a:t>= X      </a:t>
              </a:r>
              <a:r>
                <a:rPr lang="en-US" sz="5400" i="1" dirty="0">
                  <a:latin typeface="Cambria"/>
                </a:rPr>
                <a:t>t</a:t>
              </a:r>
              <a:r>
                <a:rPr lang="en-US" sz="4400" i="1" dirty="0">
                  <a:latin typeface="Cambria"/>
                </a:rPr>
                <a:t> </a:t>
              </a:r>
              <a:endParaRPr lang="en-US" sz="4400" i="1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897916F-A657-4B0A-B09A-E270791307AA}"/>
                </a:ext>
              </a:extLst>
            </p:cNvPr>
            <p:cNvSpPr txBox="1"/>
            <p:nvPr/>
          </p:nvSpPr>
          <p:spPr>
            <a:xfrm rot="10800000">
              <a:off x="3714750" y="3497758"/>
              <a:ext cx="723900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Cambria"/>
                </a:rPr>
                <a:t>∓</a:t>
              </a:r>
              <a:endParaRPr lang="en-US" sz="44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1D7EC41-FDF5-4AAE-971A-96504FEB90C3}"/>
                </a:ext>
              </a:extLst>
            </p:cNvPr>
            <p:cNvSpPr txBox="1"/>
            <p:nvPr/>
          </p:nvSpPr>
          <p:spPr>
            <a:xfrm>
              <a:off x="5353794" y="3143476"/>
              <a:ext cx="42992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i="1" dirty="0"/>
                <a:t>s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ADA1480-5606-4F7D-A6BB-0A7AA2AFF46C}"/>
                </a:ext>
              </a:extLst>
            </p:cNvPr>
            <p:cNvCxnSpPr>
              <a:cxnSpLocks/>
            </p:cNvCxnSpPr>
            <p:nvPr/>
          </p:nvCxnSpPr>
          <p:spPr>
            <a:xfrm>
              <a:off x="5028178" y="3912916"/>
              <a:ext cx="858272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DF62028-8B7D-475B-8A6B-4C395C30232D}"/>
                </a:ext>
              </a:extLst>
            </p:cNvPr>
            <p:cNvGrpSpPr/>
            <p:nvPr/>
          </p:nvGrpSpPr>
          <p:grpSpPr>
            <a:xfrm>
              <a:off x="4819650" y="3820346"/>
              <a:ext cx="990600" cy="923330"/>
              <a:chOff x="5504706" y="3903987"/>
              <a:chExt cx="990600" cy="923330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8225142-37F5-486D-BC01-D26BE26327D1}"/>
                  </a:ext>
                </a:extLst>
              </p:cNvPr>
              <p:cNvSpPr txBox="1"/>
              <p:nvPr/>
            </p:nvSpPr>
            <p:spPr>
              <a:xfrm>
                <a:off x="5504706" y="4038600"/>
                <a:ext cx="55496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Cambria"/>
                  </a:rPr>
                  <a:t>√</a:t>
                </a:r>
                <a:endParaRPr lang="en-US" sz="44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4624ABA-B651-48A3-BED4-40A9A0E6C4A0}"/>
                  </a:ext>
                </a:extLst>
              </p:cNvPr>
              <p:cNvSpPr txBox="1"/>
              <p:nvPr/>
            </p:nvSpPr>
            <p:spPr>
              <a:xfrm>
                <a:off x="5972384" y="3903987"/>
                <a:ext cx="52292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i="1" dirty="0"/>
                  <a:t>n</a:t>
                </a: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6353F323-6423-4B2E-B500-A43A92D89EB7}"/>
                  </a:ext>
                </a:extLst>
              </p:cNvPr>
              <p:cNvCxnSpPr/>
              <p:nvPr/>
            </p:nvCxnSpPr>
            <p:spPr>
              <a:xfrm>
                <a:off x="5972383" y="4141517"/>
                <a:ext cx="52292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DB3CD45-4F82-450C-89A8-DA0D64A19131}"/>
                </a:ext>
              </a:extLst>
            </p:cNvPr>
            <p:cNvCxnSpPr/>
            <p:nvPr/>
          </p:nvCxnSpPr>
          <p:spPr>
            <a:xfrm>
              <a:off x="3219450" y="3657600"/>
              <a:ext cx="477272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9" descr="C:\Users\Steve 2012\AppData\Local\Microsoft\Windows\Temporary Internet Files\Content.IE5\9XBN6JGD\MP910220839[1]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194" r="25373" b="10479"/>
          <a:stretch/>
        </p:blipFill>
        <p:spPr bwMode="auto">
          <a:xfrm rot="21180936">
            <a:off x="2800368" y="3609525"/>
            <a:ext cx="2206870" cy="174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5"/>
          <p:cNvSpPr txBox="1">
            <a:spLocks/>
          </p:cNvSpPr>
          <p:nvPr/>
        </p:nvSpPr>
        <p:spPr>
          <a:xfrm rot="21023655">
            <a:off x="2936050" y="3501949"/>
            <a:ext cx="1894378" cy="16504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rtl="0" eaLnBrk="1" latinLnBrk="0" hangingPunct="1">
              <a:lnSpc>
                <a:spcPts val="16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lnSpc>
                <a:spcPct val="100000"/>
              </a:lnSpc>
            </a:pPr>
            <a:endParaRPr lang="en-US" sz="2400" b="1" dirty="0">
              <a:solidFill>
                <a:schemeClr val="tx2">
                  <a:lumMod val="75000"/>
                </a:schemeClr>
              </a:solidFill>
              <a:latin typeface="Brush Script MT" pitchFamily="66" charset="0"/>
            </a:endParaRPr>
          </a:p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Brush Script MT" pitchFamily="66" charset="0"/>
              </a:rPr>
              <a:t>Let’s go back quickly.  Touch up some points</a:t>
            </a:r>
          </a:p>
        </p:txBody>
      </p:sp>
    </p:spTree>
    <p:extLst>
      <p:ext uri="{BB962C8B-B14F-4D97-AF65-F5344CB8AC3E}">
        <p14:creationId xmlns:p14="http://schemas.microsoft.com/office/powerpoint/2010/main" val="40420628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Pre-Test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676400"/>
          </a:xfrm>
        </p:spPr>
        <p:txBody>
          <a:bodyPr>
            <a:normAutofit/>
          </a:bodyPr>
          <a:lstStyle/>
          <a:p>
            <a:r>
              <a:rPr lang="en-US" dirty="0"/>
              <a:t>Open Microsoft Word file named </a:t>
            </a:r>
            <a:br>
              <a:rPr lang="en-US" dirty="0"/>
            </a:br>
            <a:r>
              <a:rPr lang="en-US" dirty="0"/>
              <a:t>“0 Pre-Test Excel…” on the Website for this course.  Then follow the instructions.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2800" y="34290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2" action="ppaction://hlinkfile"/>
              </a:rPr>
              <a:t>Pre-Test 240CenSARA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5631827"/>
      </p:ext>
    </p:extLst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86400" y="3364480"/>
            <a:ext cx="3257104" cy="2743200"/>
          </a:xfrm>
        </p:spPr>
        <p:txBody>
          <a:bodyPr/>
          <a:lstStyle/>
          <a:p>
            <a:r>
              <a:rPr lang="en-US" sz="3200" dirty="0"/>
              <a:t>Module 5:  </a:t>
            </a:r>
            <a:br>
              <a:rPr lang="en-US" sz="3200" dirty="0"/>
            </a:br>
            <a:r>
              <a:rPr lang="en-US" sz="3200" dirty="0"/>
              <a:t>Linear Regression</a:t>
            </a:r>
          </a:p>
        </p:txBody>
      </p:sp>
      <p:graphicFrame>
        <p:nvGraphicFramePr>
          <p:cNvPr id="8" name="Picture Placeholder 7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218916007"/>
              </p:ext>
            </p:extLst>
          </p:nvPr>
        </p:nvGraphicFramePr>
        <p:xfrm>
          <a:off x="838200" y="1143000"/>
          <a:ext cx="4419600" cy="4384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9" descr="C:\Users\Steve 2012\AppData\Local\Microsoft\Windows\Temporary Internet Files\Content.IE5\9XBN6JGD\MP910220839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194" r="25373" b="10479"/>
          <a:stretch/>
        </p:blipFill>
        <p:spPr bwMode="auto">
          <a:xfrm rot="21180936">
            <a:off x="285768" y="4600125"/>
            <a:ext cx="2206870" cy="174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5"/>
          <p:cNvSpPr txBox="1">
            <a:spLocks/>
          </p:cNvSpPr>
          <p:nvPr/>
        </p:nvSpPr>
        <p:spPr>
          <a:xfrm rot="21023655">
            <a:off x="441989" y="4591498"/>
            <a:ext cx="1894378" cy="1650487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0" indent="0" algn="l" rtl="0" eaLnBrk="1" latinLnBrk="0" hangingPunct="1">
              <a:lnSpc>
                <a:spcPts val="16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lnSpc>
                <a:spcPct val="100000"/>
              </a:lnSpc>
            </a:pPr>
            <a:endParaRPr lang="en-US" sz="2400" b="1" dirty="0">
              <a:solidFill>
                <a:schemeClr val="tx2">
                  <a:lumMod val="75000"/>
                </a:schemeClr>
              </a:solidFill>
              <a:latin typeface="Brush Script MT" pitchFamily="66" charset="0"/>
            </a:endParaRPr>
          </a:p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Brush Script MT" pitchFamily="66" charset="0"/>
              </a:rPr>
              <a:t>Are these two variables related?  --</a:t>
            </a:r>
            <a:br>
              <a:rPr lang="en-US" sz="2400" b="1" dirty="0">
                <a:solidFill>
                  <a:schemeClr val="tx2">
                    <a:lumMod val="75000"/>
                  </a:schemeClr>
                </a:solidFill>
                <a:latin typeface="Brush Script MT" pitchFamily="66" charset="0"/>
              </a:rPr>
            </a:b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Brush Script MT" pitchFamily="66" charset="0"/>
              </a:rPr>
              <a:t>How much?</a:t>
            </a:r>
          </a:p>
        </p:txBody>
      </p:sp>
    </p:spTree>
    <p:extLst>
      <p:ext uri="{BB962C8B-B14F-4D97-AF65-F5344CB8AC3E}">
        <p14:creationId xmlns:p14="http://schemas.microsoft.com/office/powerpoint/2010/main" val="4235335941"/>
      </p:ext>
    </p:extLst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/>
              <a:t>Purpose is to develop a better understanding the relationship between two variable being studied.</a:t>
            </a:r>
          </a:p>
          <a:p>
            <a:pPr lvl="1">
              <a:lnSpc>
                <a:spcPct val="110000"/>
              </a:lnSpc>
              <a:spcBef>
                <a:spcPts val="200"/>
              </a:spcBef>
            </a:pPr>
            <a:r>
              <a:rPr lang="en-US" sz="2400" dirty="0"/>
              <a:t>Independent variable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Dependent variable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Goal in Linear Regression: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dirty="0"/>
              <a:t>Develop an equation to express the relationship b/t variables.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dirty="0"/>
              <a:t>Use the equation to estimate the value of the dependent variable using the independent variable as a predictor.</a:t>
            </a:r>
          </a:p>
        </p:txBody>
      </p:sp>
    </p:spTree>
    <p:extLst>
      <p:ext uri="{BB962C8B-B14F-4D97-AF65-F5344CB8AC3E}">
        <p14:creationId xmlns:p14="http://schemas.microsoft.com/office/powerpoint/2010/main" val="3339202120"/>
      </p:ext>
    </p:extLst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76400"/>
            <a:ext cx="7498080" cy="4572000"/>
          </a:xfrm>
        </p:spPr>
        <p:txBody>
          <a:bodyPr>
            <a:normAutofit fontScale="77500" lnSpcReduction="20000"/>
          </a:bodyPr>
          <a:lstStyle/>
          <a:p>
            <a:pPr marL="285750" indent="-285750" eaLnBrk="0" hangingPunc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000" dirty="0">
                <a:cs typeface="Calibri" pitchFamily="34" charset="0"/>
              </a:rPr>
              <a:t>The </a:t>
            </a:r>
            <a:r>
              <a:rPr lang="en-US" sz="4000" b="1" dirty="0">
                <a:cs typeface="Calibri" pitchFamily="34" charset="0"/>
              </a:rPr>
              <a:t>dependent variable (criterion) </a:t>
            </a:r>
            <a:r>
              <a:rPr lang="en-US" sz="4000" dirty="0">
                <a:cs typeface="Calibri" pitchFamily="34" charset="0"/>
              </a:rPr>
              <a:t>is the variable being predicted or estimated.</a:t>
            </a:r>
          </a:p>
          <a:p>
            <a:pPr marL="285750" indent="-285750" eaLnBrk="0" hangingPunc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000" dirty="0">
                <a:cs typeface="Calibri" pitchFamily="34" charset="0"/>
              </a:rPr>
              <a:t>The </a:t>
            </a:r>
            <a:r>
              <a:rPr lang="en-US" sz="4000" b="1" dirty="0">
                <a:cs typeface="Calibri" pitchFamily="34" charset="0"/>
              </a:rPr>
              <a:t>independent variable (predictor) </a:t>
            </a:r>
            <a:r>
              <a:rPr lang="en-US" sz="4000" dirty="0">
                <a:cs typeface="Calibri" pitchFamily="34" charset="0"/>
              </a:rPr>
              <a:t>provides the basis for estimation.</a:t>
            </a:r>
            <a:endParaRPr lang="en-US" sz="3600" dirty="0">
              <a:cs typeface="Calibri" pitchFamily="34" charset="0"/>
            </a:endParaRPr>
          </a:p>
          <a:p>
            <a:pPr marL="285750" indent="-285750" eaLnBrk="0" hangingPunct="0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3600" dirty="0"/>
              <a:t>Examples :</a:t>
            </a:r>
          </a:p>
          <a:p>
            <a:pPr marL="560070" lvl="1" indent="-285750" eaLnBrk="0" hangingPunct="0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3400" dirty="0"/>
              <a:t>Smoking cigarettes increases the likelihood of a person getting lung cancer.</a:t>
            </a:r>
          </a:p>
          <a:p>
            <a:pPr marL="806958" lvl="2" indent="-285750" eaLnBrk="0" hangingPunct="0">
              <a:lnSpc>
                <a:spcPct val="110000"/>
              </a:lnSpc>
              <a:spcBef>
                <a:spcPts val="0"/>
              </a:spcBef>
              <a:defRPr/>
            </a:pPr>
            <a:r>
              <a:rPr lang="en-US" dirty="0"/>
              <a:t>Lung cancer is the dependent variable.</a:t>
            </a:r>
          </a:p>
          <a:p>
            <a:pPr marL="806958" lvl="2" indent="-285750" eaLnBrk="0" hangingPunct="0">
              <a:lnSpc>
                <a:spcPct val="110000"/>
              </a:lnSpc>
              <a:spcBef>
                <a:spcPts val="0"/>
              </a:spcBef>
              <a:defRPr/>
            </a:pPr>
            <a:r>
              <a:rPr lang="en-US" dirty="0"/>
              <a:t>Smoking is the independent variable</a:t>
            </a:r>
          </a:p>
          <a:p>
            <a:pPr marL="560070" lvl="1" indent="-285750" eaLnBrk="0" hangingPunct="0">
              <a:lnSpc>
                <a:spcPct val="110000"/>
              </a:lnSpc>
              <a:spcBef>
                <a:spcPts val="600"/>
              </a:spcBef>
              <a:defRPr/>
            </a:pPr>
            <a:r>
              <a:rPr lang="en-US" sz="3400" dirty="0"/>
              <a:t>Larger house have a higher selling price</a:t>
            </a:r>
          </a:p>
          <a:p>
            <a:pPr marL="806958" lvl="2" indent="-285750" eaLnBrk="0" hangingPunct="0">
              <a:lnSpc>
                <a:spcPct val="110000"/>
              </a:lnSpc>
              <a:spcBef>
                <a:spcPts val="0"/>
              </a:spcBef>
              <a:defRPr/>
            </a:pPr>
            <a:r>
              <a:rPr lang="en-US" dirty="0"/>
              <a:t>Selling price is the dependent variable</a:t>
            </a:r>
          </a:p>
          <a:p>
            <a:pPr marL="806958" lvl="2" indent="-285750" eaLnBrk="0" hangingPunct="0">
              <a:lnSpc>
                <a:spcPct val="110000"/>
              </a:lnSpc>
              <a:spcBef>
                <a:spcPts val="0"/>
              </a:spcBef>
              <a:defRPr/>
            </a:pPr>
            <a:r>
              <a:rPr lang="en-US" dirty="0"/>
              <a:t>Square footage is the independent variable</a:t>
            </a:r>
          </a:p>
        </p:txBody>
      </p:sp>
    </p:spTree>
    <p:extLst>
      <p:ext uri="{BB962C8B-B14F-4D97-AF65-F5344CB8AC3E}">
        <p14:creationId xmlns:p14="http://schemas.microsoft.com/office/powerpoint/2010/main" val="885123410"/>
      </p:ext>
    </p:extLst>
  </p:cSld>
  <p:clrMapOvr>
    <a:masterClrMapping/>
  </p:clrMapOvr>
  <p:transition spd="slow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15240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Start with Scatter Diagram</a:t>
            </a:r>
            <a:br>
              <a:rPr lang="en-US" dirty="0"/>
            </a:br>
            <a:r>
              <a:rPr lang="en-US" sz="3100" dirty="0"/>
              <a:t>Remember back in Module 2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013970"/>
              </p:ext>
            </p:extLst>
          </p:nvPr>
        </p:nvGraphicFramePr>
        <p:xfrm>
          <a:off x="1066800" y="1371600"/>
          <a:ext cx="2895600" cy="52825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0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4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177800" indent="0" algn="l" fontAlgn="b"/>
                      <a:r>
                        <a:rPr lang="en-US" sz="2400" u="none" strike="noStrike" dirty="0">
                          <a:effectLst/>
                        </a:rPr>
                        <a:t>Square Footage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512763" lvl="1" indent="0" algn="l" fontAlgn="b">
                        <a:tabLst>
                          <a:tab pos="1651000" algn="l"/>
                        </a:tabLst>
                      </a:pPr>
                      <a:r>
                        <a:rPr lang="en-US" sz="2400" u="none" strike="noStrike" dirty="0">
                          <a:effectLst/>
                        </a:rPr>
                        <a:t>House Prices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3,840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tabLst/>
                      </a:pPr>
                      <a:r>
                        <a:rPr lang="en-US" sz="1800" u="none" strike="noStrike" dirty="0">
                          <a:effectLst/>
                        </a:rPr>
                        <a:t>300,000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1,510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71,500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435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36,000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3,150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114,500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1,626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135,000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1,014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32,000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1,529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110,000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1,056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75,000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1,201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108,500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1,892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370,000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2,070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506,666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2,041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380,000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1,959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340,000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1,199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230,000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1,254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100,000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9,24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22,000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2679081"/>
              </p:ext>
            </p:extLst>
          </p:nvPr>
        </p:nvGraphicFramePr>
        <p:xfrm>
          <a:off x="4191000" y="1752600"/>
          <a:ext cx="48006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00600" y="5638800"/>
            <a:ext cx="35682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Does there appear to be a relationship?</a:t>
            </a:r>
          </a:p>
        </p:txBody>
      </p:sp>
    </p:spTree>
    <p:extLst>
      <p:ext uri="{BB962C8B-B14F-4D97-AF65-F5344CB8AC3E}">
        <p14:creationId xmlns:p14="http://schemas.microsoft.com/office/powerpoint/2010/main" val="39468784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Correlation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95400" y="1447800"/>
            <a:ext cx="7498080" cy="48006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dirty="0"/>
              <a:t>Correlation is numerical measures used to express the strength of the relationship between two variables.</a:t>
            </a:r>
          </a:p>
          <a:p>
            <a:r>
              <a:rPr lang="en-US" dirty="0">
                <a:latin typeface="+mj-lt"/>
              </a:rPr>
              <a:t>Many examples of a relationship of correlations:</a:t>
            </a:r>
          </a:p>
          <a:p>
            <a:pPr lvl="1"/>
            <a:r>
              <a:rPr lang="en-US" dirty="0">
                <a:latin typeface="+mj-lt"/>
              </a:rPr>
              <a:t>MPG and the car’s weight.</a:t>
            </a:r>
          </a:p>
          <a:p>
            <a:pPr lvl="1"/>
            <a:r>
              <a:rPr lang="en-US" dirty="0">
                <a:latin typeface="+mj-lt"/>
              </a:rPr>
              <a:t>Quantity of fuel burned and CO</a:t>
            </a:r>
            <a:r>
              <a:rPr lang="en-US" baseline="-25000" dirty="0">
                <a:latin typeface="+mj-lt"/>
              </a:rPr>
              <a:t>2</a:t>
            </a:r>
            <a:r>
              <a:rPr lang="en-US" dirty="0">
                <a:latin typeface="+mj-lt"/>
              </a:rPr>
              <a:t> emissions</a:t>
            </a:r>
          </a:p>
          <a:p>
            <a:pPr lvl="1"/>
            <a:r>
              <a:rPr lang="en-US" dirty="0">
                <a:latin typeface="+mj-lt"/>
              </a:rPr>
              <a:t>Number of red squirrels in Ohio and Stock Market Prices</a:t>
            </a:r>
          </a:p>
          <a:p>
            <a:pPr lvl="1"/>
            <a:r>
              <a:rPr lang="en-US" dirty="0">
                <a:solidFill>
                  <a:srgbClr val="420000"/>
                </a:solidFill>
                <a:latin typeface="+mj-lt"/>
                <a:cs typeface="Calibri" pitchFamily="34" charset="0"/>
              </a:rPr>
              <a:t>And from previous slide, the square footage of a house and selling price.</a:t>
            </a:r>
          </a:p>
          <a:p>
            <a:r>
              <a:rPr lang="en-US" dirty="0">
                <a:latin typeface="+mj-lt"/>
              </a:rPr>
              <a:t>Does correlation mean causation?  </a:t>
            </a:r>
          </a:p>
        </p:txBody>
      </p:sp>
    </p:spTree>
    <p:extLst>
      <p:ext uri="{BB962C8B-B14F-4D97-AF65-F5344CB8AC3E}">
        <p14:creationId xmlns:p14="http://schemas.microsoft.com/office/powerpoint/2010/main" val="3254983204"/>
      </p:ext>
    </p:extLst>
  </p:cSld>
  <p:clrMapOvr>
    <a:masterClrMapping/>
  </p:clrMapOvr>
  <p:transition spd="slow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Coefficient of Correlation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cs typeface="Calibri" pitchFamily="34" charset="0"/>
              </a:rPr>
              <a:t>The </a:t>
            </a:r>
            <a:r>
              <a:rPr lang="en-US" sz="2800" b="1" dirty="0">
                <a:cs typeface="Calibri" pitchFamily="34" charset="0"/>
              </a:rPr>
              <a:t>coefficient of correlation </a:t>
            </a:r>
            <a:r>
              <a:rPr lang="en-US" sz="2800" dirty="0">
                <a:cs typeface="Calibri" pitchFamily="34" charset="0"/>
              </a:rPr>
              <a:t>(</a:t>
            </a:r>
            <a:r>
              <a:rPr lang="en-US" sz="2800" i="1" dirty="0">
                <a:cs typeface="Calibri" pitchFamily="34" charset="0"/>
              </a:rPr>
              <a:t>r</a:t>
            </a:r>
            <a:r>
              <a:rPr lang="en-US" sz="2800" dirty="0">
                <a:cs typeface="Calibri" pitchFamily="34" charset="0"/>
              </a:rPr>
              <a:t>) is a measure of the strength of the relationship between two variables.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/>
              <a:t>Shows the direction and strength of the linear relationship between two interval or ratio-scale variables.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/>
              <a:t>Correlations ranges from –1.00 to +1.00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/>
              <a:t>Values of –1.00 or +1.00 indicate </a:t>
            </a:r>
            <a:r>
              <a:rPr lang="en-US" dirty="0">
                <a:sym typeface="Symbol"/>
              </a:rPr>
              <a:t>perfect or</a:t>
            </a:r>
            <a:r>
              <a:rPr lang="en-US" dirty="0"/>
              <a:t> strong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/>
              <a:t>Values close to 0.0 indicate weak correlation.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/>
              <a:t>Negative values indicate an </a:t>
            </a:r>
            <a:r>
              <a:rPr lang="en-US" b="1" dirty="0"/>
              <a:t>inverse</a:t>
            </a:r>
            <a:r>
              <a:rPr lang="en-US" dirty="0"/>
              <a:t> relationship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/>
              <a:t>Positive values indicate a </a:t>
            </a:r>
            <a:r>
              <a:rPr lang="en-US" b="1" dirty="0"/>
              <a:t>direct</a:t>
            </a:r>
            <a:r>
              <a:rPr lang="en-US" dirty="0"/>
              <a:t> relationship</a:t>
            </a:r>
            <a:r>
              <a:rPr lang="en-US" sz="20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555DEA-F31C-4AC7-9605-290537C6E444}"/>
              </a:ext>
            </a:extLst>
          </p:cNvPr>
          <p:cNvSpPr txBox="1"/>
          <p:nvPr/>
        </p:nvSpPr>
        <p:spPr>
          <a:xfrm>
            <a:off x="4533900" y="6222999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See precipitation data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772399"/>
      </p:ext>
    </p:extLst>
  </p:cSld>
  <p:clrMapOvr>
    <a:masterClrMapping/>
  </p:clrMapOvr>
  <p:transition spd="slow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 build Regression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30000"/>
              </a:lnSpc>
              <a:buFont typeface="Wingdings" pitchFamily="2" charset="2"/>
              <a:buNone/>
            </a:pPr>
            <a:r>
              <a:rPr lang="en-US" sz="4000" dirty="0"/>
              <a:t>The independent variable (</a:t>
            </a:r>
            <a:r>
              <a:rPr lang="en-US" sz="4000" i="1" dirty="0"/>
              <a:t>X</a:t>
            </a:r>
            <a:r>
              <a:rPr lang="en-US" sz="4000" dirty="0"/>
              <a:t>) is used to estimate the dependent variable (</a:t>
            </a:r>
            <a:r>
              <a:rPr lang="en-US" sz="4000" i="1" dirty="0"/>
              <a:t>Y</a:t>
            </a:r>
            <a:r>
              <a:rPr lang="en-US" sz="4000" dirty="0"/>
              <a:t>). </a:t>
            </a:r>
          </a:p>
          <a:p>
            <a:pPr marL="390525" indent="-282575">
              <a:lnSpc>
                <a:spcPct val="130000"/>
              </a:lnSpc>
            </a:pPr>
            <a:r>
              <a:rPr lang="en-US" dirty="0">
                <a:cs typeface="Calibri" pitchFamily="34" charset="0"/>
              </a:rPr>
              <a:t>A Regression Equation is an equation that expresses the linear relationship between two variables.</a:t>
            </a:r>
            <a:endParaRPr lang="en-US" dirty="0"/>
          </a:p>
          <a:p>
            <a:pPr marL="390525" lvl="1" indent="-282575">
              <a:lnSpc>
                <a:spcPct val="130000"/>
              </a:lnSpc>
              <a:buNone/>
            </a:pPr>
            <a:r>
              <a:rPr lang="en-US" dirty="0"/>
              <a:t>  </a:t>
            </a:r>
            <a:br>
              <a:rPr lang="en-US" dirty="0"/>
            </a:br>
            <a:endParaRPr lang="en-US" dirty="0"/>
          </a:p>
          <a:p>
            <a:pPr marL="390525" indent="-282575">
              <a:lnSpc>
                <a:spcPct val="130000"/>
              </a:lnSpc>
            </a:pPr>
            <a:r>
              <a:rPr lang="en-US" dirty="0"/>
              <a:t>A math process called least squares technique is used to determine the equation. </a:t>
            </a:r>
          </a:p>
          <a:p>
            <a:pPr marL="664845" lvl="1" indent="-282575">
              <a:lnSpc>
                <a:spcPct val="130000"/>
              </a:lnSpc>
            </a:pPr>
            <a:r>
              <a:rPr lang="en-US" dirty="0">
                <a:cs typeface="Calibri" pitchFamily="34" charset="0"/>
              </a:rPr>
              <a:t>Minimizes the sum of the squares of the vertical distances between the actual </a:t>
            </a:r>
            <a:r>
              <a:rPr lang="en-US" i="1" dirty="0">
                <a:cs typeface="Calibri" pitchFamily="34" charset="0"/>
              </a:rPr>
              <a:t>Y </a:t>
            </a:r>
            <a:r>
              <a:rPr lang="en-US" dirty="0">
                <a:cs typeface="Calibri" pitchFamily="34" charset="0"/>
              </a:rPr>
              <a:t>values and the predicted values </a:t>
            </a:r>
            <a:br>
              <a:rPr lang="en-US" dirty="0">
                <a:cs typeface="Calibri" pitchFamily="34" charset="0"/>
              </a:rPr>
            </a:br>
            <a:r>
              <a:rPr lang="en-US" dirty="0">
                <a:cs typeface="Calibri" pitchFamily="34" charset="0"/>
              </a:rPr>
              <a:t>of </a:t>
            </a:r>
            <a:r>
              <a:rPr lang="en-US" i="1" dirty="0">
                <a:cs typeface="Calibri" pitchFamily="34" charset="0"/>
              </a:rPr>
              <a:t>Y, called Y hat.</a:t>
            </a:r>
            <a:endParaRPr lang="en-US" dirty="0">
              <a:cs typeface="Calibri" pitchFamily="34" charset="0"/>
            </a:endParaRPr>
          </a:p>
          <a:p>
            <a:pPr marL="390525" indent="-282575">
              <a:lnSpc>
                <a:spcPct val="130000"/>
              </a:lnSpc>
            </a:pPr>
            <a:endParaRPr lang="en-US" sz="2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3750439" y="3276600"/>
            <a:ext cx="1735961" cy="614065"/>
            <a:chOff x="3750439" y="3308865"/>
            <a:chExt cx="1735961" cy="614065"/>
          </a:xfrm>
        </p:grpSpPr>
        <p:grpSp>
          <p:nvGrpSpPr>
            <p:cNvPr id="9" name="Group 8"/>
            <p:cNvGrpSpPr/>
            <p:nvPr/>
          </p:nvGrpSpPr>
          <p:grpSpPr>
            <a:xfrm>
              <a:off x="3750439" y="3308865"/>
              <a:ext cx="393056" cy="614065"/>
              <a:chOff x="9677400" y="2895600"/>
              <a:chExt cx="393056" cy="61406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9677400" y="3048000"/>
                <a:ext cx="3722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i="1" dirty="0">
                    <a:latin typeface="Times New Roman" pitchFamily="18" charset="0"/>
                    <a:cs typeface="Times New Roman" pitchFamily="18" charset="0"/>
                  </a:rPr>
                  <a:t>Y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706254" y="2895600"/>
                <a:ext cx="3642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^</a:t>
                </a: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4096276" y="3385066"/>
              <a:ext cx="13901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= a + b 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2960854"/>
      </p:ext>
    </p:extLst>
  </p:cSld>
  <p:clrMapOvr>
    <a:masterClrMapping/>
  </p:clrMapOvr>
  <p:transition spd="slow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15240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Least Squares approach</a:t>
            </a:r>
            <a:br>
              <a:rPr lang="en-US" dirty="0"/>
            </a:br>
            <a:endParaRPr lang="en-US" sz="31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8788740"/>
              </p:ext>
            </p:extLst>
          </p:nvPr>
        </p:nvGraphicFramePr>
        <p:xfrm>
          <a:off x="1219200" y="1186934"/>
          <a:ext cx="77724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Line Callout 1 2"/>
          <p:cNvSpPr/>
          <p:nvPr/>
        </p:nvSpPr>
        <p:spPr>
          <a:xfrm>
            <a:off x="7000823" y="2297668"/>
            <a:ext cx="1981200" cy="685800"/>
          </a:xfrm>
          <a:prstGeom prst="borderCallout1">
            <a:avLst>
              <a:gd name="adj1" fmla="val 112282"/>
              <a:gd name="adj2" fmla="val 45398"/>
              <a:gd name="adj3" fmla="val 140361"/>
              <a:gd name="adj4" fmla="val 38819"/>
            </a:avLst>
          </a:prstGeom>
          <a:solidFill>
            <a:schemeClr val="accent2">
              <a:lumMod val="75000"/>
            </a:schemeClr>
          </a:solidFill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Modeled Regression Line</a:t>
            </a:r>
          </a:p>
        </p:txBody>
      </p:sp>
      <p:sp>
        <p:nvSpPr>
          <p:cNvPr id="7" name="Right Brace 6"/>
          <p:cNvSpPr/>
          <p:nvPr/>
        </p:nvSpPr>
        <p:spPr>
          <a:xfrm>
            <a:off x="7772400" y="3352800"/>
            <a:ext cx="152400" cy="381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Brace 7"/>
          <p:cNvSpPr/>
          <p:nvPr/>
        </p:nvSpPr>
        <p:spPr>
          <a:xfrm>
            <a:off x="5230672" y="3168134"/>
            <a:ext cx="228600" cy="1143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Brace 8"/>
          <p:cNvSpPr/>
          <p:nvPr/>
        </p:nvSpPr>
        <p:spPr>
          <a:xfrm>
            <a:off x="4648200" y="4539734"/>
            <a:ext cx="152400" cy="3048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Brace 9"/>
          <p:cNvSpPr/>
          <p:nvPr/>
        </p:nvSpPr>
        <p:spPr>
          <a:xfrm>
            <a:off x="3771901" y="4844534"/>
            <a:ext cx="114299" cy="40600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819400" y="1752600"/>
            <a:ext cx="4953000" cy="388620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778865" y="1521767"/>
            <a:ext cx="425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01891" y="3089701"/>
            <a:ext cx="404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704531" y="3320534"/>
            <a:ext cx="5067869" cy="1940857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Brace 15"/>
          <p:cNvSpPr/>
          <p:nvPr/>
        </p:nvSpPr>
        <p:spPr>
          <a:xfrm>
            <a:off x="4038600" y="4196316"/>
            <a:ext cx="152400" cy="52808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3462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4" grpId="0"/>
      <p:bldP spid="14" grpId="1"/>
      <p:bldP spid="15" grpId="0"/>
      <p:bldP spid="1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determines good Regression Line?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00200"/>
            <a:ext cx="7498080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800" dirty="0"/>
              <a:t>Rules to follow:</a:t>
            </a:r>
          </a:p>
          <a:p>
            <a:r>
              <a:rPr lang="en-US" sz="2800" dirty="0"/>
              <a:t>Logical relationship – </a:t>
            </a:r>
            <a:r>
              <a:rPr lang="en-US" sz="2400" dirty="0"/>
              <a:t>relationship between X and Y variables is logical.</a:t>
            </a:r>
          </a:p>
          <a:p>
            <a:r>
              <a:rPr lang="en-US" sz="2800" dirty="0"/>
              <a:t>Correlation Coefficient (r) is good </a:t>
            </a:r>
          </a:p>
          <a:p>
            <a:r>
              <a:rPr lang="en-US" sz="2800" dirty="0"/>
              <a:t>Coefficient of Determination (r</a:t>
            </a:r>
            <a:r>
              <a:rPr lang="en-US" sz="2800" baseline="30000" dirty="0"/>
              <a:t>2</a:t>
            </a:r>
            <a:r>
              <a:rPr lang="en-US" sz="2800" dirty="0"/>
              <a:t>) is good</a:t>
            </a:r>
          </a:p>
          <a:p>
            <a:r>
              <a:rPr lang="en-US" sz="2800" dirty="0"/>
              <a:t>b slope of the line (coefficient of X) is correct</a:t>
            </a:r>
          </a:p>
          <a:p>
            <a:r>
              <a:rPr lang="en-US" sz="2800" dirty="0"/>
              <a:t>t value &gt; 2.2 (rule of thumb)</a:t>
            </a:r>
          </a:p>
          <a:p>
            <a:r>
              <a:rPr lang="en-US" sz="2800" dirty="0"/>
              <a:t>Standard error is low </a:t>
            </a:r>
          </a:p>
        </p:txBody>
      </p:sp>
      <p:sp>
        <p:nvSpPr>
          <p:cNvPr id="4" name="Rectangle 3">
            <a:hlinkClick r:id="rId2" action="ppaction://hlinkfile"/>
          </p:cNvPr>
          <p:cNvSpPr/>
          <p:nvPr/>
        </p:nvSpPr>
        <p:spPr>
          <a:xfrm>
            <a:off x="4571999" y="6248400"/>
            <a:ext cx="3743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C000"/>
                </a:solidFill>
                <a:hlinkClick r:id="rId3" action="ppaction://hlinkfile"/>
              </a:rPr>
              <a:t>Go to Worksheet – Regression Model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354594"/>
      </p:ext>
    </p:extLst>
  </p:cSld>
  <p:clrMapOvr>
    <a:masterClrMapping/>
  </p:clrMapOvr>
  <p:transition spd="slow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1200" y="3559738"/>
            <a:ext cx="2743200" cy="2536262"/>
          </a:xfrm>
        </p:spPr>
        <p:txBody>
          <a:bodyPr/>
          <a:lstStyle/>
          <a:p>
            <a:r>
              <a:rPr lang="en-US" sz="3200" dirty="0"/>
              <a:t>Module 6:</a:t>
            </a:r>
            <a:br>
              <a:rPr lang="en-US" sz="3200" dirty="0"/>
            </a:br>
            <a:r>
              <a:rPr lang="en-US" sz="3200" dirty="0"/>
              <a:t>Lognormal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" r="5821"/>
          <a:stretch/>
        </p:blipFill>
        <p:spPr>
          <a:xfrm>
            <a:off x="838200" y="1219200"/>
            <a:ext cx="4495800" cy="3835551"/>
          </a:xfrm>
          <a:prstGeom prst="rect">
            <a:avLst/>
          </a:prstGeom>
        </p:spPr>
      </p:pic>
      <p:pic>
        <p:nvPicPr>
          <p:cNvPr id="3081" name="Picture 9" descr="C:\Users\Steve 2012\AppData\Local\Microsoft\Windows\Temporary Internet Files\Content.IE5\9XBN6JGD\MP910220839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194" r="25373" b="10479"/>
          <a:stretch/>
        </p:blipFill>
        <p:spPr bwMode="auto">
          <a:xfrm rot="21180936">
            <a:off x="1276368" y="3609525"/>
            <a:ext cx="2206870" cy="174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21023655">
            <a:off x="1432589" y="3600898"/>
            <a:ext cx="1894378" cy="1650487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100000"/>
              </a:lnSpc>
            </a:pPr>
            <a:endParaRPr lang="en-US" sz="2400" b="1" dirty="0">
              <a:solidFill>
                <a:schemeClr val="tx2">
                  <a:lumMod val="75000"/>
                </a:schemeClr>
              </a:solidFill>
              <a:latin typeface="Brush Script MT" pitchFamily="66" charset="0"/>
            </a:endParaRPr>
          </a:p>
          <a:p>
            <a:pPr algn="ctr">
              <a:lnSpc>
                <a:spcPct val="100000"/>
              </a:lnSpc>
            </a:pPr>
            <a:endParaRPr lang="en-US" sz="2400" b="1" dirty="0">
              <a:solidFill>
                <a:schemeClr val="tx2">
                  <a:lumMod val="75000"/>
                </a:schemeClr>
              </a:solidFill>
              <a:latin typeface="Brush Script MT" pitchFamily="66" charset="0"/>
            </a:endParaRPr>
          </a:p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Brush Script MT" pitchFamily="66" charset="0"/>
              </a:rPr>
              <a:t>Congratulations Jimmi Lynn</a:t>
            </a:r>
          </a:p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Brush Script MT" pitchFamily="66" charset="0"/>
              </a:rPr>
              <a:t>-- </a:t>
            </a:r>
            <a:br>
              <a:rPr lang="en-US" sz="2400" b="1" dirty="0">
                <a:solidFill>
                  <a:schemeClr val="tx2">
                    <a:lumMod val="75000"/>
                  </a:schemeClr>
                </a:solidFill>
                <a:latin typeface="Brush Script MT" pitchFamily="66" charset="0"/>
              </a:rPr>
            </a:b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Brush Script MT" pitchFamily="66" charset="0"/>
              </a:rPr>
              <a:t>First Prize </a:t>
            </a:r>
          </a:p>
        </p:txBody>
      </p:sp>
    </p:spTree>
    <p:extLst>
      <p:ext uri="{BB962C8B-B14F-4D97-AF65-F5344CB8AC3E}">
        <p14:creationId xmlns:p14="http://schemas.microsoft.com/office/powerpoint/2010/main" val="2534372957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Emphasis is on learning to use </a:t>
            </a:r>
            <a:br>
              <a:rPr lang="en-US" dirty="0"/>
            </a:br>
            <a:r>
              <a:rPr lang="en-US" dirty="0"/>
              <a:t>Microsoft Excel for statistical purposes.</a:t>
            </a:r>
          </a:p>
          <a:p>
            <a:pPr lvl="1"/>
            <a:r>
              <a:rPr lang="en-US" dirty="0"/>
              <a:t>While we will have some amount of statistical learning, this is </a:t>
            </a:r>
            <a:r>
              <a:rPr lang="en-US" i="1" dirty="0"/>
              <a:t>not</a:t>
            </a:r>
            <a:r>
              <a:rPr lang="en-US" dirty="0"/>
              <a:t> the main emphasis.</a:t>
            </a:r>
          </a:p>
          <a:p>
            <a:pPr lvl="1"/>
            <a:r>
              <a:rPr lang="en-US" dirty="0"/>
              <a:t>We will use some environmental type data, but again that is not the primary purpose.</a:t>
            </a:r>
          </a:p>
          <a:p>
            <a:r>
              <a:rPr lang="en-US" dirty="0"/>
              <a:t>Primary Purpose is to prepare student for some classes where there is need to use Excel in specific Statistical Analysis.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92881"/>
      </p:ext>
    </p:extLst>
  </p:cSld>
  <p:clrMapOvr>
    <a:masterClrMapping/>
  </p:clrMapOvr>
  <p:transition spd="slow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Lognormal?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i="1" dirty="0"/>
              <a:t>Lognormal – </a:t>
            </a:r>
            <a:r>
              <a:rPr lang="en-US" sz="2800" dirty="0"/>
              <a:t>a distribution of a random variable for which the logarithm of the variable has a normal distribution.  </a:t>
            </a:r>
          </a:p>
          <a:p>
            <a:r>
              <a:rPr lang="en-US" sz="2800" dirty="0"/>
              <a:t>Positively skewed distributions are particularly common when: </a:t>
            </a:r>
          </a:p>
          <a:p>
            <a:pPr lvl="1"/>
            <a:r>
              <a:rPr lang="en-US" sz="2400" dirty="0"/>
              <a:t>Mean values are low, </a:t>
            </a:r>
          </a:p>
          <a:p>
            <a:pPr lvl="1"/>
            <a:r>
              <a:rPr lang="en-US" sz="2400" dirty="0"/>
              <a:t>Variances large</a:t>
            </a:r>
          </a:p>
          <a:p>
            <a:pPr lvl="1"/>
            <a:r>
              <a:rPr lang="en-US" sz="2400" dirty="0"/>
              <a:t>Values are not zero, and</a:t>
            </a:r>
          </a:p>
          <a:p>
            <a:pPr lvl="1"/>
            <a:r>
              <a:rPr lang="en-US" sz="2400" dirty="0"/>
              <a:t>Values cannot be negative</a:t>
            </a:r>
          </a:p>
        </p:txBody>
      </p:sp>
    </p:spTree>
    <p:extLst>
      <p:ext uri="{BB962C8B-B14F-4D97-AF65-F5344CB8AC3E}">
        <p14:creationId xmlns:p14="http://schemas.microsoft.com/office/powerpoint/2010/main" val="2335767028"/>
      </p:ext>
    </p:extLst>
  </p:cSld>
  <p:clrMapOvr>
    <a:masterClrMapping/>
  </p:clrMapOvr>
  <p:transition spd="slow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Lognormal?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47800"/>
            <a:ext cx="7498080" cy="1752600"/>
          </a:xfrm>
        </p:spPr>
        <p:txBody>
          <a:bodyPr>
            <a:normAutofit/>
          </a:bodyPr>
          <a:lstStyle/>
          <a:p>
            <a:r>
              <a:rPr lang="en-US" i="1" dirty="0"/>
              <a:t>Log-normal – </a:t>
            </a:r>
            <a:r>
              <a:rPr lang="en-US" dirty="0"/>
              <a:t>a distribution of a random variable for which the logarithm of the variable has a normal distribution.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6838049"/>
              </p:ext>
            </p:extLst>
          </p:nvPr>
        </p:nvGraphicFramePr>
        <p:xfrm>
          <a:off x="4876800" y="3200400"/>
          <a:ext cx="38862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5560269"/>
              </p:ext>
            </p:extLst>
          </p:nvPr>
        </p:nvGraphicFramePr>
        <p:xfrm>
          <a:off x="1066800" y="3276600"/>
          <a:ext cx="36576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8192582"/>
      </p:ext>
    </p:extLst>
  </p:cSld>
  <p:clrMapOvr>
    <a:masterClrMapping/>
  </p:clrMapOvr>
  <p:transition spd="slow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Examples of Lognormal Distributions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524000"/>
            <a:ext cx="7498080" cy="4800600"/>
          </a:xfrm>
        </p:spPr>
        <p:txBody>
          <a:bodyPr>
            <a:normAutofit/>
          </a:bodyPr>
          <a:lstStyle/>
          <a:p>
            <a:r>
              <a:rPr lang="en-US" sz="2800" dirty="0"/>
              <a:t>Skewed distributions often closely fit the log-normal distribution - examples:</a:t>
            </a:r>
          </a:p>
          <a:p>
            <a:pPr lvl="1"/>
            <a:r>
              <a:rPr lang="en-US" sz="2400" dirty="0"/>
              <a:t>Lengths of latent periods of infectious diseases, </a:t>
            </a:r>
          </a:p>
          <a:p>
            <a:pPr lvl="1"/>
            <a:r>
              <a:rPr lang="en-US" sz="2400" dirty="0"/>
              <a:t>Distribution of mineral resources in the Earth’s crust</a:t>
            </a:r>
          </a:p>
          <a:p>
            <a:pPr lvl="1"/>
            <a:r>
              <a:rPr lang="en-US" sz="2400" dirty="0"/>
              <a:t>Inheritance of fruit and flower size</a:t>
            </a:r>
          </a:p>
          <a:p>
            <a:pPr lvl="1"/>
            <a:r>
              <a:rPr lang="en-US" sz="2400" dirty="0"/>
              <a:t>Return on equities in stock market </a:t>
            </a:r>
          </a:p>
          <a:p>
            <a:pPr lvl="1"/>
            <a:r>
              <a:rPr lang="en-US" sz="2400" dirty="0"/>
              <a:t>Survival rates of cancer patients</a:t>
            </a:r>
          </a:p>
          <a:p>
            <a:pPr lvl="1"/>
            <a:r>
              <a:rPr lang="en-US" sz="2400" dirty="0"/>
              <a:t>Failure rates in product tests.</a:t>
            </a:r>
          </a:p>
          <a:p>
            <a:pPr lvl="1"/>
            <a:r>
              <a:rPr lang="en-US" sz="2400" dirty="0"/>
              <a:t>Rainfall in Las Vegas</a:t>
            </a:r>
          </a:p>
        </p:txBody>
      </p:sp>
    </p:spTree>
    <p:extLst>
      <p:ext uri="{BB962C8B-B14F-4D97-AF65-F5344CB8AC3E}">
        <p14:creationId xmlns:p14="http://schemas.microsoft.com/office/powerpoint/2010/main" val="1950319699"/>
      </p:ext>
    </p:extLst>
  </p:cSld>
  <p:clrMapOvr>
    <a:masterClrMapping/>
  </p:clrMapOvr>
  <p:transition spd="slow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19200"/>
            <a:ext cx="7498080" cy="2438400"/>
          </a:xfrm>
        </p:spPr>
        <p:txBody>
          <a:bodyPr>
            <a:normAutofit/>
          </a:bodyPr>
          <a:lstStyle/>
          <a:p>
            <a:pPr marL="463550" indent="-381000" eaLnBrk="0" hangingPunct="0"/>
            <a:r>
              <a:rPr lang="en-US" sz="2400" dirty="0">
                <a:latin typeface="Arial" pitchFamily="34" charset="0"/>
              </a:rPr>
              <a:t>The Excel function is =NORM.DIST(X,µ,σ,Cumulative)</a:t>
            </a:r>
            <a:br>
              <a:rPr lang="en-US" sz="2400" dirty="0">
                <a:latin typeface="Arial" pitchFamily="34" charset="0"/>
              </a:rPr>
            </a:br>
            <a:br>
              <a:rPr lang="en-US" sz="1100" dirty="0">
                <a:latin typeface="Arial" pitchFamily="34" charset="0"/>
              </a:rPr>
            </a:br>
            <a:r>
              <a:rPr lang="en-US" sz="2000" dirty="0">
                <a:latin typeface="Arial" pitchFamily="34" charset="0"/>
              </a:rPr>
              <a:t>Where Norm Function gives probability of area &lt; X:</a:t>
            </a:r>
          </a:p>
          <a:p>
            <a:pPr lvl="4" eaLnBrk="0" hangingPunct="0">
              <a:lnSpc>
                <a:spcPct val="95000"/>
              </a:lnSpc>
            </a:pPr>
            <a:r>
              <a:rPr lang="en-US" sz="1600" dirty="0">
                <a:latin typeface="Arial" pitchFamily="34" charset="0"/>
              </a:rPr>
              <a:t>X = observation</a:t>
            </a:r>
          </a:p>
          <a:p>
            <a:pPr lvl="4" eaLnBrk="0" hangingPunct="0">
              <a:lnSpc>
                <a:spcPct val="95000"/>
              </a:lnSpc>
            </a:pPr>
            <a:r>
              <a:rPr lang="en-US" sz="1600" dirty="0">
                <a:latin typeface="Arial" pitchFamily="34" charset="0"/>
              </a:rPr>
              <a:t>µ = Mean</a:t>
            </a:r>
          </a:p>
          <a:p>
            <a:pPr lvl="4" eaLnBrk="0" hangingPunct="0">
              <a:lnSpc>
                <a:spcPct val="95000"/>
              </a:lnSpc>
            </a:pPr>
            <a:r>
              <a:rPr lang="el-GR" sz="1600" dirty="0">
                <a:latin typeface="Cambria"/>
              </a:rPr>
              <a:t>σ</a:t>
            </a:r>
            <a:r>
              <a:rPr lang="en-US" sz="1600" dirty="0">
                <a:latin typeface="Arial" pitchFamily="34" charset="0"/>
              </a:rPr>
              <a:t> = Standard Deviation</a:t>
            </a:r>
          </a:p>
          <a:p>
            <a:pPr lvl="4" eaLnBrk="0" hangingPunct="0">
              <a:lnSpc>
                <a:spcPct val="95000"/>
              </a:lnSpc>
            </a:pPr>
            <a:r>
              <a:rPr lang="en-US" sz="1600" dirty="0">
                <a:latin typeface="Arial" pitchFamily="34" charset="0"/>
              </a:rPr>
              <a:t>Cumulative is either true or false</a:t>
            </a:r>
          </a:p>
        </p:txBody>
      </p:sp>
      <p:sp>
        <p:nvSpPr>
          <p:cNvPr id="4" name="AutoShape 4" descr="http://openclipart.org/people/oderwald/normal_both_tails_shaded_outside_twos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http://openclipart.org/people/oderwald/normal_both_tails_shaded_outside_twos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4" name="Picture 10" descr="https://epilab.ich.ucl.ac.uk/coursematerial/statistics/summarising_normal_dist/images/1_normal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6" t="9866" r="1"/>
          <a:stretch/>
        </p:blipFill>
        <p:spPr bwMode="auto">
          <a:xfrm>
            <a:off x="1794683" y="3657600"/>
            <a:ext cx="6434917" cy="247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3423536" y="4064885"/>
            <a:ext cx="1371600" cy="13716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652136" y="4064885"/>
            <a:ext cx="1371600" cy="13716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918836" y="4148962"/>
            <a:ext cx="1257300" cy="1287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128386" y="4217281"/>
            <a:ext cx="1162050" cy="121920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337936" y="4293485"/>
            <a:ext cx="1047750" cy="114300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4588857" y="4453762"/>
            <a:ext cx="914050" cy="9827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4795136" y="4598285"/>
            <a:ext cx="762000" cy="83820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5023736" y="4828002"/>
            <a:ext cx="533400" cy="608483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5252336" y="5063362"/>
            <a:ext cx="304800" cy="3731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5429628" y="5249924"/>
            <a:ext cx="127508" cy="186563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3271136" y="5207885"/>
            <a:ext cx="228600" cy="22887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3124578" y="5322324"/>
            <a:ext cx="146558" cy="1147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409632" y="3657600"/>
            <a:ext cx="476250" cy="982723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124578" y="5343205"/>
            <a:ext cx="73279" cy="9383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385436" y="5303482"/>
            <a:ext cx="114300" cy="152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499736" y="5207885"/>
            <a:ext cx="152400" cy="2301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652136" y="5132243"/>
            <a:ext cx="201485" cy="30018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812572" y="4983999"/>
            <a:ext cx="302228" cy="471883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918836" y="4828002"/>
            <a:ext cx="424564" cy="6044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055106" y="4684837"/>
            <a:ext cx="533751" cy="70528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191000" y="4529962"/>
            <a:ext cx="736694" cy="90807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4321981" y="4369685"/>
            <a:ext cx="859619" cy="107467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4495800" y="4267200"/>
            <a:ext cx="914400" cy="113894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588857" y="4148962"/>
            <a:ext cx="961090" cy="115452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4786967" y="4034661"/>
            <a:ext cx="775633" cy="95250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5005539" y="4053711"/>
            <a:ext cx="544408" cy="69697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5417944" y="4219518"/>
            <a:ext cx="402674" cy="1831032"/>
            <a:chOff x="5956808" y="4574233"/>
            <a:chExt cx="402674" cy="183103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096000" y="4574233"/>
              <a:ext cx="38100" cy="1445567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956808" y="5943600"/>
              <a:ext cx="4026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X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2493671" y="6122285"/>
            <a:ext cx="502373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50" indent="-381000" eaLnBrk="0" hangingPunct="0"/>
            <a:r>
              <a:rPr lang="en-US" dirty="0">
                <a:latin typeface="Arial" pitchFamily="34" charset="0"/>
              </a:rPr>
              <a:t>=</a:t>
            </a:r>
            <a:r>
              <a:rPr lang="en-US" dirty="0"/>
              <a:t>NORM.S.DIST((LN(X) - Mu)/Sigma,Cumulative)</a:t>
            </a:r>
          </a:p>
          <a:p>
            <a:pPr marL="82550" indent="0" eaLnBrk="0" hangingPunct="0">
              <a:buNone/>
            </a:pPr>
            <a:r>
              <a:rPr lang="en-US" dirty="0">
                <a:latin typeface="Arial" pitchFamily="34" charset="0"/>
              </a:rPr>
              <a:t>	Z=(LN(X)-</a:t>
            </a:r>
            <a:r>
              <a:rPr lang="en-US" sz="2000" dirty="0">
                <a:latin typeface="Arial" pitchFamily="34" charset="0"/>
              </a:rPr>
              <a:t>µ</a:t>
            </a:r>
            <a:r>
              <a:rPr lang="en-US" dirty="0">
                <a:latin typeface="Arial" pitchFamily="34" charset="0"/>
              </a:rPr>
              <a:t>)/</a:t>
            </a:r>
            <a:r>
              <a:rPr lang="el-GR" sz="2000" dirty="0">
                <a:latin typeface="Cambria"/>
              </a:rPr>
              <a:t>σ</a:t>
            </a:r>
            <a:endParaRPr lang="en-US" sz="2000" dirty="0">
              <a:latin typeface="Arial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4750816" y="3683885"/>
            <a:ext cx="354584" cy="2362200"/>
            <a:chOff x="5257800" y="4038600"/>
            <a:chExt cx="354584" cy="23622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410200" y="4038600"/>
              <a:ext cx="0" cy="1981200"/>
            </a:xfrm>
            <a:prstGeom prst="line">
              <a:avLst/>
            </a:prstGeom>
            <a:ln w="381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5257800" y="5939135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µ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5373F40-D137-40B0-8D1E-64F50E6A1FF6}"/>
              </a:ext>
            </a:extLst>
          </p:cNvPr>
          <p:cNvSpPr txBox="1"/>
          <p:nvPr/>
        </p:nvSpPr>
        <p:spPr>
          <a:xfrm>
            <a:off x="6598421" y="493228"/>
            <a:ext cx="2509136" cy="14157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Before Excel:</a:t>
            </a:r>
            <a:r>
              <a:rPr lang="en-US" sz="1600" dirty="0">
                <a:latin typeface="Arial" pitchFamily="34" charset="0"/>
              </a:rPr>
              <a:t> </a:t>
            </a:r>
          </a:p>
          <a:p>
            <a:r>
              <a:rPr lang="en-US" sz="1600" dirty="0">
                <a:latin typeface="Arial" pitchFamily="34" charset="0"/>
              </a:rPr>
              <a:t>1</a:t>
            </a:r>
            <a:r>
              <a:rPr lang="en-US" sz="1600" baseline="30000" dirty="0">
                <a:latin typeface="Arial" pitchFamily="34" charset="0"/>
              </a:rPr>
              <a:t>st</a:t>
            </a:r>
            <a:r>
              <a:rPr lang="en-US" sz="1600" dirty="0">
                <a:latin typeface="Arial" pitchFamily="34" charset="0"/>
              </a:rPr>
              <a:t> 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Solve for Z</a:t>
            </a:r>
          </a:p>
          <a:p>
            <a:r>
              <a:rPr lang="en-US" sz="1600" dirty="0">
                <a:latin typeface="Arial" pitchFamily="34" charset="0"/>
              </a:rPr>
              <a:t>        Z=(X-</a:t>
            </a:r>
            <a:r>
              <a:rPr lang="en-US" dirty="0">
                <a:latin typeface="Arial" pitchFamily="34" charset="0"/>
              </a:rPr>
              <a:t>µ</a:t>
            </a:r>
            <a:r>
              <a:rPr lang="en-US" sz="1600" dirty="0">
                <a:latin typeface="Arial" pitchFamily="34" charset="0"/>
              </a:rPr>
              <a:t>)/</a:t>
            </a:r>
            <a:r>
              <a:rPr lang="el-GR" dirty="0">
                <a:latin typeface="Cambria"/>
              </a:rPr>
              <a:t>σ</a:t>
            </a:r>
            <a:endParaRPr lang="en-US" dirty="0">
              <a:latin typeface="Cambria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dirty="0">
                <a:latin typeface="Cambria"/>
              </a:rPr>
              <a:t> Use a Z table to find</a:t>
            </a:r>
          </a:p>
          <a:p>
            <a:r>
              <a:rPr lang="en-US" dirty="0">
                <a:latin typeface="Cambria"/>
              </a:rPr>
              <a:t>        the probability</a:t>
            </a:r>
          </a:p>
        </p:txBody>
      </p:sp>
    </p:spTree>
    <p:extLst>
      <p:ext uri="{BB962C8B-B14F-4D97-AF65-F5344CB8AC3E}">
        <p14:creationId xmlns:p14="http://schemas.microsoft.com/office/powerpoint/2010/main" val="20403404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Lognormal Distribution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19200"/>
            <a:ext cx="7498080" cy="2057400"/>
          </a:xfrm>
        </p:spPr>
        <p:txBody>
          <a:bodyPr>
            <a:noAutofit/>
          </a:bodyPr>
          <a:lstStyle/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/>
              <a:t>But we’re using function where LN(X) is normal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/>
              <a:t>Suppose you get monthly data for Rainfall in Las Vegas.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/>
              <a:t>You see it has the characteristics of Lognormal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/>
              <a:t>Mean is low and Variance is fairly large</a:t>
            </a:r>
          </a:p>
          <a:p>
            <a:pPr lvl="1">
              <a:buFont typeface="Arial" pitchFamily="34" charset="0"/>
              <a:buChar char="•"/>
            </a:pPr>
            <a:endParaRPr lang="en-US" sz="2400" dirty="0"/>
          </a:p>
        </p:txBody>
      </p:sp>
      <p:pic>
        <p:nvPicPr>
          <p:cNvPr id="1026" name="Picture 2" descr="http://www.interactivedata-fia.com/nl/07-q2/images/probability_density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3" b="7344"/>
          <a:stretch/>
        </p:blipFill>
        <p:spPr bwMode="auto">
          <a:xfrm>
            <a:off x="1066800" y="3352800"/>
            <a:ext cx="7187278" cy="286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5638800" y="3733800"/>
            <a:ext cx="38100" cy="2209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429500" y="5562600"/>
            <a:ext cx="0" cy="381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429500" y="4838700"/>
            <a:ext cx="697627" cy="369332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0.036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7533196" y="5208032"/>
            <a:ext cx="187409" cy="5450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676400" y="355793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Normal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18214" y="355793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Lognormal</a:t>
            </a:r>
          </a:p>
        </p:txBody>
      </p:sp>
      <p:sp>
        <p:nvSpPr>
          <p:cNvPr id="18" name="Rectangle 17">
            <a:hlinkClick r:id="rId3" action="ppaction://hlinkfile"/>
          </p:cNvPr>
          <p:cNvSpPr/>
          <p:nvPr/>
        </p:nvSpPr>
        <p:spPr>
          <a:xfrm>
            <a:off x="1052015" y="6459350"/>
            <a:ext cx="4163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C000"/>
                </a:solidFill>
                <a:hlinkClick r:id="rId4" action="ppaction://hlinkfile"/>
              </a:rPr>
              <a:t>Go to Worksheet – Lognormal Worksheet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5591" y="5867400"/>
            <a:ext cx="28648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0      1      2      3      4       5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6796" y="6150114"/>
            <a:ext cx="13067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µ </a:t>
            </a:r>
            <a:r>
              <a:rPr lang="en-US" dirty="0">
                <a:latin typeface="Arial" pitchFamily="34" charset="0"/>
                <a:cs typeface="Arial" pitchFamily="34" charset="0"/>
              </a:rPr>
              <a:t>= 0.3519</a:t>
            </a:r>
          </a:p>
          <a:p>
            <a:r>
              <a:rPr lang="el-GR" sz="2000" dirty="0">
                <a:latin typeface="Arial" pitchFamily="34" charset="0"/>
                <a:cs typeface="Arial" pitchFamily="34" charset="0"/>
              </a:rPr>
              <a:t>σ</a:t>
            </a:r>
            <a:r>
              <a:rPr lang="en-US" dirty="0">
                <a:latin typeface="Arial" pitchFamily="34" charset="0"/>
                <a:cs typeface="Arial" pitchFamily="34" charset="0"/>
              </a:rPr>
              <a:t> = 0.572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34200" y="6172200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P(X) &gt; 4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905000" y="3352800"/>
            <a:ext cx="2438400" cy="27973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251467"/>
      </p:ext>
    </p:extLst>
  </p:cSld>
  <p:clrMapOvr>
    <a:masterClrMapping/>
  </p:clrMapOvr>
  <p:transition spd="slow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1200" y="3559738"/>
            <a:ext cx="2743200" cy="1317062"/>
          </a:xfrm>
        </p:spPr>
        <p:txBody>
          <a:bodyPr/>
          <a:lstStyle/>
          <a:p>
            <a:r>
              <a:rPr lang="en-US" sz="3200" dirty="0"/>
              <a:t>Review of 4-6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" r="5821"/>
          <a:stretch/>
        </p:blipFill>
        <p:spPr>
          <a:xfrm rot="20617387">
            <a:off x="856290" y="627969"/>
            <a:ext cx="3229303" cy="2755051"/>
          </a:xfrm>
          <a:prstGeom prst="rect">
            <a:avLst/>
          </a:prstGeom>
        </p:spPr>
      </p:pic>
      <p:graphicFrame>
        <p:nvGraphicFramePr>
          <p:cNvPr id="7" name="Picture Placeholder 7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3859938609"/>
              </p:ext>
            </p:extLst>
          </p:nvPr>
        </p:nvGraphicFramePr>
        <p:xfrm>
          <a:off x="1659017" y="2846766"/>
          <a:ext cx="2808283" cy="2673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10" descr="C:\Users\Steve\AppData\Local\Microsoft\Windows\Temporary Internet Files\Content.IE5\3ELG1853\MP900385553[1].jpg"/>
          <p:cNvPicPr>
            <a:picLocks noChangeAspect="1" noChangeArrowheads="1"/>
          </p:cNvPicPr>
          <p:nvPr/>
        </p:nvPicPr>
        <p:blipFill>
          <a:blip r:embed="rId4" cstate="print"/>
          <a:srcRect l="5176" r="5176"/>
          <a:stretch>
            <a:fillRect/>
          </a:stretch>
        </p:blipFill>
        <p:spPr bwMode="auto">
          <a:xfrm rot="20284836">
            <a:off x="2715995" y="1392398"/>
            <a:ext cx="3124200" cy="2908736"/>
          </a:xfrm>
          <a:prstGeom prst="rect">
            <a:avLst/>
          </a:prstGeom>
          <a:noFill/>
          <a:ln w="127000">
            <a:noFill/>
            <a:miter lim="800000"/>
          </a:ln>
          <a:effectLst/>
        </p:spPr>
      </p:pic>
      <p:pic>
        <p:nvPicPr>
          <p:cNvPr id="3081" name="Picture 9" descr="C:\Users\Steve 2012\AppData\Local\Microsoft\Windows\Temporary Internet Files\Content.IE5\9XBN6JGD\MP910220839[1]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194" r="25373" b="10479"/>
          <a:stretch/>
        </p:blipFill>
        <p:spPr bwMode="auto">
          <a:xfrm rot="21180936">
            <a:off x="2418322" y="2902259"/>
            <a:ext cx="2206870" cy="174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21023655">
            <a:off x="2574543" y="2893632"/>
            <a:ext cx="1894378" cy="165048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endParaRPr lang="en-US" sz="2400" b="1" dirty="0">
              <a:solidFill>
                <a:schemeClr val="tx2">
                  <a:lumMod val="75000"/>
                </a:schemeClr>
              </a:solidFill>
              <a:latin typeface="Brush Script MT" pitchFamily="66" charset="0"/>
            </a:endParaRPr>
          </a:p>
          <a:p>
            <a:pPr algn="ctr">
              <a:lnSpc>
                <a:spcPct val="100000"/>
              </a:lnSpc>
            </a:pPr>
            <a:endParaRPr lang="en-US" sz="2400" b="1" dirty="0">
              <a:solidFill>
                <a:schemeClr val="tx2">
                  <a:lumMod val="75000"/>
                </a:schemeClr>
              </a:solidFill>
              <a:latin typeface="Brush Script MT" pitchFamily="66" charset="0"/>
            </a:endParaRPr>
          </a:p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Brush Script MT" pitchFamily="66" charset="0"/>
              </a:rPr>
              <a:t>Let’s go back again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74616" y="4925928"/>
            <a:ext cx="235527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hlinkClick r:id="rId6" action="ppaction://hlinkfile"/>
              </a:rPr>
              <a:t>Worksheet – review 3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496567"/>
      </p:ext>
    </p:extLst>
  </p:cSld>
  <p:clrMapOvr>
    <a:masterClrMapping/>
  </p:clrMapOvr>
  <p:transition spd="slow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Excel</a:t>
            </a:r>
            <a:r>
              <a:rPr lang="en-US" sz="4800" dirty="0"/>
              <a:t> Statistics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240 CenSARA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94218" y="2497991"/>
            <a:ext cx="492500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Instructor:  Steve Hiebsch</a:t>
            </a:r>
          </a:p>
          <a:p>
            <a:r>
              <a:rPr lang="en-US" sz="2800" dirty="0"/>
              <a:t>Email:  steve.hiebsch@gmail.com</a:t>
            </a:r>
          </a:p>
          <a:p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5862935"/>
            <a:ext cx="7306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Open file named, “7 Post-Test Excel …” and complete 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28526" y="6324600"/>
            <a:ext cx="3136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hlinkClick r:id="rId2" action="ppaction://hlinkfile"/>
              </a:rPr>
              <a:t>Post-Test 240CenSARA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84328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400" dirty="0"/>
              <a:t>Module 1:  Using Microsoft Excel Worksheets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00200"/>
            <a:ext cx="7498080" cy="4800600"/>
          </a:xfrm>
        </p:spPr>
        <p:txBody>
          <a:bodyPr>
            <a:noAutofit/>
          </a:bodyPr>
          <a:lstStyle/>
          <a:p>
            <a:pPr marL="82296" indent="0">
              <a:lnSpc>
                <a:spcPct val="90000"/>
              </a:lnSpc>
              <a:buNone/>
            </a:pPr>
            <a:r>
              <a:rPr lang="en-US" sz="2700" dirty="0"/>
              <a:t>After completing this module, the student will be able to:</a:t>
            </a:r>
          </a:p>
          <a:p>
            <a:pPr marL="596646" indent="-514350">
              <a:lnSpc>
                <a:spcPct val="105000"/>
              </a:lnSpc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sz="2500" dirty="0"/>
              <a:t>Understand why Excel is useful as a statistical tool</a:t>
            </a:r>
          </a:p>
          <a:p>
            <a:pPr marL="596646" indent="-514350">
              <a:lnSpc>
                <a:spcPct val="105000"/>
              </a:lnSpc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sz="2500" dirty="0"/>
              <a:t>Define what is meant by a worksheet and a workbook</a:t>
            </a:r>
          </a:p>
          <a:p>
            <a:pPr marL="596646" indent="-514350">
              <a:lnSpc>
                <a:spcPct val="105000"/>
              </a:lnSpc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sz="2500" dirty="0"/>
              <a:t>Enter data into a worksheet</a:t>
            </a:r>
          </a:p>
          <a:p>
            <a:pPr marL="596646" indent="-514350">
              <a:lnSpc>
                <a:spcPct val="105000"/>
              </a:lnSpc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sz="2500" dirty="0"/>
              <a:t>Create formulas and solve problems with a worksheet using basic arithmetic functions</a:t>
            </a:r>
          </a:p>
          <a:p>
            <a:pPr marL="596646" indent="-514350">
              <a:lnSpc>
                <a:spcPct val="105000"/>
              </a:lnSpc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sz="2500" dirty="0"/>
              <a:t>Edit data that is in a worksheet </a:t>
            </a:r>
          </a:p>
          <a:p>
            <a:pPr marL="596646" indent="-514350">
              <a:lnSpc>
                <a:spcPct val="105000"/>
              </a:lnSpc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sz="2500" dirty="0"/>
              <a:t>Edit data by using right-click functions, copy with cross hairs, F4 key cell ($) modifiers</a:t>
            </a:r>
          </a:p>
        </p:txBody>
      </p:sp>
    </p:spTree>
    <p:extLst>
      <p:ext uri="{BB962C8B-B14F-4D97-AF65-F5344CB8AC3E}">
        <p14:creationId xmlns:p14="http://schemas.microsoft.com/office/powerpoint/2010/main" val="1112525183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Module 2:  Describing Data - Graphical 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828800"/>
            <a:ext cx="7498080" cy="4572000"/>
          </a:xfrm>
        </p:spPr>
        <p:txBody>
          <a:bodyPr>
            <a:normAutofit/>
          </a:bodyPr>
          <a:lstStyle/>
          <a:p>
            <a:pPr marL="82296" indent="0">
              <a:lnSpc>
                <a:spcPct val="90000"/>
              </a:lnSpc>
              <a:buNone/>
            </a:pPr>
            <a:r>
              <a:rPr lang="en-US" sz="2700" dirty="0"/>
              <a:t>After completing this module, the student will be able to:</a:t>
            </a:r>
          </a:p>
          <a:p>
            <a:pPr marL="596646" lvl="0" indent="-514350">
              <a:lnSpc>
                <a:spcPct val="110000"/>
              </a:lnSpc>
              <a:spcBef>
                <a:spcPts val="800"/>
              </a:spcBef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sz="2700" dirty="0"/>
              <a:t>Use Excel to create common graphic presentations as pie chart, bar charts, simple histograms, line charts, and scatter plots. </a:t>
            </a:r>
          </a:p>
          <a:p>
            <a:pPr marL="596646" lvl="0" indent="-514350">
              <a:lnSpc>
                <a:spcPct val="110000"/>
              </a:lnSpc>
              <a:spcBef>
                <a:spcPts val="800"/>
              </a:spcBef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sz="2700" dirty="0"/>
              <a:t>Edit and modify charts</a:t>
            </a:r>
          </a:p>
        </p:txBody>
      </p:sp>
    </p:spTree>
    <p:extLst>
      <p:ext uri="{BB962C8B-B14F-4D97-AF65-F5344CB8AC3E}">
        <p14:creationId xmlns:p14="http://schemas.microsoft.com/office/powerpoint/2010/main" val="1120334767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Module 3:  Describing Data – Measures of Central Tendency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828800"/>
            <a:ext cx="7498080" cy="4572000"/>
          </a:xfrm>
        </p:spPr>
        <p:txBody>
          <a:bodyPr>
            <a:normAutofit fontScale="85000" lnSpcReduction="10000"/>
          </a:bodyPr>
          <a:lstStyle/>
          <a:p>
            <a:pPr marL="82296" indent="0">
              <a:buNone/>
            </a:pPr>
            <a:r>
              <a:rPr lang="en-US" dirty="0"/>
              <a:t>After completing this module, the student will be able to:</a:t>
            </a:r>
          </a:p>
          <a:p>
            <a:pPr marL="596646" lvl="0" indent="-514350">
              <a:lnSpc>
                <a:spcPct val="110000"/>
              </a:lnSpc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dirty="0"/>
              <a:t>Explain the characteristics and uses of measures of central tendency</a:t>
            </a:r>
          </a:p>
          <a:p>
            <a:pPr marL="596646" lvl="0" indent="-514350">
              <a:lnSpc>
                <a:spcPct val="110000"/>
              </a:lnSpc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dirty="0"/>
              <a:t>Explain the characteristics and uses of measures of dispersion</a:t>
            </a:r>
          </a:p>
          <a:p>
            <a:pPr marL="596646" lvl="0" indent="-514350">
              <a:lnSpc>
                <a:spcPct val="110000"/>
              </a:lnSpc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dirty="0"/>
              <a:t>Use Excel functions to calculate the arithmetic mean, median, mode, and standard deviations</a:t>
            </a:r>
          </a:p>
          <a:p>
            <a:pPr marL="596646" lvl="0" indent="-514350">
              <a:lnSpc>
                <a:spcPct val="110000"/>
              </a:lnSpc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dirty="0"/>
              <a:t>Use Excel’s Analysis ToolPak add-in to find measures of central tendency and dispersion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767821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Module 4:  Estimation &amp; Confidence Interval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828800"/>
            <a:ext cx="7498080" cy="4572000"/>
          </a:xfrm>
        </p:spPr>
        <p:txBody>
          <a:bodyPr>
            <a:normAutofit/>
          </a:bodyPr>
          <a:lstStyle/>
          <a:p>
            <a:pPr marL="82296" indent="0">
              <a:buClr>
                <a:schemeClr val="accent5">
                  <a:lumMod val="50000"/>
                </a:schemeClr>
              </a:buClr>
              <a:buSzPct val="100000"/>
              <a:buNone/>
            </a:pPr>
            <a:r>
              <a:rPr lang="en-US" sz="2700" dirty="0"/>
              <a:t>After completing this module, the student will be able to:</a:t>
            </a:r>
          </a:p>
          <a:p>
            <a:pPr marL="596646" indent="-514350">
              <a:lnSpc>
                <a:spcPct val="110000"/>
              </a:lnSpc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sz="2700" dirty="0"/>
              <a:t>Define point estimate</a:t>
            </a:r>
          </a:p>
          <a:p>
            <a:pPr marL="596646" indent="-514350">
              <a:lnSpc>
                <a:spcPct val="110000"/>
              </a:lnSpc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sz="2700" dirty="0"/>
              <a:t>Define level of confidence</a:t>
            </a:r>
          </a:p>
          <a:p>
            <a:pPr marL="596646" indent="-514350">
              <a:lnSpc>
                <a:spcPct val="110000"/>
              </a:lnSpc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sz="2700" dirty="0"/>
              <a:t>Use Excel to calculate a confidence interval for a population when the sample size is 30 or larger</a:t>
            </a:r>
            <a:br>
              <a:rPr lang="en-US" sz="2700" dirty="0"/>
            </a:br>
            <a:r>
              <a:rPr lang="en-US" sz="2700" u="sng" dirty="0"/>
              <a:t>AND</a:t>
            </a:r>
            <a:r>
              <a:rPr lang="en-US" sz="2700" dirty="0"/>
              <a:t> when the sample size is 30 or less.</a:t>
            </a:r>
          </a:p>
        </p:txBody>
      </p:sp>
    </p:spTree>
    <p:extLst>
      <p:ext uri="{BB962C8B-B14F-4D97-AF65-F5344CB8AC3E}">
        <p14:creationId xmlns:p14="http://schemas.microsoft.com/office/powerpoint/2010/main" val="2621542032"/>
      </p:ext>
    </p:extLst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25401</TotalTime>
  <Words>3041</Words>
  <Application>Microsoft Office PowerPoint</Application>
  <PresentationFormat>On-screen Show (4:3)</PresentationFormat>
  <Paragraphs>703</Paragraphs>
  <Slides>56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70" baseType="lpstr">
      <vt:lpstr>Arial</vt:lpstr>
      <vt:lpstr>Arial Narrow</vt:lpstr>
      <vt:lpstr>Baskerville Old Face</vt:lpstr>
      <vt:lpstr>Brush Script MT</vt:lpstr>
      <vt:lpstr>Calibri</vt:lpstr>
      <vt:lpstr>Cambria</vt:lpstr>
      <vt:lpstr>Corbel</vt:lpstr>
      <vt:lpstr>Gill Sans MT</vt:lpstr>
      <vt:lpstr>Symbol</vt:lpstr>
      <vt:lpstr>Times New Roman</vt:lpstr>
      <vt:lpstr>Verdana</vt:lpstr>
      <vt:lpstr>Wingdings</vt:lpstr>
      <vt:lpstr>Wingdings 2</vt:lpstr>
      <vt:lpstr>Solstice</vt:lpstr>
      <vt:lpstr>Excel Statistics</vt:lpstr>
      <vt:lpstr>Course’s Agenda</vt:lpstr>
      <vt:lpstr>Introductions</vt:lpstr>
      <vt:lpstr>Start Pre-Test</vt:lpstr>
      <vt:lpstr>Purpose of Class</vt:lpstr>
      <vt:lpstr>Module 1:  Using Microsoft Excel Worksheets</vt:lpstr>
      <vt:lpstr>Module 2:  Describing Data - Graphical Presentations</vt:lpstr>
      <vt:lpstr>Module 3:  Describing Data – Measures of Central Tendency</vt:lpstr>
      <vt:lpstr>Module 4:  Estimation &amp; Confidence Interval</vt:lpstr>
      <vt:lpstr>Module 5:  Linear Regression</vt:lpstr>
      <vt:lpstr>Module 6:  Lognormal Function</vt:lpstr>
      <vt:lpstr>Module 1: Using Microsoft Excel Spreadsheets</vt:lpstr>
      <vt:lpstr>What is a Spreadsheet?</vt:lpstr>
      <vt:lpstr>What is a Spreadsheet? </vt:lpstr>
      <vt:lpstr>Basics of Excel</vt:lpstr>
      <vt:lpstr>Excel as a Statistical Tool</vt:lpstr>
      <vt:lpstr>Excel Basics</vt:lpstr>
      <vt:lpstr>Module 2: Describing Data: Graphical Presentations</vt:lpstr>
      <vt:lpstr>Good Graphical Presentations</vt:lpstr>
      <vt:lpstr>Bar Chart vs. Pie Chart</vt:lpstr>
      <vt:lpstr>Graphics made easy with Excel</vt:lpstr>
      <vt:lpstr>Other Graphics</vt:lpstr>
      <vt:lpstr>Line Charts</vt:lpstr>
      <vt:lpstr>Line Charts and Bar Charts</vt:lpstr>
      <vt:lpstr>Graphics Aid to Understanding</vt:lpstr>
      <vt:lpstr>Review of 1&amp; 2</vt:lpstr>
      <vt:lpstr>Module 3:  Describing Data – Measures of Central Tendency</vt:lpstr>
      <vt:lpstr>Meaning of Central Tendency</vt:lpstr>
      <vt:lpstr>Meaning of Central Tendency</vt:lpstr>
      <vt:lpstr>Dispersion around </vt:lpstr>
      <vt:lpstr>Statistical Function in Excel</vt:lpstr>
      <vt:lpstr>Data Toolpak</vt:lpstr>
      <vt:lpstr>Module 4:  Confidence Interval</vt:lpstr>
      <vt:lpstr>What’s a Confidence Interval? </vt:lpstr>
      <vt:lpstr>Terminology – Point Estimate</vt:lpstr>
      <vt:lpstr>Terminology – Confidence Interval</vt:lpstr>
      <vt:lpstr>Determinants of Confidence Interval</vt:lpstr>
      <vt:lpstr>How to Calculate</vt:lpstr>
      <vt:lpstr>Review of 3 &amp; 4</vt:lpstr>
      <vt:lpstr>Module 5:   Linear Regression</vt:lpstr>
      <vt:lpstr>Linear Regression</vt:lpstr>
      <vt:lpstr>Terminology </vt:lpstr>
      <vt:lpstr>Start with Scatter Diagram Remember back in Module 2</vt:lpstr>
      <vt:lpstr>What is a Correlation</vt:lpstr>
      <vt:lpstr>Coefficient of Correlation</vt:lpstr>
      <vt:lpstr>Next build Regression model</vt:lpstr>
      <vt:lpstr>Least Squares approach </vt:lpstr>
      <vt:lpstr>What determines good Regression Line?</vt:lpstr>
      <vt:lpstr>Module 6: Lognormal</vt:lpstr>
      <vt:lpstr>What is Lognormal? </vt:lpstr>
      <vt:lpstr>What is Lognormal? </vt:lpstr>
      <vt:lpstr>Examples of Lognormal Distributions </vt:lpstr>
      <vt:lpstr>Normal Distribution</vt:lpstr>
      <vt:lpstr>Lognormal Distribution </vt:lpstr>
      <vt:lpstr>Review of 4-6</vt:lpstr>
      <vt:lpstr>Excel Statistics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Page</dc:title>
  <dc:creator>Steve 2012</dc:creator>
  <cp:lastModifiedBy> </cp:lastModifiedBy>
  <cp:revision>324</cp:revision>
  <cp:lastPrinted>2021-05-17T14:53:23Z</cp:lastPrinted>
  <dcterms:created xsi:type="dcterms:W3CDTF">2012-12-02T00:19:48Z</dcterms:created>
  <dcterms:modified xsi:type="dcterms:W3CDTF">2021-05-20T17:29:29Z</dcterms:modified>
</cp:coreProperties>
</file>