
<file path=[Content_Types].xml><?xml version="1.0" encoding="utf-8"?>
<Types xmlns="http://schemas.openxmlformats.org/package/2006/content-types">
  <Default Extension="fntdata" ContentType="application/x-fontdata"/>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p:sldMasterIdLst>
    <p:sldMasterId id="2147483648" r:id="rId3"/>
  </p:sldMasterIdLst>
  <p:notesMasterIdLst>
    <p:notesMasterId r:id="rId10"/>
  </p:notesMasterIdLst>
  <p:sldIdLst>
    <p:sldId id="270" r:id="rId4"/>
    <p:sldId id="363" r:id="rId5"/>
    <p:sldId id="462" r:id="rId6"/>
    <p:sldId id="463" r:id="rId7"/>
    <p:sldId id="364" r:id="rId8"/>
    <p:sldId id="461" r:id="rId9"/>
  </p:sldIdLst>
  <p:sldSz cx="9144000" cy="6858000" type="screen4x3"/>
  <p:notesSz cx="6858000" cy="9313863"/>
  <p:embeddedFontLst>
    <p:embeddedFont>
      <p:font typeface="Trebuchet MS" panose="020B0603020202020204" pitchFamily="34" charset="0"/>
      <p:regular r:id="rId11"/>
      <p:bold r:id="rId12"/>
      <p:italic r:id="rId13"/>
      <p:boldItalic r:id="rId14"/>
    </p:embeddedFont>
  </p:embeddedFontLst>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34"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hurman, James" initials="" lastIdx="3" clrIdx="0"/>
  <p:cmAuthor id="2" name="Alan Cimorelli" initials="AC" lastIdx="2" clrIdx="1">
    <p:extLst>
      <p:ext uri="{19B8F6BF-5375-455C-9EA6-DF929625EA0E}">
        <p15:presenceInfo xmlns:p15="http://schemas.microsoft.com/office/powerpoint/2012/main" userId="b24377a5dd232df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33CC"/>
    <a:srgbClr val="008000"/>
    <a:srgbClr val="33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592" autoAdjust="0"/>
    <p:restoredTop sz="93686" autoAdjust="0"/>
  </p:normalViewPr>
  <p:slideViewPr>
    <p:cSldViewPr snapToGrid="0">
      <p:cViewPr varScale="1">
        <p:scale>
          <a:sx n="84" d="100"/>
          <a:sy n="84" d="100"/>
        </p:scale>
        <p:origin x="1862" y="288"/>
      </p:cViewPr>
      <p:guideLst>
        <p:guide orient="horz" pos="2160"/>
        <p:guide pos="2880"/>
      </p:guideLst>
    </p:cSldViewPr>
  </p:slideViewPr>
  <p:outlineViewPr>
    <p:cViewPr>
      <p:scale>
        <a:sx n="33" d="100"/>
        <a:sy n="33" d="100"/>
      </p:scale>
      <p:origin x="0" y="-49556"/>
    </p:cViewPr>
  </p:outlineViewPr>
  <p:notesTextViewPr>
    <p:cViewPr>
      <p:scale>
        <a:sx n="125" d="100"/>
        <a:sy n="125" d="100"/>
      </p:scale>
      <p:origin x="0" y="0"/>
    </p:cViewPr>
  </p:notesTextViewPr>
  <p:sorterViewPr>
    <p:cViewPr varScale="1">
      <p:scale>
        <a:sx n="100" d="100"/>
        <a:sy n="100" d="100"/>
      </p:scale>
      <p:origin x="0" y="0"/>
    </p:cViewPr>
  </p:sorterViewPr>
  <p:notesViewPr>
    <p:cSldViewPr snapToGrid="0">
      <p:cViewPr>
        <p:scale>
          <a:sx n="80" d="100"/>
          <a:sy n="80" d="100"/>
        </p:scale>
        <p:origin x="-2580" y="-84"/>
      </p:cViewPr>
      <p:guideLst>
        <p:guide orient="horz" pos="2934"/>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font" Target="fonts/font3.fntdata"/><Relationship Id="rId18" Type="http://schemas.openxmlformats.org/officeDocument/2006/relationships/theme" Target="theme/theme1.xml"/><Relationship Id="rId3" Type="http://schemas.openxmlformats.org/officeDocument/2006/relationships/slideMaster" Target="slideMasters/slideMaster1.xml"/><Relationship Id="rId7" Type="http://schemas.openxmlformats.org/officeDocument/2006/relationships/slide" Target="slides/slide4.xml"/><Relationship Id="rId12" Type="http://schemas.openxmlformats.org/officeDocument/2006/relationships/font" Target="fonts/font2.fntdata"/><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font" Target="fonts/font1.fntdata"/><Relationship Id="rId5" Type="http://schemas.openxmlformats.org/officeDocument/2006/relationships/slide" Target="slides/slide2.xml"/><Relationship Id="rId15" Type="http://schemas.openxmlformats.org/officeDocument/2006/relationships/commentAuthors" Target="commentAuthors.xml"/><Relationship Id="rId10" Type="http://schemas.openxmlformats.org/officeDocument/2006/relationships/notesMaster" Target="notesMasters/notesMaster1.xml"/><Relationship Id="rId19"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font" Target="fonts/font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EB23B96-34E4-4222-ABE8-3281112E8CED}"/>
              </a:ext>
            </a:extLst>
          </p:cNvPr>
          <p:cNvSpPr>
            <a:spLocks noGrp="1"/>
          </p:cNvSpPr>
          <p:nvPr>
            <p:ph type="hdr" sz="quarter"/>
          </p:nvPr>
        </p:nvSpPr>
        <p:spPr>
          <a:xfrm>
            <a:off x="1" y="0"/>
            <a:ext cx="2972421" cy="466012"/>
          </a:xfrm>
          <a:prstGeom prst="rect">
            <a:avLst/>
          </a:prstGeom>
        </p:spPr>
        <p:txBody>
          <a:bodyPr vert="horz" lIns="92616" tIns="46309" rIns="92616" bIns="46309" rtlCol="0"/>
          <a:lstStyle>
            <a:lvl1pPr algn="l" eaLnBrk="1" hangingPunct="1">
              <a:defRPr sz="1300">
                <a:latin typeface="Arial" charset="0"/>
                <a:cs typeface="+mn-cs"/>
              </a:defRPr>
            </a:lvl1pPr>
          </a:lstStyle>
          <a:p>
            <a:pPr>
              <a:defRPr/>
            </a:pPr>
            <a:endParaRPr lang="en-US"/>
          </a:p>
        </p:txBody>
      </p:sp>
      <p:sp>
        <p:nvSpPr>
          <p:cNvPr id="3" name="Date Placeholder 2">
            <a:extLst>
              <a:ext uri="{FF2B5EF4-FFF2-40B4-BE49-F238E27FC236}">
                <a16:creationId xmlns:a16="http://schemas.microsoft.com/office/drawing/2014/main" id="{4D1FBEC1-9FC7-4091-909E-52883530F6D9}"/>
              </a:ext>
            </a:extLst>
          </p:cNvPr>
          <p:cNvSpPr>
            <a:spLocks noGrp="1"/>
          </p:cNvSpPr>
          <p:nvPr>
            <p:ph type="dt" idx="1"/>
          </p:nvPr>
        </p:nvSpPr>
        <p:spPr>
          <a:xfrm>
            <a:off x="3884027" y="0"/>
            <a:ext cx="2972421" cy="466012"/>
          </a:xfrm>
          <a:prstGeom prst="rect">
            <a:avLst/>
          </a:prstGeom>
        </p:spPr>
        <p:txBody>
          <a:bodyPr vert="horz" lIns="92616" tIns="46309" rIns="92616" bIns="46309" rtlCol="0"/>
          <a:lstStyle>
            <a:lvl1pPr algn="r" eaLnBrk="1" hangingPunct="1">
              <a:defRPr sz="1300">
                <a:latin typeface="Arial" charset="0"/>
                <a:cs typeface="+mn-cs"/>
              </a:defRPr>
            </a:lvl1pPr>
          </a:lstStyle>
          <a:p>
            <a:pPr>
              <a:defRPr/>
            </a:pPr>
            <a:fld id="{84C9EE25-94D9-4E68-B9F0-7E693A920547}" type="datetimeFigureOut">
              <a:rPr lang="en-US"/>
              <a:pPr>
                <a:defRPr/>
              </a:pPr>
              <a:t>7/11/2025</a:t>
            </a:fld>
            <a:endParaRPr lang="en-US" dirty="0"/>
          </a:p>
        </p:txBody>
      </p:sp>
      <p:sp>
        <p:nvSpPr>
          <p:cNvPr id="4" name="Slide Image Placeholder 3">
            <a:extLst>
              <a:ext uri="{FF2B5EF4-FFF2-40B4-BE49-F238E27FC236}">
                <a16:creationId xmlns:a16="http://schemas.microsoft.com/office/drawing/2014/main" id="{C93422FD-9265-4F56-A491-047FBA758C18}"/>
              </a:ext>
            </a:extLst>
          </p:cNvPr>
          <p:cNvSpPr>
            <a:spLocks noGrp="1" noRot="1" noChangeAspect="1"/>
          </p:cNvSpPr>
          <p:nvPr>
            <p:ph type="sldImg" idx="2"/>
          </p:nvPr>
        </p:nvSpPr>
        <p:spPr>
          <a:xfrm>
            <a:off x="1101725" y="700088"/>
            <a:ext cx="4654550" cy="3492500"/>
          </a:xfrm>
          <a:prstGeom prst="rect">
            <a:avLst/>
          </a:prstGeom>
          <a:noFill/>
          <a:ln w="12700">
            <a:solidFill>
              <a:prstClr val="black"/>
            </a:solidFill>
          </a:ln>
        </p:spPr>
        <p:txBody>
          <a:bodyPr vert="horz" lIns="92616" tIns="46309" rIns="92616" bIns="46309" rtlCol="0" anchor="ctr"/>
          <a:lstStyle/>
          <a:p>
            <a:pPr lvl="0"/>
            <a:endParaRPr lang="en-US" noProof="0" dirty="0"/>
          </a:p>
        </p:txBody>
      </p:sp>
      <p:sp>
        <p:nvSpPr>
          <p:cNvPr id="5" name="Notes Placeholder 4">
            <a:extLst>
              <a:ext uri="{FF2B5EF4-FFF2-40B4-BE49-F238E27FC236}">
                <a16:creationId xmlns:a16="http://schemas.microsoft.com/office/drawing/2014/main" id="{7BB4CFF6-DABA-46BC-A4A1-1A7306498AA7}"/>
              </a:ext>
            </a:extLst>
          </p:cNvPr>
          <p:cNvSpPr>
            <a:spLocks noGrp="1"/>
          </p:cNvSpPr>
          <p:nvPr>
            <p:ph type="body" sz="quarter" idx="3"/>
          </p:nvPr>
        </p:nvSpPr>
        <p:spPr>
          <a:xfrm>
            <a:off x="686421" y="4424721"/>
            <a:ext cx="5485158" cy="4190921"/>
          </a:xfrm>
          <a:prstGeom prst="rect">
            <a:avLst/>
          </a:prstGeom>
        </p:spPr>
        <p:txBody>
          <a:bodyPr vert="horz" lIns="92616" tIns="46309" rIns="92616" bIns="46309"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AE65DFDC-8DB9-4E49-8ABB-C7C9DF1558FB}"/>
              </a:ext>
            </a:extLst>
          </p:cNvPr>
          <p:cNvSpPr>
            <a:spLocks noGrp="1"/>
          </p:cNvSpPr>
          <p:nvPr>
            <p:ph type="ftr" sz="quarter" idx="4"/>
          </p:nvPr>
        </p:nvSpPr>
        <p:spPr>
          <a:xfrm>
            <a:off x="1" y="8846261"/>
            <a:ext cx="2972421" cy="466012"/>
          </a:xfrm>
          <a:prstGeom prst="rect">
            <a:avLst/>
          </a:prstGeom>
        </p:spPr>
        <p:txBody>
          <a:bodyPr vert="horz" lIns="92616" tIns="46309" rIns="92616" bIns="46309" rtlCol="0" anchor="b"/>
          <a:lstStyle>
            <a:lvl1pPr algn="l" eaLnBrk="1" hangingPunct="1">
              <a:defRPr sz="1300">
                <a:latin typeface="Arial" charset="0"/>
                <a:cs typeface="+mn-cs"/>
              </a:defRPr>
            </a:lvl1pPr>
          </a:lstStyle>
          <a:p>
            <a:pPr>
              <a:defRPr/>
            </a:pPr>
            <a:endParaRPr lang="en-US"/>
          </a:p>
        </p:txBody>
      </p:sp>
      <p:sp>
        <p:nvSpPr>
          <p:cNvPr id="7" name="Slide Number Placeholder 6">
            <a:extLst>
              <a:ext uri="{FF2B5EF4-FFF2-40B4-BE49-F238E27FC236}">
                <a16:creationId xmlns:a16="http://schemas.microsoft.com/office/drawing/2014/main" id="{D00F7E5E-1CDA-49A7-B208-9724291C1C91}"/>
              </a:ext>
            </a:extLst>
          </p:cNvPr>
          <p:cNvSpPr>
            <a:spLocks noGrp="1"/>
          </p:cNvSpPr>
          <p:nvPr>
            <p:ph type="sldNum" sz="quarter" idx="5"/>
          </p:nvPr>
        </p:nvSpPr>
        <p:spPr>
          <a:xfrm>
            <a:off x="3884027" y="8846261"/>
            <a:ext cx="2972421" cy="466012"/>
          </a:xfrm>
          <a:prstGeom prst="rect">
            <a:avLst/>
          </a:prstGeom>
        </p:spPr>
        <p:txBody>
          <a:bodyPr vert="horz" wrap="square" lIns="92616" tIns="46309" rIns="92616" bIns="46309" numCol="1" anchor="b" anchorCtr="0" compatLnSpc="1">
            <a:prstTxWarp prst="textNoShape">
              <a:avLst/>
            </a:prstTxWarp>
          </a:bodyPr>
          <a:lstStyle>
            <a:lvl1pPr algn="r" eaLnBrk="1" hangingPunct="1">
              <a:defRPr sz="1300"/>
            </a:lvl1pPr>
          </a:lstStyle>
          <a:p>
            <a:pPr>
              <a:defRPr/>
            </a:pPr>
            <a:fld id="{232F53AA-6507-44A3-87C2-473A0796CF6D}"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a:extLst>
              <a:ext uri="{FF2B5EF4-FFF2-40B4-BE49-F238E27FC236}">
                <a16:creationId xmlns:a16="http://schemas.microsoft.com/office/drawing/2014/main" id="{A245F228-C741-41C1-AACE-4BF86AB7170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a:extLst>
              <a:ext uri="{FF2B5EF4-FFF2-40B4-BE49-F238E27FC236}">
                <a16:creationId xmlns:a16="http://schemas.microsoft.com/office/drawing/2014/main" id="{8BE7E135-6E35-4200-9EAA-77D56C0F948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Model runs are in AERSURFACE\MC\Day 3 Assignment </a:t>
            </a:r>
          </a:p>
          <a:p>
            <a:pPr eaLnBrk="1" hangingPunct="1">
              <a:spcBef>
                <a:spcPct val="0"/>
              </a:spcBef>
            </a:pPr>
            <a:endParaRPr lang="en-US" altLang="en-US" dirty="0"/>
          </a:p>
          <a:p>
            <a:pPr eaLnBrk="1" hangingPunct="1">
              <a:spcBef>
                <a:spcPct val="0"/>
              </a:spcBef>
            </a:pPr>
            <a:r>
              <a:rPr lang="en-US" altLang="en-US" dirty="0"/>
              <a:t>And In AERMET\1-yr_Onsite\Day 3 </a:t>
            </a:r>
            <a:r>
              <a:rPr lang="en-US" altLang="en-US"/>
              <a:t>Assingment</a:t>
            </a:r>
            <a:endParaRPr lang="en-US" altLang="en-US" dirty="0"/>
          </a:p>
        </p:txBody>
      </p:sp>
      <p:sp>
        <p:nvSpPr>
          <p:cNvPr id="6148" name="Slide Number Placeholder 3">
            <a:extLst>
              <a:ext uri="{FF2B5EF4-FFF2-40B4-BE49-F238E27FC236}">
                <a16:creationId xmlns:a16="http://schemas.microsoft.com/office/drawing/2014/main" id="{F9576741-85A5-4E60-B1FE-EDE2469600A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4419288-64E4-486D-A7DA-A858A256D916}" type="slidenum">
              <a:rPr lang="en-US" altLang="en-US" sz="1300" smtClean="0">
                <a:latin typeface="Arial" panose="020B0604020202020204" pitchFamily="34" charset="0"/>
              </a:rPr>
              <a:pPr>
                <a:spcBef>
                  <a:spcPct val="0"/>
                </a:spcBef>
              </a:pPr>
              <a:t>1</a:t>
            </a:fld>
            <a:endParaRPr lang="en-US" altLang="en-US" sz="1300">
              <a:latin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Image Placeholder 1">
            <a:extLst>
              <a:ext uri="{FF2B5EF4-FFF2-40B4-BE49-F238E27FC236}">
                <a16:creationId xmlns:a16="http://schemas.microsoft.com/office/drawing/2014/main" id="{34A98E18-6086-4B31-B981-7E17ADF1FAA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5651" name="Notes Placeholder 2">
            <a:extLst>
              <a:ext uri="{FF2B5EF4-FFF2-40B4-BE49-F238E27FC236}">
                <a16:creationId xmlns:a16="http://schemas.microsoft.com/office/drawing/2014/main" id="{37C3282F-ACEE-44E8-AD5D-1EC318706DD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ts val="1200"/>
              </a:spcBef>
            </a:pPr>
            <a:endParaRPr lang="en-US" altLang="en-US" dirty="0"/>
          </a:p>
        </p:txBody>
      </p:sp>
      <p:sp>
        <p:nvSpPr>
          <p:cNvPr id="155652" name="Slide Number Placeholder 3">
            <a:extLst>
              <a:ext uri="{FF2B5EF4-FFF2-40B4-BE49-F238E27FC236}">
                <a16:creationId xmlns:a16="http://schemas.microsoft.com/office/drawing/2014/main" id="{63B34C5D-1097-4A55-BFD8-01596961BCD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E510BEE-D3F8-4005-8711-88F76ED376BA}" type="slidenum">
              <a:rPr lang="en-US" altLang="en-US" sz="1300" smtClean="0">
                <a:latin typeface="Arial" panose="020B0604020202020204" pitchFamily="34" charset="0"/>
              </a:rPr>
              <a:pPr>
                <a:spcBef>
                  <a:spcPct val="0"/>
                </a:spcBef>
              </a:pPr>
              <a:t>2</a:t>
            </a:fld>
            <a:endParaRPr lang="en-US" altLang="en-US" sz="1300">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749D74-1359-069A-5464-FBEA244987DB}"/>
            </a:ext>
          </a:extLst>
        </p:cNvPr>
        <p:cNvGrpSpPr/>
        <p:nvPr/>
      </p:nvGrpSpPr>
      <p:grpSpPr>
        <a:xfrm>
          <a:off x="0" y="0"/>
          <a:ext cx="0" cy="0"/>
          <a:chOff x="0" y="0"/>
          <a:chExt cx="0" cy="0"/>
        </a:xfrm>
      </p:grpSpPr>
      <p:sp>
        <p:nvSpPr>
          <p:cNvPr id="155650" name="Slide Image Placeholder 1">
            <a:extLst>
              <a:ext uri="{FF2B5EF4-FFF2-40B4-BE49-F238E27FC236}">
                <a16:creationId xmlns:a16="http://schemas.microsoft.com/office/drawing/2014/main" id="{844D7AC9-48E8-98E9-3162-8CD25CD9460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5651" name="Notes Placeholder 2">
            <a:extLst>
              <a:ext uri="{FF2B5EF4-FFF2-40B4-BE49-F238E27FC236}">
                <a16:creationId xmlns:a16="http://schemas.microsoft.com/office/drawing/2014/main" id="{A0E2003D-0A71-20E0-274B-BE92F998061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ts val="1200"/>
              </a:spcBef>
            </a:pPr>
            <a:endParaRPr lang="en-US" altLang="en-US" dirty="0"/>
          </a:p>
        </p:txBody>
      </p:sp>
      <p:sp>
        <p:nvSpPr>
          <p:cNvPr id="155652" name="Slide Number Placeholder 3">
            <a:extLst>
              <a:ext uri="{FF2B5EF4-FFF2-40B4-BE49-F238E27FC236}">
                <a16:creationId xmlns:a16="http://schemas.microsoft.com/office/drawing/2014/main" id="{170D3665-0283-5D16-104D-C3D77D867DA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E510BEE-D3F8-4005-8711-88F76ED376BA}" type="slidenum">
              <a:rPr lang="en-US" altLang="en-US" sz="1300" smtClean="0">
                <a:latin typeface="Arial" panose="020B0604020202020204" pitchFamily="34" charset="0"/>
              </a:rPr>
              <a:pPr>
                <a:spcBef>
                  <a:spcPct val="0"/>
                </a:spcBef>
              </a:pPr>
              <a:t>3</a:t>
            </a:fld>
            <a:endParaRPr lang="en-US" altLang="en-US" sz="1300">
              <a:latin typeface="Arial" panose="020B0604020202020204" pitchFamily="34" charset="0"/>
            </a:endParaRPr>
          </a:p>
        </p:txBody>
      </p:sp>
    </p:spTree>
    <p:extLst>
      <p:ext uri="{BB962C8B-B14F-4D97-AF65-F5344CB8AC3E}">
        <p14:creationId xmlns:p14="http://schemas.microsoft.com/office/powerpoint/2010/main" val="5056544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342F9E-7574-5997-E8D5-AF8AA5CE6C65}"/>
            </a:ext>
          </a:extLst>
        </p:cNvPr>
        <p:cNvGrpSpPr/>
        <p:nvPr/>
      </p:nvGrpSpPr>
      <p:grpSpPr>
        <a:xfrm>
          <a:off x="0" y="0"/>
          <a:ext cx="0" cy="0"/>
          <a:chOff x="0" y="0"/>
          <a:chExt cx="0" cy="0"/>
        </a:xfrm>
      </p:grpSpPr>
      <p:sp>
        <p:nvSpPr>
          <p:cNvPr id="155650" name="Slide Image Placeholder 1">
            <a:extLst>
              <a:ext uri="{FF2B5EF4-FFF2-40B4-BE49-F238E27FC236}">
                <a16:creationId xmlns:a16="http://schemas.microsoft.com/office/drawing/2014/main" id="{2842A645-3DC3-E63C-AF96-68F80F0CCD6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5651" name="Notes Placeholder 2">
            <a:extLst>
              <a:ext uri="{FF2B5EF4-FFF2-40B4-BE49-F238E27FC236}">
                <a16:creationId xmlns:a16="http://schemas.microsoft.com/office/drawing/2014/main" id="{59E53F46-ACEE-AD8B-725B-C135CAFFCE9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ts val="1200"/>
              </a:spcBef>
            </a:pPr>
            <a:endParaRPr lang="en-US" altLang="en-US" dirty="0"/>
          </a:p>
        </p:txBody>
      </p:sp>
      <p:sp>
        <p:nvSpPr>
          <p:cNvPr id="155652" name="Slide Number Placeholder 3">
            <a:extLst>
              <a:ext uri="{FF2B5EF4-FFF2-40B4-BE49-F238E27FC236}">
                <a16:creationId xmlns:a16="http://schemas.microsoft.com/office/drawing/2014/main" id="{BC90FFB2-7DBE-C296-22D8-DCC7A2B4D69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E510BEE-D3F8-4005-8711-88F76ED376BA}" type="slidenum">
              <a:rPr lang="en-US" altLang="en-US" sz="1300" smtClean="0">
                <a:latin typeface="Arial" panose="020B0604020202020204" pitchFamily="34" charset="0"/>
              </a:rPr>
              <a:pPr>
                <a:spcBef>
                  <a:spcPct val="0"/>
                </a:spcBef>
              </a:pPr>
              <a:t>4</a:t>
            </a:fld>
            <a:endParaRPr lang="en-US" altLang="en-US" sz="1300">
              <a:latin typeface="Arial" panose="020B0604020202020204" pitchFamily="34" charset="0"/>
            </a:endParaRPr>
          </a:p>
        </p:txBody>
      </p:sp>
    </p:spTree>
    <p:extLst>
      <p:ext uri="{BB962C8B-B14F-4D97-AF65-F5344CB8AC3E}">
        <p14:creationId xmlns:p14="http://schemas.microsoft.com/office/powerpoint/2010/main" val="10053350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F796C7-B6A8-67D1-D7E4-D52A9AF4E5F1}"/>
            </a:ext>
          </a:extLst>
        </p:cNvPr>
        <p:cNvGrpSpPr/>
        <p:nvPr/>
      </p:nvGrpSpPr>
      <p:grpSpPr>
        <a:xfrm>
          <a:off x="0" y="0"/>
          <a:ext cx="0" cy="0"/>
          <a:chOff x="0" y="0"/>
          <a:chExt cx="0" cy="0"/>
        </a:xfrm>
      </p:grpSpPr>
      <p:sp>
        <p:nvSpPr>
          <p:cNvPr id="155650" name="Slide Image Placeholder 1">
            <a:extLst>
              <a:ext uri="{FF2B5EF4-FFF2-40B4-BE49-F238E27FC236}">
                <a16:creationId xmlns:a16="http://schemas.microsoft.com/office/drawing/2014/main" id="{48FF616E-874E-E0FF-8E15-83BDB60702B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5651" name="Notes Placeholder 2">
            <a:extLst>
              <a:ext uri="{FF2B5EF4-FFF2-40B4-BE49-F238E27FC236}">
                <a16:creationId xmlns:a16="http://schemas.microsoft.com/office/drawing/2014/main" id="{660043DA-AE37-DA57-D09D-8809D8A2F6D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ts val="1200"/>
              </a:spcBef>
            </a:pPr>
            <a:endParaRPr lang="en-US" altLang="en-US" dirty="0"/>
          </a:p>
        </p:txBody>
      </p:sp>
      <p:sp>
        <p:nvSpPr>
          <p:cNvPr id="155652" name="Slide Number Placeholder 3">
            <a:extLst>
              <a:ext uri="{FF2B5EF4-FFF2-40B4-BE49-F238E27FC236}">
                <a16:creationId xmlns:a16="http://schemas.microsoft.com/office/drawing/2014/main" id="{9D7EF8CD-6B76-7016-CF57-FD2A80D27E1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E510BEE-D3F8-4005-8711-88F76ED376BA}" type="slidenum">
              <a:rPr lang="en-US" altLang="en-US" sz="1300" smtClean="0">
                <a:latin typeface="Arial" panose="020B0604020202020204" pitchFamily="34" charset="0"/>
              </a:rPr>
              <a:pPr>
                <a:spcBef>
                  <a:spcPct val="0"/>
                </a:spcBef>
              </a:pPr>
              <a:t>5</a:t>
            </a:fld>
            <a:endParaRPr lang="en-US" altLang="en-US" sz="1300">
              <a:latin typeface="Arial" panose="020B0604020202020204" pitchFamily="34" charset="0"/>
            </a:endParaRPr>
          </a:p>
        </p:txBody>
      </p:sp>
    </p:spTree>
    <p:extLst>
      <p:ext uri="{BB962C8B-B14F-4D97-AF65-F5344CB8AC3E}">
        <p14:creationId xmlns:p14="http://schemas.microsoft.com/office/powerpoint/2010/main" val="32457117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FF5DAF-978D-293C-4FD6-A26F9CCA0BFE}"/>
            </a:ext>
          </a:extLst>
        </p:cNvPr>
        <p:cNvGrpSpPr/>
        <p:nvPr/>
      </p:nvGrpSpPr>
      <p:grpSpPr>
        <a:xfrm>
          <a:off x="0" y="0"/>
          <a:ext cx="0" cy="0"/>
          <a:chOff x="0" y="0"/>
          <a:chExt cx="0" cy="0"/>
        </a:xfrm>
      </p:grpSpPr>
      <p:sp>
        <p:nvSpPr>
          <p:cNvPr id="65538" name="Slide Image Placeholder 1">
            <a:extLst>
              <a:ext uri="{FF2B5EF4-FFF2-40B4-BE49-F238E27FC236}">
                <a16:creationId xmlns:a16="http://schemas.microsoft.com/office/drawing/2014/main" id="{B217C787-C7A4-C09D-1E85-56B61102682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a:extLst>
              <a:ext uri="{FF2B5EF4-FFF2-40B4-BE49-F238E27FC236}">
                <a16:creationId xmlns:a16="http://schemas.microsoft.com/office/drawing/2014/main" id="{137A4638-0AB3-65C4-A9BD-C8698B1BD1A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ts val="1200"/>
              </a:spcBef>
            </a:pPr>
            <a:r>
              <a:rPr lang="en-US" altLang="en-US"/>
              <a:t>AERMET and AERMOD were rerun using the same values that were input to AERSCREEN, e.g., the surface characteristics and the single point source parameters. The table shows the high-first-high for AERMOD concentration estimates. As we can see in the last column, AERSCREEN’s results are from a factor of 2 to 22 higher for our example.</a:t>
            </a:r>
          </a:p>
          <a:p>
            <a:pPr eaLnBrk="1" hangingPunct="1">
              <a:spcBef>
                <a:spcPts val="1200"/>
              </a:spcBef>
            </a:pPr>
            <a:endParaRPr lang="en-US" altLang="en-US"/>
          </a:p>
          <a:p>
            <a:pPr eaLnBrk="1" hangingPunct="1">
              <a:spcBef>
                <a:spcPts val="1200"/>
              </a:spcBef>
            </a:pPr>
            <a:r>
              <a:rPr lang="en-US" altLang="en-US"/>
              <a:t>If AERSCREEN modeling demonstrates that the screening results show compliance with ambient air quality standards, can you stop and skip refined modeling with AERMOD? Possibly, but it will depend on the application and what the regulatory agency requires.</a:t>
            </a:r>
          </a:p>
        </p:txBody>
      </p:sp>
      <p:sp>
        <p:nvSpPr>
          <p:cNvPr id="65540" name="Slide Number Placeholder 3">
            <a:extLst>
              <a:ext uri="{FF2B5EF4-FFF2-40B4-BE49-F238E27FC236}">
                <a16:creationId xmlns:a16="http://schemas.microsoft.com/office/drawing/2014/main" id="{BF17B868-90AC-5E68-0A80-60A38636CD9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51FD2943-CBDB-4899-9357-F03CE7C9B112}" type="slidenum">
              <a:rPr lang="en-US" altLang="en-US" sz="1300" smtClean="0">
                <a:latin typeface="Arial" panose="020B0604020202020204" pitchFamily="34" charset="0"/>
              </a:rPr>
              <a:pPr>
                <a:spcBef>
                  <a:spcPct val="0"/>
                </a:spcBef>
              </a:pPr>
              <a:t>6</a:t>
            </a:fld>
            <a:endParaRPr lang="en-US" altLang="en-US" sz="1300">
              <a:latin typeface="Arial" panose="020B0604020202020204" pitchFamily="34" charset="0"/>
            </a:endParaRPr>
          </a:p>
        </p:txBody>
      </p:sp>
    </p:spTree>
    <p:extLst>
      <p:ext uri="{BB962C8B-B14F-4D97-AF65-F5344CB8AC3E}">
        <p14:creationId xmlns:p14="http://schemas.microsoft.com/office/powerpoint/2010/main" val="40989568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ir_Title">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03541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ir_Chapter">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 name="Title 1"/>
          <p:cNvSpPr>
            <a:spLocks noGrp="1"/>
          </p:cNvSpPr>
          <p:nvPr>
            <p:ph type="title"/>
          </p:nvPr>
        </p:nvSpPr>
        <p:spPr>
          <a:xfrm>
            <a:off x="838200" y="1524000"/>
            <a:ext cx="7467600" cy="623888"/>
          </a:xfrm>
          <a:prstGeom prst="rect">
            <a:avLst/>
          </a:prstGeom>
        </p:spPr>
        <p:txBody>
          <a:bodyPr>
            <a:noAutofit/>
          </a:bodyPr>
          <a:lstStyle>
            <a:lvl1pPr algn="ctr">
              <a:defRPr sz="3400" b="1" cap="small" baseline="0">
                <a:solidFill>
                  <a:srgbClr val="002060"/>
                </a:solidFill>
              </a:defRPr>
            </a:lvl1pPr>
          </a:lstStyle>
          <a:p>
            <a:r>
              <a:rPr lang="en-US"/>
              <a:t>Click to edit Master title style</a:t>
            </a:r>
            <a:endParaRPr lang="en-US" dirty="0"/>
          </a:p>
        </p:txBody>
      </p:sp>
    </p:spTree>
    <p:extLst>
      <p:ext uri="{BB962C8B-B14F-4D97-AF65-F5344CB8AC3E}">
        <p14:creationId xmlns:p14="http://schemas.microsoft.com/office/powerpoint/2010/main" val="6714976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ir_Topic and Content">
    <p:spTree>
      <p:nvGrpSpPr>
        <p:cNvPr id="1" name=""/>
        <p:cNvGrpSpPr/>
        <p:nvPr/>
      </p:nvGrpSpPr>
      <p:grpSpPr>
        <a:xfrm>
          <a:off x="0" y="0"/>
          <a:ext cx="0" cy="0"/>
          <a:chOff x="0" y="0"/>
          <a:chExt cx="0" cy="0"/>
        </a:xfrm>
      </p:grpSpPr>
      <p:sp>
        <p:nvSpPr>
          <p:cNvPr id="9" name="Content Placeholder 2"/>
          <p:cNvSpPr>
            <a:spLocks noGrp="1"/>
          </p:cNvSpPr>
          <p:nvPr>
            <p:ph idx="1"/>
          </p:nvPr>
        </p:nvSpPr>
        <p:spPr>
          <a:xfrm>
            <a:off x="1304324" y="1295400"/>
            <a:ext cx="7534876" cy="4906963"/>
          </a:xfrm>
          <a:prstGeom prst="rect">
            <a:avLst/>
          </a:prstGeom>
        </p:spPr>
        <p:txBody>
          <a:bodyPr/>
          <a:lstStyle>
            <a:lvl1pPr marL="283464" indent="-283464">
              <a:spcBef>
                <a:spcPts val="2016"/>
              </a:spcBef>
              <a:buFont typeface="Arial" pitchFamily="34" charset="0"/>
              <a:buChar char="•"/>
              <a:defRPr sz="2800"/>
            </a:lvl1pPr>
            <a:lvl2pPr>
              <a:spcBef>
                <a:spcPts val="1000"/>
              </a:spcBef>
              <a:defRPr sz="2400"/>
            </a:lvl2pPr>
            <a:lvl3pPr>
              <a:buSzPct val="100000"/>
              <a:buFont typeface="Arial" pitchFamily="34" charset="0"/>
              <a:buChar char="•"/>
              <a:defRPr/>
            </a:lvl3pPr>
            <a:lvl4pPr>
              <a:defRPr sz="22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38" name="Title 1"/>
          <p:cNvSpPr>
            <a:spLocks noGrp="1"/>
          </p:cNvSpPr>
          <p:nvPr>
            <p:ph type="title"/>
          </p:nvPr>
        </p:nvSpPr>
        <p:spPr>
          <a:xfrm>
            <a:off x="1219200" y="304800"/>
            <a:ext cx="7467600" cy="623888"/>
          </a:xfrm>
          <a:prstGeom prst="rect">
            <a:avLst/>
          </a:prstGeom>
        </p:spPr>
        <p:txBody>
          <a:bodyPr>
            <a:noAutofit/>
          </a:bodyPr>
          <a:lstStyle>
            <a:lvl1pPr algn="ctr">
              <a:defRPr sz="3600" b="1"/>
            </a:lvl1pPr>
          </a:lstStyle>
          <a:p>
            <a:r>
              <a:rPr lang="en-US"/>
              <a:t>Click to edit Master title style</a:t>
            </a:r>
            <a:endParaRPr lang="en-US" dirty="0"/>
          </a:p>
        </p:txBody>
      </p:sp>
    </p:spTree>
    <p:extLst>
      <p:ext uri="{BB962C8B-B14F-4D97-AF65-F5344CB8AC3E}">
        <p14:creationId xmlns:p14="http://schemas.microsoft.com/office/powerpoint/2010/main" val="16959557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ir_Columns">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1524000" y="1600200"/>
            <a:ext cx="3429000" cy="4525963"/>
          </a:xfrm>
          <a:prstGeom prst="rect">
            <a:avLst/>
          </a:prstGeom>
        </p:spPr>
        <p:txBody>
          <a:bodyPr/>
          <a:lstStyle>
            <a:lvl1pPr>
              <a:buFont typeface="Wingdings" pitchFamily="2" charset="2"/>
              <a:buChar char="§"/>
              <a:defRPr sz="2400"/>
            </a:lvl1pPr>
            <a:lvl2pPr>
              <a:defRPr sz="2400"/>
            </a:lvl2pPr>
            <a:lvl3pPr>
              <a:buFont typeface="Trebuchet MS" pitchFamily="34" charset="0"/>
              <a:buChar cha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3"/>
          <p:cNvSpPr>
            <a:spLocks noGrp="1"/>
          </p:cNvSpPr>
          <p:nvPr>
            <p:ph sz="half" idx="2"/>
          </p:nvPr>
        </p:nvSpPr>
        <p:spPr>
          <a:xfrm>
            <a:off x="5257800" y="1600200"/>
            <a:ext cx="3429000" cy="4525963"/>
          </a:xfrm>
          <a:prstGeom prst="rect">
            <a:avLst/>
          </a:prstGeom>
        </p:spPr>
        <p:txBody>
          <a:bodyPr/>
          <a:lstStyle>
            <a:lvl1pPr>
              <a:buFont typeface="Wingdings" pitchFamily="2" charset="2"/>
              <a:buChar char="§"/>
              <a:defRPr sz="2400"/>
            </a:lvl1pPr>
            <a:lvl2pPr>
              <a:defRPr sz="2400"/>
            </a:lvl2pPr>
            <a:lvl3pPr>
              <a:buFont typeface="Trebuchet MS" pitchFamily="34" charset="0"/>
              <a:buChar cha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itle 1"/>
          <p:cNvSpPr>
            <a:spLocks noGrp="1"/>
          </p:cNvSpPr>
          <p:nvPr>
            <p:ph type="title"/>
          </p:nvPr>
        </p:nvSpPr>
        <p:spPr>
          <a:xfrm>
            <a:off x="1219200" y="304800"/>
            <a:ext cx="7467600" cy="623888"/>
          </a:xfrm>
          <a:prstGeom prst="rect">
            <a:avLst/>
          </a:prstGeom>
        </p:spPr>
        <p:txBody>
          <a:bodyPr>
            <a:noAutofit/>
          </a:bodyPr>
          <a:lstStyle>
            <a:lvl1pPr algn="ctr">
              <a:defRPr sz="3600" b="1"/>
            </a:lvl1pPr>
          </a:lstStyle>
          <a:p>
            <a:r>
              <a:rPr lang="en-US"/>
              <a:t>Click to edit Master title style</a:t>
            </a:r>
            <a:endParaRPr lang="en-US" dirty="0"/>
          </a:p>
        </p:txBody>
      </p:sp>
    </p:spTree>
    <p:extLst>
      <p:ext uri="{BB962C8B-B14F-4D97-AF65-F5344CB8AC3E}">
        <p14:creationId xmlns:p14="http://schemas.microsoft.com/office/powerpoint/2010/main" val="10891750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Air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a:t>Click to edit Master title style</a:t>
            </a:r>
            <a:endParaRPr lang="en-US" dirty="0"/>
          </a:p>
        </p:txBody>
      </p:sp>
    </p:spTree>
    <p:extLst>
      <p:ext uri="{BB962C8B-B14F-4D97-AF65-F5344CB8AC3E}">
        <p14:creationId xmlns:p14="http://schemas.microsoft.com/office/powerpoint/2010/main" val="8181759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Air_Pictur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solidFill>
                  <a:srgbClr val="00206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0458034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Air_Hand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lvl1pPr>
              <a:buFont typeface="Wingdings" pitchFamily="2" charset="2"/>
              <a:buChar cha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48382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9"/>
          <a:srcRect/>
          <a:stretch>
            <a:fillRect/>
          </a:stretch>
        </a:blip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C6D9A1F5-0A00-4909-832A-5E418FA89837}"/>
              </a:ext>
            </a:extLst>
          </p:cNvPr>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US" dirty="0"/>
          </a:p>
        </p:txBody>
      </p:sp>
      <p:sp>
        <p:nvSpPr>
          <p:cNvPr id="1027" name="Text Placeholder 2">
            <a:extLst>
              <a:ext uri="{FF2B5EF4-FFF2-40B4-BE49-F238E27FC236}">
                <a16:creationId xmlns:a16="http://schemas.microsoft.com/office/drawing/2014/main" id="{5FA2C5F6-198A-484B-805E-F012D57C33ED}"/>
              </a:ext>
            </a:extLst>
          </p:cNvPr>
          <p:cNvSpPr>
            <a:spLocks noGrp="1"/>
          </p:cNvSpPr>
          <p:nvPr>
            <p:ph type="body" idx="1"/>
          </p:nvPr>
        </p:nvSpPr>
        <p:spPr bwMode="auto">
          <a:xfrm>
            <a:off x="990600" y="1600200"/>
            <a:ext cx="76962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Tree>
  </p:cSld>
  <p:clrMap bg1="lt1" tx1="dk1" bg2="lt2" tx2="dk2" accent1="accent1" accent2="accent2" accent3="accent3" accent4="accent4" accent5="accent5" accent6="accent6" hlink="hlink" folHlink="folHlink"/>
  <p:sldLayoutIdLst>
    <p:sldLayoutId id="2147484097" r:id="rId1"/>
    <p:sldLayoutId id="2147484098" r:id="rId2"/>
    <p:sldLayoutId id="2147484092" r:id="rId3"/>
    <p:sldLayoutId id="2147484093" r:id="rId4"/>
    <p:sldLayoutId id="2147484094" r:id="rId5"/>
    <p:sldLayoutId id="2147484095" r:id="rId6"/>
    <p:sldLayoutId id="2147484096" r:id="rId7"/>
  </p:sldLayoutIdLst>
  <p:hf sldNum="0" hdr="0" ftr="0" dt="0"/>
  <p:txStyles>
    <p:titleStyle>
      <a:lvl1pPr algn="ctr" rtl="0" eaLnBrk="0" fontAlgn="base" hangingPunct="0">
        <a:spcBef>
          <a:spcPct val="0"/>
        </a:spcBef>
        <a:spcAft>
          <a:spcPct val="0"/>
        </a:spcAft>
        <a:defRPr sz="4400" b="1" kern="1200" cap="small">
          <a:solidFill>
            <a:srgbClr val="002060"/>
          </a:solidFill>
          <a:latin typeface="+mj-lt"/>
          <a:ea typeface="+mj-ea"/>
          <a:cs typeface="+mj-cs"/>
        </a:defRPr>
      </a:lvl1pPr>
      <a:lvl2pPr algn="ctr" rtl="0" eaLnBrk="0" fontAlgn="base" hangingPunct="0">
        <a:spcBef>
          <a:spcPct val="0"/>
        </a:spcBef>
        <a:spcAft>
          <a:spcPct val="0"/>
        </a:spcAft>
        <a:defRPr sz="4400" b="1">
          <a:solidFill>
            <a:srgbClr val="002060"/>
          </a:solidFill>
          <a:latin typeface="Calibri" pitchFamily="34" charset="0"/>
        </a:defRPr>
      </a:lvl2pPr>
      <a:lvl3pPr algn="ctr" rtl="0" eaLnBrk="0" fontAlgn="base" hangingPunct="0">
        <a:spcBef>
          <a:spcPct val="0"/>
        </a:spcBef>
        <a:spcAft>
          <a:spcPct val="0"/>
        </a:spcAft>
        <a:defRPr sz="4400" b="1">
          <a:solidFill>
            <a:srgbClr val="002060"/>
          </a:solidFill>
          <a:latin typeface="Calibri" pitchFamily="34" charset="0"/>
        </a:defRPr>
      </a:lvl3pPr>
      <a:lvl4pPr algn="ctr" rtl="0" eaLnBrk="0" fontAlgn="base" hangingPunct="0">
        <a:spcBef>
          <a:spcPct val="0"/>
        </a:spcBef>
        <a:spcAft>
          <a:spcPct val="0"/>
        </a:spcAft>
        <a:defRPr sz="4400" b="1">
          <a:solidFill>
            <a:srgbClr val="002060"/>
          </a:solidFill>
          <a:latin typeface="Calibri" pitchFamily="34" charset="0"/>
        </a:defRPr>
      </a:lvl4pPr>
      <a:lvl5pPr algn="ctr" rtl="0" eaLnBrk="0" fontAlgn="base" hangingPunct="0">
        <a:spcBef>
          <a:spcPct val="0"/>
        </a:spcBef>
        <a:spcAft>
          <a:spcPct val="0"/>
        </a:spcAft>
        <a:defRPr sz="4400" b="1">
          <a:solidFill>
            <a:srgbClr val="002060"/>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531C285-01BE-43F7-9E8D-456A8D24C5AA}"/>
              </a:ext>
            </a:extLst>
          </p:cNvPr>
          <p:cNvSpPr txBox="1">
            <a:spLocks/>
          </p:cNvSpPr>
          <p:nvPr/>
        </p:nvSpPr>
        <p:spPr>
          <a:xfrm>
            <a:off x="5410200" y="4572000"/>
            <a:ext cx="3505200" cy="384175"/>
          </a:xfrm>
          <a:prstGeom prst="rect">
            <a:avLst/>
          </a:prstGeom>
          <a:ln>
            <a:noFill/>
          </a:ln>
        </p:spPr>
        <p:txBody>
          <a:bodyPr>
            <a:normAutofit fontScale="92500" lnSpcReduction="20000"/>
          </a:bodyPr>
          <a:lstStyle>
            <a:lvl1pPr algn="r">
              <a:defRPr sz="2400" b="1" baseline="0">
                <a:solidFill>
                  <a:schemeClr val="bg1"/>
                </a:solidFill>
              </a:defRPr>
            </a:lvl1pPr>
          </a:lstStyle>
          <a:p>
            <a:pPr eaLnBrk="1" hangingPunct="1">
              <a:defRPr/>
            </a:pPr>
            <a:r>
              <a:rPr lang="en-US" cap="small" dirty="0">
                <a:latin typeface="Times New Roman" panose="02020603050405020304" pitchFamily="18" charset="0"/>
                <a:ea typeface="+mj-ea"/>
                <a:cs typeface="Times New Roman" panose="02020603050405020304" pitchFamily="18" charset="0"/>
              </a:rPr>
              <a:t>Course: MODL 301</a:t>
            </a:r>
          </a:p>
        </p:txBody>
      </p:sp>
      <p:sp>
        <p:nvSpPr>
          <p:cNvPr id="6" name="Rectangle 5">
            <a:extLst>
              <a:ext uri="{FF2B5EF4-FFF2-40B4-BE49-F238E27FC236}">
                <a16:creationId xmlns:a16="http://schemas.microsoft.com/office/drawing/2014/main" id="{620A0D49-6AA2-4778-9953-B8C7C5F1D0C0}"/>
              </a:ext>
            </a:extLst>
          </p:cNvPr>
          <p:cNvSpPr>
            <a:spLocks noChangeArrowheads="1"/>
          </p:cNvSpPr>
          <p:nvPr/>
        </p:nvSpPr>
        <p:spPr bwMode="auto">
          <a:xfrm>
            <a:off x="304800" y="152400"/>
            <a:ext cx="6400800" cy="646113"/>
          </a:xfrm>
          <a:prstGeom prst="rect">
            <a:avLst/>
          </a:prstGeom>
          <a:noFill/>
          <a:ln w="9525">
            <a:noFill/>
            <a:miter lim="800000"/>
            <a:headEnd/>
            <a:tailEnd/>
          </a:ln>
        </p:spPr>
        <p:txBody>
          <a:bodyPr>
            <a:spAutoFit/>
          </a:bodyPr>
          <a:lstStyle/>
          <a:p>
            <a:pPr eaLnBrk="1" hangingPunct="1">
              <a:defRPr/>
            </a:pPr>
            <a:r>
              <a:rPr lang="en-US" dirty="0">
                <a:solidFill>
                  <a:schemeClr val="bg1"/>
                </a:solidFill>
                <a:latin typeface="Times New Roman" panose="02020603050405020304" pitchFamily="18" charset="0"/>
                <a:cs typeface="Times New Roman" panose="02020603050405020304" pitchFamily="18" charset="0"/>
              </a:rPr>
              <a:t>Air Pollution Dispersion Models:</a:t>
            </a:r>
          </a:p>
          <a:p>
            <a:pPr eaLnBrk="1" hangingPunct="1">
              <a:defRPr/>
            </a:pPr>
            <a:r>
              <a:rPr lang="en-US" dirty="0">
                <a:solidFill>
                  <a:schemeClr val="bg1"/>
                </a:solidFill>
                <a:latin typeface="Times New Roman" panose="02020603050405020304" pitchFamily="18" charset="0"/>
                <a:cs typeface="Times New Roman" panose="02020603050405020304" pitchFamily="18" charset="0"/>
              </a:rPr>
              <a:t>Applications with the AERMOD Modeling System</a:t>
            </a:r>
          </a:p>
        </p:txBody>
      </p:sp>
      <p:sp>
        <p:nvSpPr>
          <p:cNvPr id="7" name="Title 1">
            <a:extLst>
              <a:ext uri="{FF2B5EF4-FFF2-40B4-BE49-F238E27FC236}">
                <a16:creationId xmlns:a16="http://schemas.microsoft.com/office/drawing/2014/main" id="{43C7211F-252A-444D-81EE-D5CA2490F17B}"/>
              </a:ext>
            </a:extLst>
          </p:cNvPr>
          <p:cNvSpPr txBox="1">
            <a:spLocks noGrp="1"/>
          </p:cNvSpPr>
          <p:nvPr>
            <p:ph type="title" idx="4294967295"/>
          </p:nvPr>
        </p:nvSpPr>
        <p:spPr>
          <a:xfrm>
            <a:off x="304800" y="876299"/>
            <a:ext cx="8894762" cy="62388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1200" cap="small"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EXERCISE 6</a:t>
            </a:r>
          </a:p>
        </p:txBody>
      </p:sp>
      <p:sp>
        <p:nvSpPr>
          <p:cNvPr id="8" name="Title 1">
            <a:extLst>
              <a:ext uri="{FF2B5EF4-FFF2-40B4-BE49-F238E27FC236}">
                <a16:creationId xmlns:a16="http://schemas.microsoft.com/office/drawing/2014/main" id="{192B09BA-C3B5-4B7F-8F36-48C0673B9CB5}"/>
              </a:ext>
            </a:extLst>
          </p:cNvPr>
          <p:cNvSpPr txBox="1">
            <a:spLocks/>
          </p:cNvSpPr>
          <p:nvPr/>
        </p:nvSpPr>
        <p:spPr>
          <a:xfrm>
            <a:off x="5408613" y="4973638"/>
            <a:ext cx="3505200" cy="384175"/>
          </a:xfrm>
          <a:prstGeom prst="rect">
            <a:avLst/>
          </a:prstGeom>
          <a:ln>
            <a:noFill/>
          </a:ln>
        </p:spPr>
        <p:txBody>
          <a:bodyPr>
            <a:normAutofit fontScale="92500" lnSpcReduction="20000"/>
          </a:bodyPr>
          <a:lstStyle>
            <a:lvl1pPr algn="r">
              <a:defRPr sz="2400" b="1" baseline="0">
                <a:solidFill>
                  <a:schemeClr val="bg1"/>
                </a:solidFill>
              </a:defRPr>
            </a:lvl1pPr>
          </a:lstStyle>
          <a:p>
            <a:pPr eaLnBrk="1" hangingPunct="1">
              <a:defRPr/>
            </a:pPr>
            <a:endParaRPr lang="en-US" cap="small" dirty="0">
              <a:latin typeface="Times New Roman" panose="02020603050405020304" pitchFamily="18" charset="0"/>
              <a:ea typeface="+mj-ea"/>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DB8AF9B-BBE8-4ECB-B1B2-5D55B71079F2}"/>
              </a:ext>
            </a:extLst>
          </p:cNvPr>
          <p:cNvSpPr>
            <a:spLocks noGrp="1"/>
          </p:cNvSpPr>
          <p:nvPr>
            <p:ph type="title"/>
          </p:nvPr>
        </p:nvSpPr>
        <p:spPr>
          <a:xfrm>
            <a:off x="1219200" y="9832"/>
            <a:ext cx="7467600" cy="623888"/>
          </a:xfrm>
        </p:spPr>
        <p:txBody>
          <a:bodyPr/>
          <a:lstStyle/>
          <a:p>
            <a:pPr eaLnBrk="1" hangingPunct="1">
              <a:defRPr/>
            </a:pPr>
            <a:r>
              <a:rPr lang="en-US" sz="2800" dirty="0">
                <a:latin typeface="Times New Roman" panose="02020603050405020304" pitchFamily="18" charset="0"/>
                <a:cs typeface="Times New Roman" panose="02020603050405020304" pitchFamily="18" charset="0"/>
              </a:rPr>
              <a:t>Exercise 6</a:t>
            </a:r>
          </a:p>
        </p:txBody>
      </p:sp>
      <p:sp>
        <p:nvSpPr>
          <p:cNvPr id="154628" name="Content Placeholder 6">
            <a:extLst>
              <a:ext uri="{FF2B5EF4-FFF2-40B4-BE49-F238E27FC236}">
                <a16:creationId xmlns:a16="http://schemas.microsoft.com/office/drawing/2014/main" id="{FA0DA464-B09B-423A-BEDF-0DF77D52F266}"/>
              </a:ext>
            </a:extLst>
          </p:cNvPr>
          <p:cNvSpPr>
            <a:spLocks noGrp="1"/>
          </p:cNvSpPr>
          <p:nvPr>
            <p:ph sz="half" idx="1"/>
          </p:nvPr>
        </p:nvSpPr>
        <p:spPr>
          <a:xfrm>
            <a:off x="1333500" y="706872"/>
            <a:ext cx="7239000" cy="5624512"/>
          </a:xfrm>
        </p:spPr>
        <p:txBody>
          <a:bodyPr/>
          <a:lstStyle/>
          <a:p>
            <a:pPr eaLnBrk="1" hangingPunct="1">
              <a:spcBef>
                <a:spcPts val="1200"/>
              </a:spcBef>
              <a:buFont typeface="Wingdings" panose="05000000000000000000" pitchFamily="2" charset="2"/>
              <a:buChar char="Ø"/>
            </a:pPr>
            <a:r>
              <a:rPr lang="en-US" altLang="en-US" dirty="0">
                <a:latin typeface="Times New Roman" panose="02020603050405020304" pitchFamily="18" charset="0"/>
                <a:cs typeface="Times New Roman" panose="02020603050405020304" pitchFamily="18" charset="0"/>
              </a:rPr>
              <a:t>Run AERSCREEN on the Sec-3_run and compare the results to the actual Sec-3 AERMOD run.</a:t>
            </a:r>
          </a:p>
          <a:p>
            <a:pPr lvl="1" eaLnBrk="1" hangingPunct="1">
              <a:spcBef>
                <a:spcPts val="1200"/>
              </a:spcBef>
              <a:buFont typeface="Wingdings" panose="05000000000000000000" pitchFamily="2" charset="2"/>
              <a:buChar char="§"/>
            </a:pPr>
            <a:r>
              <a:rPr lang="en-US" altLang="en-US" dirty="0">
                <a:latin typeface="Times New Roman" panose="02020603050405020304" pitchFamily="18" charset="0"/>
                <a:cs typeface="Times New Roman" panose="02020603050405020304" pitchFamily="18" charset="0"/>
              </a:rPr>
              <a:t>Using AERSCREEN’s restart from the Option_1_run, change those parameters that are needed to replicate the Sec-3 case.</a:t>
            </a:r>
          </a:p>
          <a:p>
            <a:pPr lvl="1" eaLnBrk="1" hangingPunct="1">
              <a:spcBef>
                <a:spcPts val="1200"/>
              </a:spcBef>
              <a:buFont typeface="Wingdings" panose="05000000000000000000" pitchFamily="2" charset="2"/>
              <a:buChar char="§"/>
            </a:pPr>
            <a:r>
              <a:rPr lang="en-US" altLang="en-US" dirty="0">
                <a:latin typeface="Times New Roman" panose="02020603050405020304" pitchFamily="18" charset="0"/>
                <a:cs typeface="Times New Roman" panose="02020603050405020304" pitchFamily="18" charset="0"/>
              </a:rPr>
              <a:t>The procedure for accomplishing this is as follows:</a:t>
            </a:r>
          </a:p>
          <a:p>
            <a:pPr marL="1257300" lvl="2" indent="-342900" eaLnBrk="1" hangingPunct="1">
              <a:spcBef>
                <a:spcPts val="1200"/>
              </a:spcBef>
              <a:buAutoNum type="arabicPeriod"/>
            </a:pPr>
            <a:r>
              <a:rPr lang="en-US" altLang="en-US" sz="1800" dirty="0">
                <a:latin typeface="Times New Roman" panose="02020603050405020304" pitchFamily="18" charset="0"/>
                <a:cs typeface="Times New Roman" panose="02020603050405020304" pitchFamily="18" charset="0"/>
              </a:rPr>
              <a:t>In the ..\AESCREEN directory you will find the ..\Exercise_6 sub-directory</a:t>
            </a:r>
          </a:p>
          <a:p>
            <a:pPr marL="1257300" lvl="2" indent="-342900" eaLnBrk="1" hangingPunct="1">
              <a:spcBef>
                <a:spcPts val="1200"/>
              </a:spcBef>
              <a:buFont typeface="Trebuchet MS" pitchFamily="34" charset="0"/>
              <a:buAutoNum type="arabicPeriod"/>
            </a:pPr>
            <a:r>
              <a:rPr lang="en-US" altLang="en-US" sz="1800" dirty="0">
                <a:latin typeface="Times New Roman" panose="02020603050405020304" pitchFamily="18" charset="0"/>
                <a:cs typeface="Times New Roman" panose="02020603050405020304" pitchFamily="18" charset="0"/>
              </a:rPr>
              <a:t>All the files you need to run Exercise_6 as a restart of the Option_1_run have been copied to ..\Exercise_6. These files are:  All executable files  plus: </a:t>
            </a:r>
            <a:r>
              <a:rPr lang="en-US" altLang="en-US" sz="1800" dirty="0" err="1">
                <a:latin typeface="Times New Roman" panose="02020603050405020304" pitchFamily="18" charset="0"/>
                <a:cs typeface="Times New Roman" panose="02020603050405020304" pitchFamily="18" charset="0"/>
              </a:rPr>
              <a:t>aerscreen.inp</a:t>
            </a:r>
            <a:r>
              <a:rPr lang="en-US" altLang="en-US" sz="1800" dirty="0">
                <a:latin typeface="Times New Roman" panose="02020603050405020304" pitchFamily="18" charset="0"/>
                <a:cs typeface="Times New Roman" panose="02020603050405020304" pitchFamily="18" charset="0"/>
              </a:rPr>
              <a:t>; </a:t>
            </a:r>
            <a:r>
              <a:rPr lang="en-US" altLang="en-US" sz="1800" dirty="0" err="1">
                <a:latin typeface="Times New Roman" panose="02020603050405020304" pitchFamily="18" charset="0"/>
                <a:cs typeface="Times New Roman" panose="02020603050405020304" pitchFamily="18" charset="0"/>
              </a:rPr>
              <a:t>conus.las</a:t>
            </a:r>
            <a:r>
              <a:rPr lang="en-US" altLang="en-US" sz="1800" dirty="0">
                <a:latin typeface="Times New Roman" panose="02020603050405020304" pitchFamily="18" charset="0"/>
                <a:cs typeface="Times New Roman" panose="02020603050405020304" pitchFamily="18" charset="0"/>
              </a:rPr>
              <a:t>; </a:t>
            </a:r>
            <a:r>
              <a:rPr lang="en-US" altLang="en-US" sz="1800" dirty="0" err="1">
                <a:latin typeface="Times New Roman" panose="02020603050405020304" pitchFamily="18" charset="0"/>
                <a:cs typeface="Times New Roman" panose="02020603050405020304" pitchFamily="18" charset="0"/>
              </a:rPr>
              <a:t>conus.los</a:t>
            </a:r>
            <a:r>
              <a:rPr lang="en-US" altLang="en-US" sz="1800" dirty="0">
                <a:latin typeface="Times New Roman" panose="02020603050405020304" pitchFamily="18" charset="0"/>
                <a:cs typeface="Times New Roman" panose="02020603050405020304" pitchFamily="18" charset="0"/>
              </a:rPr>
              <a:t>; demlist.txt &amp; </a:t>
            </a:r>
            <a:r>
              <a:rPr lang="en-US" altLang="en-US" sz="1800" dirty="0" err="1">
                <a:latin typeface="Times New Roman" panose="02020603050405020304" pitchFamily="18" charset="0"/>
                <a:cs typeface="Times New Roman" panose="02020603050405020304" pitchFamily="18" charset="0"/>
              </a:rPr>
              <a:t>MC_bpipprm.inp</a:t>
            </a:r>
            <a:r>
              <a:rPr lang="en-US" altLang="en-US" sz="1800" dirty="0">
                <a:latin typeface="Times New Roman" panose="02020603050405020304" pitchFamily="18" charset="0"/>
                <a:cs typeface="Times New Roman" panose="02020603050405020304" pitchFamily="18" charset="0"/>
              </a:rPr>
              <a:t> from the ..\Option_1_run to ..\Exercise_6</a:t>
            </a:r>
          </a:p>
          <a:p>
            <a:pPr marL="1257300" lvl="2" indent="-342900" eaLnBrk="1" hangingPunct="1">
              <a:spcBef>
                <a:spcPts val="1200"/>
              </a:spcBef>
              <a:buFont typeface="Trebuchet MS" pitchFamily="34" charset="0"/>
              <a:buAutoNum type="arabicPeriod"/>
            </a:pPr>
            <a:r>
              <a:rPr lang="en-US" altLang="en-US" sz="1800" dirty="0">
                <a:latin typeface="Times New Roman" panose="02020603050405020304" pitchFamily="18" charset="0"/>
                <a:cs typeface="Times New Roman" panose="02020603050405020304" pitchFamily="18" charset="0"/>
              </a:rPr>
              <a:t>Double click on the AERSCREEN executable and select restart</a:t>
            </a:r>
          </a:p>
          <a:p>
            <a:pPr marL="914400" lvl="2" indent="0" eaLnBrk="1" hangingPunct="1">
              <a:spcBef>
                <a:spcPts val="1200"/>
              </a:spcBef>
              <a:buNone/>
            </a:pPr>
            <a:endParaRPr lang="en-US" altLang="en-US" sz="1800" dirty="0">
              <a:latin typeface="Times New Roman" panose="02020603050405020304" pitchFamily="18" charset="0"/>
              <a:cs typeface="Times New Roman" panose="02020603050405020304" pitchFamily="18" charset="0"/>
            </a:endParaRPr>
          </a:p>
          <a:p>
            <a:pPr lvl="1" eaLnBrk="1" hangingPunct="1">
              <a:spcBef>
                <a:spcPts val="1200"/>
              </a:spcBef>
            </a:pPr>
            <a:endParaRPr lang="en-US" altLang="en-US" sz="20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6E62A1-CEA7-3201-5923-D4549EA7CFE0}"/>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52A0E0CB-F1CB-809B-C9F1-736F6635D0A6}"/>
              </a:ext>
            </a:extLst>
          </p:cNvPr>
          <p:cNvSpPr>
            <a:spLocks noGrp="1"/>
          </p:cNvSpPr>
          <p:nvPr>
            <p:ph type="title"/>
          </p:nvPr>
        </p:nvSpPr>
        <p:spPr>
          <a:xfrm>
            <a:off x="1219200" y="275008"/>
            <a:ext cx="7467600" cy="623888"/>
          </a:xfrm>
        </p:spPr>
        <p:txBody>
          <a:bodyPr/>
          <a:lstStyle/>
          <a:p>
            <a:pPr eaLnBrk="1" hangingPunct="1">
              <a:defRPr/>
            </a:pPr>
            <a:r>
              <a:rPr lang="en-US" sz="4000" dirty="0">
                <a:latin typeface="Times New Roman" panose="02020603050405020304" pitchFamily="18" charset="0"/>
                <a:cs typeface="Times New Roman" panose="02020603050405020304" pitchFamily="18" charset="0"/>
              </a:rPr>
              <a:t>Exercise 6</a:t>
            </a:r>
          </a:p>
        </p:txBody>
      </p:sp>
      <p:sp>
        <p:nvSpPr>
          <p:cNvPr id="154628" name="Content Placeholder 6">
            <a:extLst>
              <a:ext uri="{FF2B5EF4-FFF2-40B4-BE49-F238E27FC236}">
                <a16:creationId xmlns:a16="http://schemas.microsoft.com/office/drawing/2014/main" id="{A7027641-76DF-B0EE-6D25-1B41D42B2853}"/>
              </a:ext>
            </a:extLst>
          </p:cNvPr>
          <p:cNvSpPr>
            <a:spLocks noGrp="1"/>
          </p:cNvSpPr>
          <p:nvPr>
            <p:ph sz="half" idx="1"/>
          </p:nvPr>
        </p:nvSpPr>
        <p:spPr>
          <a:xfrm>
            <a:off x="1219200" y="1017768"/>
            <a:ext cx="7467600" cy="5062992"/>
          </a:xfrm>
        </p:spPr>
        <p:txBody>
          <a:bodyPr/>
          <a:lstStyle/>
          <a:p>
            <a:pPr marL="1257300" lvl="2" indent="-342900" eaLnBrk="1" hangingPunct="1">
              <a:spcBef>
                <a:spcPts val="1200"/>
              </a:spcBef>
              <a:buFont typeface="+mj-lt"/>
              <a:buAutoNum type="arabicPeriod" startAt="4"/>
            </a:pPr>
            <a:r>
              <a:rPr lang="en-US" altLang="en-US" dirty="0">
                <a:latin typeface="Times New Roman" panose="02020603050405020304" pitchFamily="18" charset="0"/>
                <a:cs typeface="Times New Roman" panose="02020603050405020304" pitchFamily="18" charset="0"/>
              </a:rPr>
              <a:t> Change the following source data to replicate the Sec-3 AERMOD run: </a:t>
            </a:r>
          </a:p>
          <a:p>
            <a:pPr marL="1714500" lvl="3" indent="-342900" eaLnBrk="1" hangingPunct="1">
              <a:spcBef>
                <a:spcPts val="1200"/>
              </a:spcBef>
              <a:buFont typeface="+mj-lt"/>
              <a:buAutoNum type="alphaLcPeriod"/>
            </a:pPr>
            <a:r>
              <a:rPr lang="en-US" altLang="en-US" dirty="0">
                <a:latin typeface="Times New Roman" panose="02020603050405020304" pitchFamily="18" charset="0"/>
                <a:cs typeface="Times New Roman" panose="02020603050405020304" pitchFamily="18" charset="0"/>
              </a:rPr>
              <a:t>Emission rate = 100 g/s</a:t>
            </a:r>
          </a:p>
          <a:p>
            <a:pPr marL="1714500" lvl="3" indent="-342900" eaLnBrk="1" hangingPunct="1">
              <a:spcBef>
                <a:spcPts val="1200"/>
              </a:spcBef>
              <a:buFont typeface="+mj-lt"/>
              <a:buAutoNum type="alphaLcPeriod"/>
            </a:pPr>
            <a:r>
              <a:rPr lang="en-US" altLang="en-US" dirty="0">
                <a:latin typeface="Times New Roman" panose="02020603050405020304" pitchFamily="18" charset="0"/>
                <a:cs typeface="Times New Roman" panose="02020603050405020304" pitchFamily="18" charset="0"/>
              </a:rPr>
              <a:t>Stack height = 100 m</a:t>
            </a:r>
          </a:p>
          <a:p>
            <a:pPr marL="1714500" lvl="3" indent="-342900" eaLnBrk="1" hangingPunct="1">
              <a:spcBef>
                <a:spcPts val="1200"/>
              </a:spcBef>
              <a:buFont typeface="+mj-lt"/>
              <a:buAutoNum type="alphaLcPeriod"/>
            </a:pPr>
            <a:r>
              <a:rPr lang="en-US" altLang="en-US" dirty="0">
                <a:latin typeface="Times New Roman" panose="02020603050405020304" pitchFamily="18" charset="0"/>
                <a:cs typeface="Times New Roman" panose="02020603050405020304" pitchFamily="18" charset="0"/>
              </a:rPr>
              <a:t>Stack gas temperature = 416 K</a:t>
            </a:r>
          </a:p>
          <a:p>
            <a:pPr marL="1714500" lvl="3" indent="-342900" eaLnBrk="1" hangingPunct="1">
              <a:spcBef>
                <a:spcPts val="1200"/>
              </a:spcBef>
              <a:buFont typeface="+mj-lt"/>
              <a:buAutoNum type="alphaLcPeriod"/>
            </a:pPr>
            <a:r>
              <a:rPr lang="en-US" altLang="en-US" dirty="0">
                <a:latin typeface="Times New Roman" panose="02020603050405020304" pitchFamily="18" charset="0"/>
                <a:cs typeface="Times New Roman" panose="02020603050405020304" pitchFamily="18" charset="0"/>
              </a:rPr>
              <a:t>Exit gas velocity = 18.8 m/s</a:t>
            </a:r>
          </a:p>
          <a:p>
            <a:pPr marL="1714500" lvl="3" indent="-342900" eaLnBrk="1" hangingPunct="1">
              <a:spcBef>
                <a:spcPts val="1200"/>
              </a:spcBef>
              <a:buFont typeface="+mj-lt"/>
              <a:buAutoNum type="alphaLcPeriod"/>
            </a:pPr>
            <a:r>
              <a:rPr lang="en-US" altLang="en-US" dirty="0">
                <a:latin typeface="Times New Roman" panose="02020603050405020304" pitchFamily="18" charset="0"/>
                <a:cs typeface="Times New Roman" panose="02020603050405020304" pitchFamily="18" charset="0"/>
              </a:rPr>
              <a:t>Inside stack diameter = 4.6 m</a:t>
            </a:r>
          </a:p>
          <a:p>
            <a:pPr marL="1257300" lvl="2" indent="-342900" eaLnBrk="1" hangingPunct="1">
              <a:spcBef>
                <a:spcPts val="1200"/>
              </a:spcBef>
              <a:buFont typeface="+mj-lt"/>
              <a:buAutoNum type="arabicPeriod" startAt="4"/>
            </a:pPr>
            <a:r>
              <a:rPr lang="en-US" altLang="en-US" dirty="0">
                <a:latin typeface="Times New Roman" panose="02020603050405020304" pitchFamily="18" charset="0"/>
                <a:cs typeface="Times New Roman" panose="02020603050405020304" pitchFamily="18" charset="0"/>
              </a:rPr>
              <a:t>No Building Downwash</a:t>
            </a:r>
          </a:p>
          <a:p>
            <a:pPr marL="1257300" lvl="2" indent="-342900" eaLnBrk="1" hangingPunct="1">
              <a:spcBef>
                <a:spcPts val="1200"/>
              </a:spcBef>
              <a:buFont typeface="+mj-lt"/>
              <a:buAutoNum type="arabicPeriod" startAt="4"/>
            </a:pPr>
            <a:r>
              <a:rPr lang="en-US" altLang="en-US" dirty="0">
                <a:latin typeface="Times New Roman" panose="02020603050405020304" pitchFamily="18" charset="0"/>
                <a:cs typeface="Times New Roman" panose="02020603050405020304" pitchFamily="18" charset="0"/>
              </a:rPr>
              <a:t>No Terrain</a:t>
            </a:r>
          </a:p>
          <a:p>
            <a:pPr marL="1257300" lvl="2" indent="-342900" eaLnBrk="1" hangingPunct="1">
              <a:spcBef>
                <a:spcPts val="1200"/>
              </a:spcBef>
              <a:buFont typeface="+mj-lt"/>
              <a:buAutoNum type="arabicPeriod" startAt="4"/>
            </a:pPr>
            <a:r>
              <a:rPr lang="en-US" altLang="en-US" dirty="0">
                <a:latin typeface="Times New Roman" panose="02020603050405020304" pitchFamily="18" charset="0"/>
                <a:cs typeface="Times New Roman" panose="02020603050405020304" pitchFamily="18" charset="0"/>
              </a:rPr>
              <a:t>Change surface characteristics from the Allentown Airport to the area surrounding Martins Creek</a:t>
            </a:r>
          </a:p>
          <a:p>
            <a:pPr marL="1714500" lvl="3" indent="-342900" eaLnBrk="1" hangingPunct="1">
              <a:spcBef>
                <a:spcPts val="1200"/>
              </a:spcBef>
              <a:buFont typeface="+mj-lt"/>
              <a:buAutoNum type="alphaLcParenR"/>
            </a:pPr>
            <a:r>
              <a:rPr lang="en-US" altLang="en-US" dirty="0">
                <a:latin typeface="Times New Roman" panose="02020603050405020304" pitchFamily="18" charset="0"/>
                <a:cs typeface="Times New Roman" panose="02020603050405020304" pitchFamily="18" charset="0"/>
              </a:rPr>
              <a:t>For selecting surface characteristics in AERSCREEN choose </a:t>
            </a:r>
            <a:r>
              <a:rPr lang="en-US" altLang="en-US" dirty="0" err="1">
                <a:latin typeface="Times New Roman" panose="02020603050405020304" pitchFamily="18" charset="0"/>
                <a:cs typeface="Times New Roman" panose="02020603050405020304" pitchFamily="18" charset="0"/>
              </a:rPr>
              <a:t>Opt</a:t>
            </a:r>
            <a:r>
              <a:rPr lang="en-US" altLang="en-US" dirty="0">
                <a:latin typeface="Times New Roman" panose="02020603050405020304" pitchFamily="18" charset="0"/>
                <a:cs typeface="Times New Roman" panose="02020603050405020304" pitchFamily="18" charset="0"/>
              </a:rPr>
              <a:t> 2 (monthly tables form AERMET)</a:t>
            </a:r>
          </a:p>
          <a:p>
            <a:pPr marL="1714500" lvl="3" indent="-342900" eaLnBrk="1" hangingPunct="1">
              <a:spcBef>
                <a:spcPts val="1200"/>
              </a:spcBef>
              <a:buFont typeface="+mj-lt"/>
              <a:buAutoNum type="alphaLcParenR"/>
            </a:pPr>
            <a:endParaRPr lang="en-US" altLang="en-US" sz="1600" dirty="0">
              <a:latin typeface="Times New Roman" panose="02020603050405020304" pitchFamily="18" charset="0"/>
              <a:cs typeface="Times New Roman" panose="02020603050405020304" pitchFamily="18" charset="0"/>
            </a:endParaRPr>
          </a:p>
          <a:p>
            <a:pPr marL="1714500" lvl="3" indent="-342900" eaLnBrk="1" hangingPunct="1">
              <a:spcBef>
                <a:spcPts val="1200"/>
              </a:spcBef>
              <a:buFont typeface="+mj-lt"/>
              <a:buAutoNum type="alphaLcParenR"/>
            </a:pPr>
            <a:endParaRPr lang="en-US" altLang="en-US" sz="1600" dirty="0">
              <a:latin typeface="Times New Roman" panose="02020603050405020304" pitchFamily="18" charset="0"/>
              <a:cs typeface="Times New Roman" panose="02020603050405020304" pitchFamily="18" charset="0"/>
            </a:endParaRPr>
          </a:p>
          <a:p>
            <a:pPr marL="1714500" lvl="3" indent="-342900" eaLnBrk="1" hangingPunct="1">
              <a:spcBef>
                <a:spcPts val="1200"/>
              </a:spcBef>
              <a:buFont typeface="+mj-lt"/>
              <a:buAutoNum type="alphaLcParenR"/>
            </a:pPr>
            <a:endParaRPr lang="en-US" altLang="en-US" sz="1600" dirty="0">
              <a:latin typeface="Times New Roman" panose="02020603050405020304" pitchFamily="18" charset="0"/>
              <a:cs typeface="Times New Roman" panose="02020603050405020304" pitchFamily="18" charset="0"/>
            </a:endParaRPr>
          </a:p>
          <a:p>
            <a:pPr marL="1257300" lvl="2" indent="-342900" eaLnBrk="1" hangingPunct="1">
              <a:spcBef>
                <a:spcPts val="1200"/>
              </a:spcBef>
              <a:buFont typeface="+mj-lt"/>
              <a:buAutoNum type="arabicPeriod" startAt="4"/>
            </a:pPr>
            <a:endParaRPr lang="en-US" altLang="en-US" sz="2600" dirty="0">
              <a:latin typeface="Times New Roman" panose="02020603050405020304" pitchFamily="18" charset="0"/>
              <a:cs typeface="Times New Roman" panose="02020603050405020304" pitchFamily="18" charset="0"/>
            </a:endParaRPr>
          </a:p>
          <a:p>
            <a:pPr lvl="1" eaLnBrk="1" hangingPunct="1">
              <a:spcBef>
                <a:spcPts val="1200"/>
              </a:spcBef>
            </a:pPr>
            <a:endParaRPr lang="en-US" alt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229170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9D2AC5-1DEF-E2B3-AC36-489A5039CB44}"/>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0AC26A0D-67FF-FE58-0751-9878CF6D0497}"/>
              </a:ext>
            </a:extLst>
          </p:cNvPr>
          <p:cNvSpPr>
            <a:spLocks noGrp="1"/>
          </p:cNvSpPr>
          <p:nvPr>
            <p:ph type="title"/>
          </p:nvPr>
        </p:nvSpPr>
        <p:spPr>
          <a:xfrm>
            <a:off x="1219200" y="275008"/>
            <a:ext cx="7467600" cy="623888"/>
          </a:xfrm>
        </p:spPr>
        <p:txBody>
          <a:bodyPr/>
          <a:lstStyle/>
          <a:p>
            <a:pPr eaLnBrk="1" hangingPunct="1">
              <a:defRPr/>
            </a:pPr>
            <a:r>
              <a:rPr lang="en-US" sz="2800" dirty="0">
                <a:latin typeface="Times New Roman" panose="02020603050405020304" pitchFamily="18" charset="0"/>
                <a:cs typeface="Times New Roman" panose="02020603050405020304" pitchFamily="18" charset="0"/>
              </a:rPr>
              <a:t>Exercise 6</a:t>
            </a:r>
          </a:p>
        </p:txBody>
      </p:sp>
      <p:sp>
        <p:nvSpPr>
          <p:cNvPr id="154628" name="Content Placeholder 6">
            <a:extLst>
              <a:ext uri="{FF2B5EF4-FFF2-40B4-BE49-F238E27FC236}">
                <a16:creationId xmlns:a16="http://schemas.microsoft.com/office/drawing/2014/main" id="{BCEAB623-98E9-23CA-741A-C7BB6C9AE444}"/>
              </a:ext>
            </a:extLst>
          </p:cNvPr>
          <p:cNvSpPr>
            <a:spLocks noGrp="1"/>
          </p:cNvSpPr>
          <p:nvPr>
            <p:ph sz="half" idx="1"/>
          </p:nvPr>
        </p:nvSpPr>
        <p:spPr>
          <a:xfrm>
            <a:off x="1333500" y="1026912"/>
            <a:ext cx="7239000" cy="5624512"/>
          </a:xfrm>
        </p:spPr>
        <p:txBody>
          <a:bodyPr/>
          <a:lstStyle/>
          <a:p>
            <a:pPr marL="1885950" lvl="3" indent="-514350" eaLnBrk="1" hangingPunct="1">
              <a:spcBef>
                <a:spcPts val="1200"/>
              </a:spcBef>
              <a:buFont typeface="+mj-lt"/>
              <a:buAutoNum type="alphaLcParenR" startAt="2"/>
            </a:pPr>
            <a:r>
              <a:rPr lang="en-US" altLang="en-US" dirty="0">
                <a:latin typeface="Times New Roman" panose="02020603050405020304" pitchFamily="18" charset="0"/>
                <a:cs typeface="Times New Roman" panose="02020603050405020304" pitchFamily="18" charset="0"/>
              </a:rPr>
              <a:t>Determine what land use category and moisture level you should choose from the Land-Use tables.  The albedo, Bowen ratio &amp; Zo, that best represents the area around the MC Met tower, are selected from 1 of 8 categories and 1 of 3 moisture levels.</a:t>
            </a:r>
          </a:p>
          <a:p>
            <a:pPr marL="1885950" lvl="3" indent="-514350" eaLnBrk="1" hangingPunct="1">
              <a:spcBef>
                <a:spcPts val="1200"/>
              </a:spcBef>
              <a:buFont typeface="+mj-lt"/>
              <a:buAutoNum type="alphaLcParenR" startAt="2"/>
            </a:pPr>
            <a:r>
              <a:rPr lang="en-US" altLang="en-US" dirty="0">
                <a:latin typeface="Times New Roman" panose="02020603050405020304" pitchFamily="18" charset="0"/>
                <a:cs typeface="Times New Roman" panose="02020603050405020304" pitchFamily="18" charset="0"/>
              </a:rPr>
              <a:t>To determine which category and moisture level to choose, compare the surface characteristics found in "</a:t>
            </a:r>
            <a:r>
              <a:rPr lang="en-US" altLang="en-US" dirty="0" err="1">
                <a:latin typeface="Times New Roman" panose="02020603050405020304" pitchFamily="18" charset="0"/>
                <a:cs typeface="Times New Roman" panose="02020603050405020304" pitchFamily="18" charset="0"/>
              </a:rPr>
              <a:t>MC_surface.sfc</a:t>
            </a:r>
            <a:r>
              <a:rPr lang="en-US" altLang="en-US" dirty="0">
                <a:latin typeface="Times New Roman" panose="02020603050405020304" pitchFamily="18" charset="0"/>
                <a:cs typeface="Times New Roman" panose="02020603050405020304" pitchFamily="18" charset="0"/>
              </a:rPr>
              <a:t>" to the values in the tables.</a:t>
            </a:r>
          </a:p>
          <a:p>
            <a:pPr marL="1885950" lvl="3" indent="-514350" eaLnBrk="1" hangingPunct="1">
              <a:spcBef>
                <a:spcPts val="1200"/>
              </a:spcBef>
              <a:buFont typeface="+mj-lt"/>
              <a:buAutoNum type="alphaLcParenR" startAt="2"/>
            </a:pPr>
            <a:r>
              <a:rPr lang="en-US" altLang="en-US" dirty="0">
                <a:latin typeface="Times New Roman" panose="02020603050405020304" pitchFamily="18" charset="0"/>
                <a:cs typeface="Times New Roman" panose="02020603050405020304" pitchFamily="18" charset="0"/>
              </a:rPr>
              <a:t>These tables come from the AERMET User's Guide and can be found in  the file </a:t>
            </a:r>
            <a:r>
              <a:rPr lang="en-US" altLang="en-US" dirty="0">
                <a:highlight>
                  <a:srgbClr val="FFFF00"/>
                </a:highlight>
                <a:latin typeface="Times New Roman" panose="02020603050405020304" pitchFamily="18" charset="0"/>
                <a:cs typeface="Times New Roman" panose="02020603050405020304" pitchFamily="18" charset="0"/>
              </a:rPr>
              <a:t>..\Surface Characteristics Tables from the AERMET User.docx</a:t>
            </a:r>
            <a:r>
              <a:rPr lang="en-US" altLang="en-US" dirty="0">
                <a:latin typeface="Times New Roman" panose="02020603050405020304" pitchFamily="18" charset="0"/>
                <a:cs typeface="Times New Roman" panose="02020603050405020304" pitchFamily="18" charset="0"/>
              </a:rPr>
              <a:t> that is supplies in the Exercise_6 sub-directory.</a:t>
            </a:r>
          </a:p>
          <a:p>
            <a:pPr marL="1885950" lvl="3" indent="-514350" eaLnBrk="1" hangingPunct="1">
              <a:spcBef>
                <a:spcPts val="1200"/>
              </a:spcBef>
              <a:buFont typeface="+mj-lt"/>
              <a:buAutoNum type="alphaLcParenR" startAt="2"/>
            </a:pPr>
            <a:endParaRPr lang="en-US" altLang="en-US" dirty="0">
              <a:latin typeface="Times New Roman" panose="02020603050405020304" pitchFamily="18" charset="0"/>
              <a:cs typeface="Times New Roman" panose="02020603050405020304" pitchFamily="18" charset="0"/>
            </a:endParaRPr>
          </a:p>
          <a:p>
            <a:pPr marL="1885950" lvl="3" indent="-514350" eaLnBrk="1" hangingPunct="1">
              <a:spcBef>
                <a:spcPts val="1200"/>
              </a:spcBef>
              <a:buFont typeface="+mj-lt"/>
              <a:buAutoNum type="alphaLcParenR" startAt="2"/>
            </a:pPr>
            <a:endParaRPr lang="en-US" altLang="en-US" sz="2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097121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A81C0E-9E52-ECA4-A5C6-6EE90C4B7254}"/>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E369A4CF-370A-242F-2ABD-15E502854E17}"/>
              </a:ext>
            </a:extLst>
          </p:cNvPr>
          <p:cNvSpPr>
            <a:spLocks noGrp="1"/>
          </p:cNvSpPr>
          <p:nvPr>
            <p:ph type="title"/>
          </p:nvPr>
        </p:nvSpPr>
        <p:spPr>
          <a:xfrm>
            <a:off x="1219200" y="9832"/>
            <a:ext cx="7467600" cy="623888"/>
          </a:xfrm>
        </p:spPr>
        <p:txBody>
          <a:bodyPr/>
          <a:lstStyle/>
          <a:p>
            <a:pPr eaLnBrk="1" hangingPunct="1">
              <a:defRPr/>
            </a:pPr>
            <a:r>
              <a:rPr lang="en-US" sz="2800" dirty="0">
                <a:latin typeface="Times New Roman" panose="02020603050405020304" pitchFamily="18" charset="0"/>
                <a:cs typeface="Times New Roman" panose="02020603050405020304" pitchFamily="18" charset="0"/>
              </a:rPr>
              <a:t>Exercise 6</a:t>
            </a:r>
          </a:p>
        </p:txBody>
      </p:sp>
      <p:sp>
        <p:nvSpPr>
          <p:cNvPr id="154628" name="Content Placeholder 6">
            <a:extLst>
              <a:ext uri="{FF2B5EF4-FFF2-40B4-BE49-F238E27FC236}">
                <a16:creationId xmlns:a16="http://schemas.microsoft.com/office/drawing/2014/main" id="{1AC3395E-BBA7-B362-CE3F-EEA4EE38BD5F}"/>
              </a:ext>
            </a:extLst>
          </p:cNvPr>
          <p:cNvSpPr>
            <a:spLocks noGrp="1"/>
          </p:cNvSpPr>
          <p:nvPr>
            <p:ph sz="half" idx="1"/>
          </p:nvPr>
        </p:nvSpPr>
        <p:spPr>
          <a:xfrm>
            <a:off x="1333500" y="633720"/>
            <a:ext cx="7239000" cy="5624512"/>
          </a:xfrm>
        </p:spPr>
        <p:txBody>
          <a:bodyPr/>
          <a:lstStyle/>
          <a:p>
            <a:pPr eaLnBrk="1" hangingPunct="1">
              <a:spcBef>
                <a:spcPts val="1200"/>
              </a:spcBef>
              <a:buFont typeface="Wingdings" panose="05000000000000000000" pitchFamily="2" charset="2"/>
              <a:buChar char="Ø"/>
            </a:pPr>
            <a:r>
              <a:rPr lang="en-US" altLang="en-US" sz="2000" dirty="0">
                <a:latin typeface="Times New Roman" panose="02020603050405020304" pitchFamily="18" charset="0"/>
                <a:cs typeface="Times New Roman" panose="02020603050405020304" pitchFamily="18" charset="0"/>
              </a:rPr>
              <a:t>Once you have completed the run </a:t>
            </a:r>
          </a:p>
          <a:p>
            <a:pPr lvl="1" eaLnBrk="1" hangingPunct="1">
              <a:spcBef>
                <a:spcPts val="1200"/>
              </a:spcBef>
              <a:buFont typeface="Wingdings" panose="05000000000000000000" pitchFamily="2" charset="2"/>
              <a:buChar char="§"/>
            </a:pPr>
            <a:r>
              <a:rPr lang="en-US" altLang="en-US" sz="2000" dirty="0">
                <a:latin typeface="Times New Roman" panose="02020603050405020304" pitchFamily="18" charset="0"/>
                <a:cs typeface="Times New Roman" panose="02020603050405020304" pitchFamily="18" charset="0"/>
              </a:rPr>
              <a:t>Compare the 1, 3, 24 and annual averaged calculated by AERMOD in the Sec-3_run to those estimated by AERSCREEN.  </a:t>
            </a:r>
          </a:p>
          <a:p>
            <a:pPr lvl="1" eaLnBrk="1" hangingPunct="1">
              <a:spcBef>
                <a:spcPts val="1200"/>
              </a:spcBef>
              <a:buFont typeface="Wingdings" panose="05000000000000000000" pitchFamily="2" charset="2"/>
              <a:buChar char="§"/>
            </a:pPr>
            <a:r>
              <a:rPr lang="en-US" altLang="en-US" sz="2000" dirty="0">
                <a:latin typeface="Times New Roman" panose="02020603050405020304" pitchFamily="18" charset="0"/>
                <a:cs typeface="Times New Roman" panose="02020603050405020304" pitchFamily="18" charset="0"/>
              </a:rPr>
              <a:t>Were the AERSCREEN results conservative?</a:t>
            </a:r>
          </a:p>
          <a:p>
            <a:pPr lvl="1" eaLnBrk="1" hangingPunct="1">
              <a:spcBef>
                <a:spcPts val="1200"/>
              </a:spcBef>
              <a:buFont typeface="Wingdings" panose="05000000000000000000" pitchFamily="2" charset="2"/>
              <a:buChar char="§"/>
            </a:pPr>
            <a:r>
              <a:rPr lang="en-US" altLang="en-US" sz="2000" dirty="0">
                <a:latin typeface="Times New Roman" panose="02020603050405020304" pitchFamily="18" charset="0"/>
                <a:cs typeface="Times New Roman" panose="02020603050405020304" pitchFamily="18" charset="0"/>
              </a:rPr>
              <a:t>If so, how many times higher were the AERSCREEN results?</a:t>
            </a:r>
            <a:endParaRPr lang="en-US" altLang="en-US" sz="1600" dirty="0">
              <a:latin typeface="Times New Roman" panose="02020603050405020304" pitchFamily="18" charset="0"/>
              <a:cs typeface="Times New Roman" panose="02020603050405020304" pitchFamily="18" charset="0"/>
            </a:endParaRPr>
          </a:p>
          <a:p>
            <a:pPr lvl="1" eaLnBrk="1" hangingPunct="1">
              <a:spcBef>
                <a:spcPts val="1200"/>
              </a:spcBef>
            </a:pPr>
            <a:endParaRPr lang="en-US" altLang="en-US"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127247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0F5188-21AF-639F-CD47-2A3D4B392A43}"/>
            </a:ext>
          </a:extLst>
        </p:cNvPr>
        <p:cNvGrpSpPr/>
        <p:nvPr/>
      </p:nvGrpSpPr>
      <p:grpSpPr>
        <a:xfrm>
          <a:off x="0" y="0"/>
          <a:ext cx="0" cy="0"/>
          <a:chOff x="0" y="0"/>
          <a:chExt cx="0" cy="0"/>
        </a:xfrm>
      </p:grpSpPr>
      <p:graphicFrame>
        <p:nvGraphicFramePr>
          <p:cNvPr id="9" name="Table 8">
            <a:extLst>
              <a:ext uri="{FF2B5EF4-FFF2-40B4-BE49-F238E27FC236}">
                <a16:creationId xmlns:a16="http://schemas.microsoft.com/office/drawing/2014/main" id="{8B86357B-EEFC-BE96-03A7-2AB977ED9AE5}"/>
              </a:ext>
            </a:extLst>
          </p:cNvPr>
          <p:cNvGraphicFramePr>
            <a:graphicFrameLocks noGrp="1"/>
          </p:cNvGraphicFramePr>
          <p:nvPr>
            <p:extLst>
              <p:ext uri="{D42A27DB-BD31-4B8C-83A1-F6EECF244321}">
                <p14:modId xmlns:p14="http://schemas.microsoft.com/office/powerpoint/2010/main" val="443508129"/>
              </p:ext>
            </p:extLst>
          </p:nvPr>
        </p:nvGraphicFramePr>
        <p:xfrm>
          <a:off x="1521588" y="2258060"/>
          <a:ext cx="6100824" cy="2148720"/>
        </p:xfrm>
        <a:graphic>
          <a:graphicData uri="http://schemas.openxmlformats.org/drawingml/2006/table">
            <a:tbl>
              <a:tblPr firstRow="1" bandRow="1">
                <a:tableStyleId>{5C22544A-7EE6-4342-B048-85BDC9FD1C3A}</a:tableStyleId>
              </a:tblPr>
              <a:tblGrid>
                <a:gridCol w="1279111">
                  <a:extLst>
                    <a:ext uri="{9D8B030D-6E8A-4147-A177-3AD203B41FA5}">
                      <a16:colId xmlns:a16="http://schemas.microsoft.com/office/drawing/2014/main" val="20000"/>
                    </a:ext>
                  </a:extLst>
                </a:gridCol>
                <a:gridCol w="1644173">
                  <a:extLst>
                    <a:ext uri="{9D8B030D-6E8A-4147-A177-3AD203B41FA5}">
                      <a16:colId xmlns:a16="http://schemas.microsoft.com/office/drawing/2014/main" val="20001"/>
                    </a:ext>
                  </a:extLst>
                </a:gridCol>
                <a:gridCol w="1493520">
                  <a:extLst>
                    <a:ext uri="{9D8B030D-6E8A-4147-A177-3AD203B41FA5}">
                      <a16:colId xmlns:a16="http://schemas.microsoft.com/office/drawing/2014/main" val="20002"/>
                    </a:ext>
                  </a:extLst>
                </a:gridCol>
                <a:gridCol w="1684020">
                  <a:extLst>
                    <a:ext uri="{9D8B030D-6E8A-4147-A177-3AD203B41FA5}">
                      <a16:colId xmlns:a16="http://schemas.microsoft.com/office/drawing/2014/main" val="20003"/>
                    </a:ext>
                  </a:extLst>
                </a:gridCol>
              </a:tblGrid>
              <a:tr h="645160">
                <a:tc>
                  <a:txBody>
                    <a:bodyPr/>
                    <a:lstStyle/>
                    <a:p>
                      <a:pPr algn="ctr"/>
                      <a:r>
                        <a:rPr lang="en-US" sz="1800" dirty="0">
                          <a:latin typeface="Times New Roman" panose="02020603050405020304" pitchFamily="18" charset="0"/>
                          <a:cs typeface="Times New Roman" panose="02020603050405020304" pitchFamily="18" charset="0"/>
                        </a:rPr>
                        <a:t>Averaging</a:t>
                      </a:r>
                      <a:r>
                        <a:rPr lang="en-US" sz="1800" baseline="0" dirty="0">
                          <a:latin typeface="Times New Roman" panose="02020603050405020304" pitchFamily="18" charset="0"/>
                          <a:cs typeface="Times New Roman" panose="02020603050405020304" pitchFamily="18" charset="0"/>
                        </a:rPr>
                        <a:t> </a:t>
                      </a:r>
                    </a:p>
                    <a:p>
                      <a:pPr algn="ctr"/>
                      <a:r>
                        <a:rPr lang="en-US" sz="1800" baseline="0" dirty="0">
                          <a:latin typeface="Times New Roman" panose="02020603050405020304" pitchFamily="18" charset="0"/>
                          <a:cs typeface="Times New Roman" panose="02020603050405020304" pitchFamily="18" charset="0"/>
                        </a:rPr>
                        <a:t>Time</a:t>
                      </a:r>
                      <a:endParaRPr lang="en-US" sz="1800" dirty="0">
                        <a:latin typeface="Times New Roman" panose="02020603050405020304" pitchFamily="18" charset="0"/>
                        <a:cs typeface="Times New Roman" panose="02020603050405020304" pitchFamily="18" charset="0"/>
                      </a:endParaRPr>
                    </a:p>
                  </a:txBody>
                  <a:tcPr marT="45713" marB="45713"/>
                </a:tc>
                <a:tc>
                  <a:txBody>
                    <a:bodyPr/>
                    <a:lstStyle/>
                    <a:p>
                      <a:pPr algn="ctr"/>
                      <a:r>
                        <a:rPr lang="en-US" sz="1800" dirty="0">
                          <a:latin typeface="Times New Roman" panose="02020603050405020304" pitchFamily="18" charset="0"/>
                          <a:cs typeface="Times New Roman" panose="02020603050405020304" pitchFamily="18" charset="0"/>
                        </a:rPr>
                        <a:t>AERSCREEN</a:t>
                      </a:r>
                    </a:p>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a:latin typeface="Times New Roman" panose="02020603050405020304" pitchFamily="18" charset="0"/>
                          <a:cs typeface="Times New Roman" panose="02020603050405020304" pitchFamily="18" charset="0"/>
                        </a:rPr>
                        <a:t>(µg/m</a:t>
                      </a:r>
                      <a:r>
                        <a:rPr lang="en-US" sz="1800" baseline="30000" dirty="0">
                          <a:latin typeface="Times New Roman" panose="02020603050405020304" pitchFamily="18" charset="0"/>
                          <a:cs typeface="Times New Roman" panose="02020603050405020304" pitchFamily="18" charset="0"/>
                        </a:rPr>
                        <a:t>3</a:t>
                      </a:r>
                      <a:r>
                        <a:rPr lang="en-US" sz="1800" dirty="0">
                          <a:latin typeface="Times New Roman" panose="02020603050405020304" pitchFamily="18" charset="0"/>
                          <a:cs typeface="Times New Roman" panose="02020603050405020304" pitchFamily="18" charset="0"/>
                        </a:rPr>
                        <a:t>)</a:t>
                      </a:r>
                    </a:p>
                  </a:txBody>
                  <a:tcPr marT="45713" marB="45713"/>
                </a:tc>
                <a:tc>
                  <a:txBody>
                    <a:bodyPr/>
                    <a:lstStyle/>
                    <a:p>
                      <a:pPr algn="ctr"/>
                      <a:r>
                        <a:rPr lang="en-US" sz="1800" dirty="0">
                          <a:latin typeface="Times New Roman" panose="02020603050405020304" pitchFamily="18" charset="0"/>
                          <a:cs typeface="Times New Roman" panose="02020603050405020304" pitchFamily="18" charset="0"/>
                        </a:rPr>
                        <a:t>AERMOD</a:t>
                      </a:r>
                    </a:p>
                    <a:p>
                      <a:pPr algn="ctr"/>
                      <a:r>
                        <a:rPr lang="en-US" sz="1800" dirty="0">
                          <a:latin typeface="Times New Roman" panose="02020603050405020304" pitchFamily="18" charset="0"/>
                          <a:cs typeface="Times New Roman" panose="02020603050405020304" pitchFamily="18" charset="0"/>
                        </a:rPr>
                        <a:t>(µg/m</a:t>
                      </a:r>
                      <a:r>
                        <a:rPr lang="en-US" sz="1800" baseline="30000" dirty="0">
                          <a:latin typeface="Times New Roman" panose="02020603050405020304" pitchFamily="18" charset="0"/>
                          <a:cs typeface="Times New Roman" panose="02020603050405020304" pitchFamily="18" charset="0"/>
                        </a:rPr>
                        <a:t>3</a:t>
                      </a:r>
                      <a:r>
                        <a:rPr lang="en-US" sz="1800" dirty="0">
                          <a:latin typeface="Times New Roman" panose="02020603050405020304" pitchFamily="18" charset="0"/>
                          <a:cs typeface="Times New Roman" panose="02020603050405020304" pitchFamily="18" charset="0"/>
                        </a:rPr>
                        <a:t>)</a:t>
                      </a:r>
                    </a:p>
                  </a:txBody>
                  <a:tcPr marT="45713" marB="4571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a:latin typeface="Times New Roman" panose="02020603050405020304" pitchFamily="18" charset="0"/>
                          <a:cs typeface="Times New Roman" panose="02020603050405020304" pitchFamily="18" charset="0"/>
                        </a:rPr>
                        <a:t>AERSCREEN/</a:t>
                      </a:r>
                    </a:p>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a:latin typeface="Times New Roman" panose="02020603050405020304" pitchFamily="18" charset="0"/>
                          <a:cs typeface="Times New Roman" panose="02020603050405020304" pitchFamily="18" charset="0"/>
                        </a:rPr>
                        <a:t>AERMOD</a:t>
                      </a:r>
                    </a:p>
                  </a:txBody>
                  <a:tcPr marT="45713" marB="45713"/>
                </a:tc>
                <a:extLst>
                  <a:ext uri="{0D108BD9-81ED-4DB2-BD59-A6C34878D82A}">
                    <a16:rowId xmlns:a16="http://schemas.microsoft.com/office/drawing/2014/main" val="10000"/>
                  </a:ext>
                </a:extLst>
              </a:tr>
              <a:tr h="381000">
                <a:tc>
                  <a:txBody>
                    <a:bodyPr/>
                    <a:lstStyle/>
                    <a:p>
                      <a:pPr algn="ctr"/>
                      <a:r>
                        <a:rPr lang="en-US" sz="1400" dirty="0">
                          <a:latin typeface="Times New Roman" panose="02020603050405020304" pitchFamily="18" charset="0"/>
                          <a:cs typeface="Times New Roman" panose="02020603050405020304" pitchFamily="18" charset="0"/>
                        </a:rPr>
                        <a:t>1-hour</a:t>
                      </a:r>
                    </a:p>
                  </a:txBody>
                  <a:tcPr marT="45713" marB="45713"/>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400" dirty="0">
                        <a:latin typeface="Times New Roman" panose="02020603050405020304" pitchFamily="18" charset="0"/>
                        <a:cs typeface="Times New Roman" panose="02020603050405020304" pitchFamily="18" charset="0"/>
                      </a:endParaRPr>
                    </a:p>
                  </a:txBody>
                  <a:tcPr marT="45713" marB="45713"/>
                </a:tc>
                <a:tc>
                  <a:txBody>
                    <a:bodyPr/>
                    <a:lstStyle/>
                    <a:p>
                      <a:pPr algn="ctr"/>
                      <a:endParaRPr lang="en-US" sz="1400" dirty="0">
                        <a:latin typeface="Times New Roman" panose="02020603050405020304" pitchFamily="18" charset="0"/>
                        <a:cs typeface="Times New Roman" panose="02020603050405020304" pitchFamily="18" charset="0"/>
                      </a:endParaRPr>
                    </a:p>
                  </a:txBody>
                  <a:tcPr marT="45713" marB="45713"/>
                </a:tc>
                <a:tc>
                  <a:txBody>
                    <a:bodyPr/>
                    <a:lstStyle/>
                    <a:p>
                      <a:pPr algn="ctr"/>
                      <a:endParaRPr lang="en-US" sz="1400" dirty="0">
                        <a:latin typeface="Times New Roman" panose="02020603050405020304" pitchFamily="18" charset="0"/>
                        <a:cs typeface="Times New Roman" panose="02020603050405020304" pitchFamily="18" charset="0"/>
                      </a:endParaRPr>
                    </a:p>
                  </a:txBody>
                  <a:tcPr marT="45713" marB="45713"/>
                </a:tc>
                <a:extLst>
                  <a:ext uri="{0D108BD9-81ED-4DB2-BD59-A6C34878D82A}">
                    <a16:rowId xmlns:a16="http://schemas.microsoft.com/office/drawing/2014/main" val="193557379"/>
                  </a:ext>
                </a:extLst>
              </a:tr>
              <a:tr h="381000">
                <a:tc>
                  <a:txBody>
                    <a:bodyPr/>
                    <a:lstStyle/>
                    <a:p>
                      <a:pPr algn="ctr"/>
                      <a:r>
                        <a:rPr lang="en-US" sz="1400" dirty="0">
                          <a:latin typeface="Times New Roman" panose="02020603050405020304" pitchFamily="18" charset="0"/>
                          <a:cs typeface="Times New Roman" panose="02020603050405020304" pitchFamily="18" charset="0"/>
                        </a:rPr>
                        <a:t>3-hour</a:t>
                      </a:r>
                    </a:p>
                  </a:txBody>
                  <a:tcPr marT="45713" marB="45713"/>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400" dirty="0">
                        <a:latin typeface="Times New Roman" panose="02020603050405020304" pitchFamily="18" charset="0"/>
                        <a:cs typeface="Times New Roman" panose="02020603050405020304" pitchFamily="18" charset="0"/>
                      </a:endParaRPr>
                    </a:p>
                  </a:txBody>
                  <a:tcPr marT="45713" marB="45713"/>
                </a:tc>
                <a:tc>
                  <a:txBody>
                    <a:bodyPr/>
                    <a:lstStyle/>
                    <a:p>
                      <a:pPr algn="ctr"/>
                      <a:endParaRPr lang="en-US" sz="1400" dirty="0">
                        <a:latin typeface="Times New Roman" panose="02020603050405020304" pitchFamily="18" charset="0"/>
                        <a:cs typeface="Times New Roman" panose="02020603050405020304" pitchFamily="18" charset="0"/>
                      </a:endParaRPr>
                    </a:p>
                  </a:txBody>
                  <a:tcPr marT="45713" marB="45713"/>
                </a:tc>
                <a:tc>
                  <a:txBody>
                    <a:bodyPr/>
                    <a:lstStyle/>
                    <a:p>
                      <a:pPr algn="ctr"/>
                      <a:endParaRPr lang="en-US" sz="1400" dirty="0">
                        <a:latin typeface="Times New Roman" panose="02020603050405020304" pitchFamily="18" charset="0"/>
                        <a:cs typeface="Times New Roman" panose="02020603050405020304" pitchFamily="18" charset="0"/>
                      </a:endParaRPr>
                    </a:p>
                  </a:txBody>
                  <a:tcPr marT="45713" marB="45713"/>
                </a:tc>
                <a:extLst>
                  <a:ext uri="{0D108BD9-81ED-4DB2-BD59-A6C34878D82A}">
                    <a16:rowId xmlns:a16="http://schemas.microsoft.com/office/drawing/2014/main" val="10002"/>
                  </a:ext>
                </a:extLst>
              </a:tr>
              <a:tr h="370780">
                <a:tc>
                  <a:txBody>
                    <a:bodyPr/>
                    <a:lstStyle/>
                    <a:p>
                      <a:pPr algn="ctr"/>
                      <a:r>
                        <a:rPr lang="en-US" sz="1400" dirty="0">
                          <a:latin typeface="Times New Roman" panose="02020603050405020304" pitchFamily="18" charset="0"/>
                          <a:cs typeface="Times New Roman" panose="02020603050405020304" pitchFamily="18" charset="0"/>
                        </a:rPr>
                        <a:t>24-hour</a:t>
                      </a:r>
                    </a:p>
                  </a:txBody>
                  <a:tcPr marT="45713" marB="45713"/>
                </a:tc>
                <a:tc>
                  <a:txBody>
                    <a:bodyPr/>
                    <a:lstStyle/>
                    <a:p>
                      <a:pPr algn="ctr"/>
                      <a:endParaRPr lang="en-US" sz="1400" dirty="0">
                        <a:latin typeface="Times New Roman" panose="02020603050405020304" pitchFamily="18" charset="0"/>
                        <a:cs typeface="Times New Roman" panose="02020603050405020304" pitchFamily="18" charset="0"/>
                      </a:endParaRPr>
                    </a:p>
                  </a:txBody>
                  <a:tcPr marT="45713" marB="4571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400" dirty="0">
                        <a:latin typeface="Times New Roman" panose="02020603050405020304" pitchFamily="18" charset="0"/>
                        <a:cs typeface="Times New Roman" panose="02020603050405020304" pitchFamily="18" charset="0"/>
                      </a:endParaRPr>
                    </a:p>
                  </a:txBody>
                  <a:tcPr marT="45713" marB="45713"/>
                </a:tc>
                <a:tc>
                  <a:txBody>
                    <a:bodyPr/>
                    <a:lstStyle/>
                    <a:p>
                      <a:pPr algn="ctr"/>
                      <a:endParaRPr lang="en-US" sz="1400" dirty="0">
                        <a:latin typeface="Times New Roman" panose="02020603050405020304" pitchFamily="18" charset="0"/>
                        <a:cs typeface="Times New Roman" panose="02020603050405020304" pitchFamily="18" charset="0"/>
                      </a:endParaRPr>
                    </a:p>
                  </a:txBody>
                  <a:tcPr marT="45713" marB="45713"/>
                </a:tc>
                <a:extLst>
                  <a:ext uri="{0D108BD9-81ED-4DB2-BD59-A6C34878D82A}">
                    <a16:rowId xmlns:a16="http://schemas.microsoft.com/office/drawing/2014/main" val="10003"/>
                  </a:ext>
                </a:extLst>
              </a:tr>
              <a:tr h="370780">
                <a:tc>
                  <a:txBody>
                    <a:bodyPr/>
                    <a:lstStyle/>
                    <a:p>
                      <a:pPr algn="ctr"/>
                      <a:r>
                        <a:rPr lang="en-US" sz="1400" dirty="0">
                          <a:latin typeface="Times New Roman" panose="02020603050405020304" pitchFamily="18" charset="0"/>
                          <a:cs typeface="Times New Roman" panose="02020603050405020304" pitchFamily="18" charset="0"/>
                        </a:rPr>
                        <a:t>Annual</a:t>
                      </a:r>
                    </a:p>
                  </a:txBody>
                  <a:tcPr marT="45713" marB="45713"/>
                </a:tc>
                <a:tc>
                  <a:txBody>
                    <a:bodyPr/>
                    <a:lstStyle/>
                    <a:p>
                      <a:pPr algn="ctr"/>
                      <a:endParaRPr lang="en-US" sz="1400" dirty="0">
                        <a:latin typeface="Times New Roman" panose="02020603050405020304" pitchFamily="18" charset="0"/>
                        <a:cs typeface="Times New Roman" panose="02020603050405020304" pitchFamily="18" charset="0"/>
                      </a:endParaRPr>
                    </a:p>
                  </a:txBody>
                  <a:tcPr marT="45713" marB="45713"/>
                </a:tc>
                <a:tc>
                  <a:txBody>
                    <a:bodyPr/>
                    <a:lstStyle/>
                    <a:p>
                      <a:pPr algn="ctr"/>
                      <a:endParaRPr lang="en-US" sz="1400" dirty="0">
                        <a:latin typeface="Times New Roman" panose="02020603050405020304" pitchFamily="18" charset="0"/>
                        <a:cs typeface="Times New Roman" panose="02020603050405020304" pitchFamily="18" charset="0"/>
                      </a:endParaRPr>
                    </a:p>
                  </a:txBody>
                  <a:tcPr marT="45713" marB="45713"/>
                </a:tc>
                <a:tc>
                  <a:txBody>
                    <a:bodyPr/>
                    <a:lstStyle/>
                    <a:p>
                      <a:pPr algn="ctr"/>
                      <a:endParaRPr lang="en-US" sz="1400" dirty="0">
                        <a:latin typeface="Times New Roman" panose="02020603050405020304" pitchFamily="18" charset="0"/>
                        <a:cs typeface="Times New Roman" panose="02020603050405020304" pitchFamily="18" charset="0"/>
                      </a:endParaRPr>
                    </a:p>
                  </a:txBody>
                  <a:tcPr marT="45713" marB="45713"/>
                </a:tc>
                <a:extLst>
                  <a:ext uri="{0D108BD9-81ED-4DB2-BD59-A6C34878D82A}">
                    <a16:rowId xmlns:a16="http://schemas.microsoft.com/office/drawing/2014/main" val="10005"/>
                  </a:ext>
                </a:extLst>
              </a:tr>
            </a:tbl>
          </a:graphicData>
        </a:graphic>
      </p:graphicFrame>
      <p:sp>
        <p:nvSpPr>
          <p:cNvPr id="3" name="Title 2">
            <a:extLst>
              <a:ext uri="{FF2B5EF4-FFF2-40B4-BE49-F238E27FC236}">
                <a16:creationId xmlns:a16="http://schemas.microsoft.com/office/drawing/2014/main" id="{C556DABA-8830-AC3E-F8AA-26ECA93C0FBB}"/>
              </a:ext>
            </a:extLst>
          </p:cNvPr>
          <p:cNvSpPr>
            <a:spLocks noGrp="1"/>
          </p:cNvSpPr>
          <p:nvPr>
            <p:ph type="title"/>
          </p:nvPr>
        </p:nvSpPr>
        <p:spPr>
          <a:xfrm>
            <a:off x="838200" y="609600"/>
            <a:ext cx="7467600" cy="623888"/>
          </a:xfrm>
        </p:spPr>
        <p:txBody>
          <a:bodyPr/>
          <a:lstStyle/>
          <a:p>
            <a:r>
              <a:rPr lang="en-US" sz="2400" dirty="0">
                <a:latin typeface="Times New Roman" panose="02020603050405020304" pitchFamily="18" charset="0"/>
                <a:cs typeface="Times New Roman" panose="02020603050405020304" pitchFamily="18" charset="0"/>
              </a:rPr>
              <a:t>Comparison of Sec-3 Results From AERMOD </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To</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The Sec-3 Results From AERSCREEN </a:t>
            </a:r>
          </a:p>
        </p:txBody>
      </p:sp>
    </p:spTree>
    <p:extLst>
      <p:ext uri="{BB962C8B-B14F-4D97-AF65-F5344CB8AC3E}">
        <p14:creationId xmlns:p14="http://schemas.microsoft.com/office/powerpoint/2010/main" val="1702556281"/>
      </p:ext>
    </p:extLst>
  </p:cSld>
  <p:clrMapOvr>
    <a:masterClrMapping/>
  </p:clrMapOvr>
</p:sld>
</file>

<file path=ppt/theme/theme1.xml><?xml version="1.0" encoding="utf-8"?>
<a:theme xmlns:a="http://schemas.openxmlformats.org/drawingml/2006/main" name="APTI_Template_AIR">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8C0CF28EF51534B8C8882D09B913146" ma:contentTypeVersion="11" ma:contentTypeDescription="Create a new document." ma:contentTypeScope="" ma:versionID="12ccd4f305eb12180e9335c10773518d">
  <xsd:schema xmlns:xsd="http://www.w3.org/2001/XMLSchema" xmlns:xs="http://www.w3.org/2001/XMLSchema" xmlns:p="http://schemas.microsoft.com/office/2006/metadata/properties" xmlns:ns2="df525fa7-169b-46a1-8371-f21838c3498e" xmlns:ns3="a946c7e2-e968-47fa-b743-9bb460e7e0dc" targetNamespace="http://schemas.microsoft.com/office/2006/metadata/properties" ma:root="true" ma:fieldsID="4a897ec66a9fa50de6d2c11d8751a140" ns2:_="" ns3:_="">
    <xsd:import namespace="df525fa7-169b-46a1-8371-f21838c3498e"/>
    <xsd:import namespace="a946c7e2-e968-47fa-b743-9bb460e7e0dc"/>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AutoKeyPoints" minOccurs="0"/>
                <xsd:element ref="ns2:MediaServiceKeyPoints"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f525fa7-169b-46a1-8371-f21838c349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946c7e2-e968-47fa-b743-9bb460e7e0dc"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2273252-A6CB-405B-ACAA-5F2D155558FE}">
  <ds:schemaRefs>
    <ds:schemaRef ds:uri="http://schemas.microsoft.com/sharepoint/v3/contenttype/forms"/>
  </ds:schemaRefs>
</ds:datastoreItem>
</file>

<file path=customXml/itemProps2.xml><?xml version="1.0" encoding="utf-8"?>
<ds:datastoreItem xmlns:ds="http://schemas.openxmlformats.org/officeDocument/2006/customXml" ds:itemID="{4FA83B31-5C58-4EEC-A2AA-DB7D58DFAB8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f525fa7-169b-46a1-8371-f21838c3498e"/>
    <ds:schemaRef ds:uri="a946c7e2-e968-47fa-b743-9bb460e7e0d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APTI_Template_AIR</Template>
  <TotalTime>22458</TotalTime>
  <Words>578</Words>
  <Application>Microsoft Office PowerPoint</Application>
  <PresentationFormat>On-screen Show (4:3)</PresentationFormat>
  <Paragraphs>59</Paragraphs>
  <Slides>6</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Trebuchet MS</vt:lpstr>
      <vt:lpstr>Calibri</vt:lpstr>
      <vt:lpstr>Times New Roman</vt:lpstr>
      <vt:lpstr>Wingdings</vt:lpstr>
      <vt:lpstr>APTI_Template_AIR</vt:lpstr>
      <vt:lpstr>EXERCISE 6</vt:lpstr>
      <vt:lpstr>Exercise 6</vt:lpstr>
      <vt:lpstr>Exercise 6</vt:lpstr>
      <vt:lpstr>Exercise 6</vt:lpstr>
      <vt:lpstr>Exercise 6</vt:lpstr>
      <vt:lpstr>Comparison of Sec-3 Results From AERMOD  To The Sec-3 Results From AERSCREEN </vt:lpstr>
    </vt:vector>
  </TitlesOfParts>
  <Company>Amec Plc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james.paumier</dc:creator>
  <dc:description>Air PowerPoint Template - General Distribution</dc:description>
  <cp:lastModifiedBy>Alan Cimorelli</cp:lastModifiedBy>
  <cp:revision>1173</cp:revision>
  <cp:lastPrinted>2025-02-27T12:16:18Z</cp:lastPrinted>
  <dcterms:created xsi:type="dcterms:W3CDTF">2013-08-27T13:26:21Z</dcterms:created>
  <dcterms:modified xsi:type="dcterms:W3CDTF">2025-07-11T16:11:24Z</dcterms:modified>
</cp:coreProperties>
</file>