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648" r:id="rId3"/>
  </p:sldMasterIdLst>
  <p:notesMasterIdLst>
    <p:notesMasterId r:id="rId33"/>
  </p:notesMasterIdLst>
  <p:handoutMasterIdLst>
    <p:handoutMasterId r:id="rId34"/>
  </p:handoutMasterIdLst>
  <p:sldIdLst>
    <p:sldId id="295" r:id="rId4"/>
    <p:sldId id="298" r:id="rId5"/>
    <p:sldId id="297" r:id="rId6"/>
    <p:sldId id="302" r:id="rId7"/>
    <p:sldId id="290" r:id="rId8"/>
    <p:sldId id="312" r:id="rId9"/>
    <p:sldId id="435" r:id="rId10"/>
    <p:sldId id="332" r:id="rId11"/>
    <p:sldId id="304" r:id="rId12"/>
    <p:sldId id="442" r:id="rId13"/>
    <p:sldId id="317" r:id="rId14"/>
    <p:sldId id="318" r:id="rId15"/>
    <p:sldId id="305" r:id="rId16"/>
    <p:sldId id="315" r:id="rId17"/>
    <p:sldId id="316" r:id="rId18"/>
    <p:sldId id="308" r:id="rId19"/>
    <p:sldId id="324" r:id="rId20"/>
    <p:sldId id="319" r:id="rId21"/>
    <p:sldId id="307" r:id="rId22"/>
    <p:sldId id="321" r:id="rId23"/>
    <p:sldId id="309" r:id="rId24"/>
    <p:sldId id="437" r:id="rId25"/>
    <p:sldId id="438" r:id="rId26"/>
    <p:sldId id="443" r:id="rId27"/>
    <p:sldId id="441" r:id="rId28"/>
    <p:sldId id="444" r:id="rId29"/>
    <p:sldId id="334" r:id="rId30"/>
    <p:sldId id="310" r:id="rId31"/>
    <p:sldId id="445" r:id="rId32"/>
  </p:sldIdLst>
  <p:sldSz cx="9144000" cy="6858000" type="screen4x3"/>
  <p:notesSz cx="6858000" cy="9313863"/>
  <p:embeddedFontLst>
    <p:embeddedFont>
      <p:font typeface="Trebuchet MS" panose="020B0603020202020204" pitchFamily="34" charset="0"/>
      <p:regular r:id="rId35"/>
      <p:bold r:id="rId36"/>
      <p:italic r:id="rId37"/>
      <p:boldItalic r:id="rId38"/>
    </p:embeddedFont>
  </p:embeddedFontLst>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4"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hurman, James"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78" autoAdjust="0"/>
    <p:restoredTop sz="93686" autoAdjust="0"/>
  </p:normalViewPr>
  <p:slideViewPr>
    <p:cSldViewPr>
      <p:cViewPr varScale="1">
        <p:scale>
          <a:sx n="84" d="100"/>
          <a:sy n="84" d="100"/>
        </p:scale>
        <p:origin x="1282" y="288"/>
      </p:cViewPr>
      <p:guideLst>
        <p:guide orient="horz" pos="2160"/>
        <p:guide pos="2880"/>
      </p:guideLst>
    </p:cSldViewPr>
  </p:slideViewPr>
  <p:outlineViewPr>
    <p:cViewPr>
      <p:scale>
        <a:sx n="33" d="100"/>
        <a:sy n="33" d="100"/>
      </p:scale>
      <p:origin x="0" y="-43856"/>
    </p:cViewPr>
  </p:outlineViewPr>
  <p:notesTextViewPr>
    <p:cViewPr>
      <p:scale>
        <a:sx n="125" d="100"/>
        <a:sy n="125" d="100"/>
      </p:scale>
      <p:origin x="0" y="0"/>
    </p:cViewPr>
  </p:notesTextViewPr>
  <p:sorterViewPr>
    <p:cViewPr>
      <p:scale>
        <a:sx n="100" d="100"/>
        <a:sy n="100" d="100"/>
      </p:scale>
      <p:origin x="0" y="-2136"/>
    </p:cViewPr>
  </p:sorterViewPr>
  <p:notesViewPr>
    <p:cSldViewPr>
      <p:cViewPr varScale="1">
        <p:scale>
          <a:sx n="64" d="100"/>
          <a:sy n="64" d="100"/>
        </p:scale>
        <p:origin x="3101" y="82"/>
      </p:cViewPr>
      <p:guideLst>
        <p:guide orient="horz" pos="2934"/>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commentAuthors" Target="commentAuthors.xml"/><Relationship Id="rId21" Type="http://schemas.openxmlformats.org/officeDocument/2006/relationships/slide" Target="slides/slide18.xml"/><Relationship Id="rId34" Type="http://schemas.openxmlformats.org/officeDocument/2006/relationships/handoutMaster" Target="handoutMasters/handoutMaster1.xml"/><Relationship Id="rId42"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font" Target="fonts/font3.fntdata"/><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2.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font" Target="fonts/font1.fntdata"/><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font" Target="fonts/font4.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B8B8078-ABB1-4734-8DA0-0C1668D04427}"/>
              </a:ext>
            </a:extLst>
          </p:cNvPr>
          <p:cNvSpPr>
            <a:spLocks noGrp="1"/>
          </p:cNvSpPr>
          <p:nvPr>
            <p:ph type="hdr" sz="quarter"/>
          </p:nvPr>
        </p:nvSpPr>
        <p:spPr>
          <a:xfrm>
            <a:off x="0" y="1"/>
            <a:ext cx="2972098" cy="465077"/>
          </a:xfrm>
          <a:prstGeom prst="rect">
            <a:avLst/>
          </a:prstGeom>
        </p:spPr>
        <p:txBody>
          <a:bodyPr vert="horz" lIns="87407" tIns="43704" rIns="87407" bIns="43704" rtlCol="0"/>
          <a:lstStyle>
            <a:lvl1pPr algn="l" eaLnBrk="1" hangingPunct="1">
              <a:defRPr sz="11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5107D10C-0714-4794-90BA-55594F610905}"/>
              </a:ext>
            </a:extLst>
          </p:cNvPr>
          <p:cNvSpPr>
            <a:spLocks noGrp="1"/>
          </p:cNvSpPr>
          <p:nvPr>
            <p:ph type="dt" sz="quarter" idx="1"/>
          </p:nvPr>
        </p:nvSpPr>
        <p:spPr>
          <a:xfrm>
            <a:off x="3884414" y="1"/>
            <a:ext cx="2972098" cy="465077"/>
          </a:xfrm>
          <a:prstGeom prst="rect">
            <a:avLst/>
          </a:prstGeom>
        </p:spPr>
        <p:txBody>
          <a:bodyPr vert="horz" lIns="87407" tIns="43704" rIns="87407" bIns="43704" rtlCol="0"/>
          <a:lstStyle>
            <a:lvl1pPr algn="r" eaLnBrk="1" hangingPunct="1">
              <a:defRPr sz="1100">
                <a:latin typeface="Arial" charset="0"/>
                <a:cs typeface="+mn-cs"/>
              </a:defRPr>
            </a:lvl1pPr>
          </a:lstStyle>
          <a:p>
            <a:pPr>
              <a:defRPr/>
            </a:pPr>
            <a:fld id="{5B776BE2-767A-454C-8688-143E5BD33118}" type="datetimeFigureOut">
              <a:rPr lang="en-US"/>
              <a:pPr>
                <a:defRPr/>
              </a:pPr>
              <a:t>7/2/2025</a:t>
            </a:fld>
            <a:endParaRPr lang="en-US" dirty="0"/>
          </a:p>
        </p:txBody>
      </p:sp>
      <p:sp>
        <p:nvSpPr>
          <p:cNvPr id="4" name="Footer Placeholder 3">
            <a:extLst>
              <a:ext uri="{FF2B5EF4-FFF2-40B4-BE49-F238E27FC236}">
                <a16:creationId xmlns:a16="http://schemas.microsoft.com/office/drawing/2014/main" id="{DFE9D653-EE30-4A16-A442-9978EEACF5B3}"/>
              </a:ext>
            </a:extLst>
          </p:cNvPr>
          <p:cNvSpPr>
            <a:spLocks noGrp="1"/>
          </p:cNvSpPr>
          <p:nvPr>
            <p:ph type="ftr" sz="quarter" idx="2"/>
          </p:nvPr>
        </p:nvSpPr>
        <p:spPr>
          <a:xfrm>
            <a:off x="0" y="8847247"/>
            <a:ext cx="2972098" cy="465077"/>
          </a:xfrm>
          <a:prstGeom prst="rect">
            <a:avLst/>
          </a:prstGeom>
        </p:spPr>
        <p:txBody>
          <a:bodyPr vert="horz" lIns="87407" tIns="43704" rIns="87407" bIns="43704" rtlCol="0" anchor="b"/>
          <a:lstStyle>
            <a:lvl1pPr algn="l" eaLnBrk="1" hangingPunct="1">
              <a:defRPr sz="1100">
                <a:latin typeface="Arial" charset="0"/>
                <a:cs typeface="+mn-cs"/>
              </a:defRPr>
            </a:lvl1pPr>
          </a:lstStyle>
          <a:p>
            <a:pPr>
              <a:defRPr/>
            </a:pPr>
            <a:endParaRPr lang="en-US"/>
          </a:p>
        </p:txBody>
      </p:sp>
      <p:sp>
        <p:nvSpPr>
          <p:cNvPr id="5" name="Slide Number Placeholder 4">
            <a:extLst>
              <a:ext uri="{FF2B5EF4-FFF2-40B4-BE49-F238E27FC236}">
                <a16:creationId xmlns:a16="http://schemas.microsoft.com/office/drawing/2014/main" id="{496FB4C6-136E-4E3F-BDCC-B2260C9C2F72}"/>
              </a:ext>
            </a:extLst>
          </p:cNvPr>
          <p:cNvSpPr>
            <a:spLocks noGrp="1"/>
          </p:cNvSpPr>
          <p:nvPr>
            <p:ph type="sldNum" sz="quarter" idx="3"/>
          </p:nvPr>
        </p:nvSpPr>
        <p:spPr>
          <a:xfrm>
            <a:off x="3884414" y="8847247"/>
            <a:ext cx="2972098" cy="465077"/>
          </a:xfrm>
          <a:prstGeom prst="rect">
            <a:avLst/>
          </a:prstGeom>
        </p:spPr>
        <p:txBody>
          <a:bodyPr vert="horz" wrap="square" lIns="87407" tIns="43704" rIns="87407" bIns="43704" numCol="1" anchor="b" anchorCtr="0" compatLnSpc="1">
            <a:prstTxWarp prst="textNoShape">
              <a:avLst/>
            </a:prstTxWarp>
          </a:bodyPr>
          <a:lstStyle>
            <a:lvl1pPr algn="r" eaLnBrk="1" hangingPunct="1">
              <a:defRPr sz="1100"/>
            </a:lvl1pPr>
          </a:lstStyle>
          <a:p>
            <a:pPr>
              <a:defRPr/>
            </a:pPr>
            <a:fld id="{34710D1D-21E5-4673-B885-8716FC182751}" type="slidenum">
              <a:rPr lang="en-US" altLang="en-US"/>
              <a:pPr>
                <a:defRPr/>
              </a:pPr>
              <a:t>‹#›</a:t>
            </a:fld>
            <a:endParaRPr lang="en-US" altLang="en-US" dirty="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18C9EF2-5CB8-4BC4-86E8-9ED4D889BCFA}"/>
              </a:ext>
            </a:extLst>
          </p:cNvPr>
          <p:cNvSpPr>
            <a:spLocks noGrp="1"/>
          </p:cNvSpPr>
          <p:nvPr>
            <p:ph type="hdr" sz="quarter"/>
          </p:nvPr>
        </p:nvSpPr>
        <p:spPr>
          <a:xfrm>
            <a:off x="0" y="1"/>
            <a:ext cx="2972098" cy="465077"/>
          </a:xfrm>
          <a:prstGeom prst="rect">
            <a:avLst/>
          </a:prstGeom>
        </p:spPr>
        <p:txBody>
          <a:bodyPr vert="horz" lIns="91848" tIns="45924" rIns="91848" bIns="45924" rtlCol="0"/>
          <a:lstStyle>
            <a:lvl1pPr algn="l" eaLnBrk="1" hangingPunct="1">
              <a:defRPr sz="1200">
                <a:latin typeface="Arial" charset="0"/>
                <a:cs typeface="+mn-cs"/>
              </a:defRPr>
            </a:lvl1pPr>
          </a:lstStyle>
          <a:p>
            <a:pPr>
              <a:defRPr/>
            </a:pPr>
            <a:endParaRPr lang="en-US"/>
          </a:p>
        </p:txBody>
      </p:sp>
      <p:sp>
        <p:nvSpPr>
          <p:cNvPr id="3" name="Date Placeholder 2">
            <a:extLst>
              <a:ext uri="{FF2B5EF4-FFF2-40B4-BE49-F238E27FC236}">
                <a16:creationId xmlns:a16="http://schemas.microsoft.com/office/drawing/2014/main" id="{823D214C-7C03-472E-9EA6-EEDEFA6C1A47}"/>
              </a:ext>
            </a:extLst>
          </p:cNvPr>
          <p:cNvSpPr>
            <a:spLocks noGrp="1"/>
          </p:cNvSpPr>
          <p:nvPr>
            <p:ph type="dt" idx="1"/>
          </p:nvPr>
        </p:nvSpPr>
        <p:spPr>
          <a:xfrm>
            <a:off x="3884414" y="1"/>
            <a:ext cx="2972098" cy="465077"/>
          </a:xfrm>
          <a:prstGeom prst="rect">
            <a:avLst/>
          </a:prstGeom>
        </p:spPr>
        <p:txBody>
          <a:bodyPr vert="horz" lIns="91848" tIns="45924" rIns="91848" bIns="45924" rtlCol="0"/>
          <a:lstStyle>
            <a:lvl1pPr algn="r" eaLnBrk="1" hangingPunct="1">
              <a:defRPr sz="1200">
                <a:latin typeface="Arial" charset="0"/>
                <a:cs typeface="+mn-cs"/>
              </a:defRPr>
            </a:lvl1pPr>
          </a:lstStyle>
          <a:p>
            <a:pPr>
              <a:defRPr/>
            </a:pPr>
            <a:fld id="{8B3564D0-04D2-427E-B8CB-662B4803316F}" type="datetimeFigureOut">
              <a:rPr lang="en-US"/>
              <a:pPr>
                <a:defRPr/>
              </a:pPr>
              <a:t>7/2/2025</a:t>
            </a:fld>
            <a:endParaRPr lang="en-US" dirty="0"/>
          </a:p>
        </p:txBody>
      </p:sp>
      <p:sp>
        <p:nvSpPr>
          <p:cNvPr id="4" name="Slide Image Placeholder 3">
            <a:extLst>
              <a:ext uri="{FF2B5EF4-FFF2-40B4-BE49-F238E27FC236}">
                <a16:creationId xmlns:a16="http://schemas.microsoft.com/office/drawing/2014/main" id="{81364799-9FDB-4721-9443-0B2FFA378E7E}"/>
              </a:ext>
            </a:extLst>
          </p:cNvPr>
          <p:cNvSpPr>
            <a:spLocks noGrp="1" noRot="1" noChangeAspect="1"/>
          </p:cNvSpPr>
          <p:nvPr>
            <p:ph type="sldImg" idx="2"/>
          </p:nvPr>
        </p:nvSpPr>
        <p:spPr>
          <a:xfrm>
            <a:off x="1101725" y="698500"/>
            <a:ext cx="4656138" cy="3494088"/>
          </a:xfrm>
          <a:prstGeom prst="rect">
            <a:avLst/>
          </a:prstGeom>
          <a:noFill/>
          <a:ln w="12700">
            <a:solidFill>
              <a:prstClr val="black"/>
            </a:solidFill>
          </a:ln>
        </p:spPr>
        <p:txBody>
          <a:bodyPr vert="horz" lIns="91848" tIns="45924" rIns="91848" bIns="45924" rtlCol="0" anchor="ctr"/>
          <a:lstStyle/>
          <a:p>
            <a:pPr lvl="0"/>
            <a:endParaRPr lang="en-US" noProof="0" dirty="0"/>
          </a:p>
        </p:txBody>
      </p:sp>
      <p:sp>
        <p:nvSpPr>
          <p:cNvPr id="5" name="Notes Placeholder 4">
            <a:extLst>
              <a:ext uri="{FF2B5EF4-FFF2-40B4-BE49-F238E27FC236}">
                <a16:creationId xmlns:a16="http://schemas.microsoft.com/office/drawing/2014/main" id="{59D1CBB5-107D-47AB-8750-A0BA559B03FF}"/>
              </a:ext>
            </a:extLst>
          </p:cNvPr>
          <p:cNvSpPr>
            <a:spLocks noGrp="1"/>
          </p:cNvSpPr>
          <p:nvPr>
            <p:ph type="body" sz="quarter" idx="3"/>
          </p:nvPr>
        </p:nvSpPr>
        <p:spPr>
          <a:xfrm>
            <a:off x="686098" y="4424394"/>
            <a:ext cx="5485805" cy="4190314"/>
          </a:xfrm>
          <a:prstGeom prst="rect">
            <a:avLst/>
          </a:prstGeom>
        </p:spPr>
        <p:txBody>
          <a:bodyPr vert="horz" lIns="91848" tIns="45924" rIns="91848" bIns="45924"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497B62A-0D10-45C2-A6F7-8B61FE836FE7}"/>
              </a:ext>
            </a:extLst>
          </p:cNvPr>
          <p:cNvSpPr>
            <a:spLocks noGrp="1"/>
          </p:cNvSpPr>
          <p:nvPr>
            <p:ph type="ftr" sz="quarter" idx="4"/>
          </p:nvPr>
        </p:nvSpPr>
        <p:spPr>
          <a:xfrm>
            <a:off x="0" y="8847247"/>
            <a:ext cx="2972098" cy="465077"/>
          </a:xfrm>
          <a:prstGeom prst="rect">
            <a:avLst/>
          </a:prstGeom>
        </p:spPr>
        <p:txBody>
          <a:bodyPr vert="horz" lIns="91848" tIns="45924" rIns="91848" bIns="45924" rtlCol="0" anchor="b"/>
          <a:lstStyle>
            <a:lvl1pPr algn="l" eaLnBrk="1" hangingPunct="1">
              <a:defRPr sz="1200">
                <a:latin typeface="Arial" charset="0"/>
                <a:cs typeface="+mn-cs"/>
              </a:defRPr>
            </a:lvl1pPr>
          </a:lstStyle>
          <a:p>
            <a:pPr>
              <a:defRPr/>
            </a:pPr>
            <a:endParaRPr lang="en-US"/>
          </a:p>
        </p:txBody>
      </p:sp>
      <p:sp>
        <p:nvSpPr>
          <p:cNvPr id="7" name="Slide Number Placeholder 6">
            <a:extLst>
              <a:ext uri="{FF2B5EF4-FFF2-40B4-BE49-F238E27FC236}">
                <a16:creationId xmlns:a16="http://schemas.microsoft.com/office/drawing/2014/main" id="{37617919-4020-4006-9C54-95B3CD45D494}"/>
              </a:ext>
            </a:extLst>
          </p:cNvPr>
          <p:cNvSpPr>
            <a:spLocks noGrp="1"/>
          </p:cNvSpPr>
          <p:nvPr>
            <p:ph type="sldNum" sz="quarter" idx="5"/>
          </p:nvPr>
        </p:nvSpPr>
        <p:spPr>
          <a:xfrm>
            <a:off x="3884414" y="8847247"/>
            <a:ext cx="2972098" cy="465077"/>
          </a:xfrm>
          <a:prstGeom prst="rect">
            <a:avLst/>
          </a:prstGeom>
        </p:spPr>
        <p:txBody>
          <a:bodyPr vert="horz" wrap="square" lIns="91848" tIns="45924" rIns="91848" bIns="45924" numCol="1" anchor="b" anchorCtr="0" compatLnSpc="1">
            <a:prstTxWarp prst="textNoShape">
              <a:avLst/>
            </a:prstTxWarp>
          </a:bodyPr>
          <a:lstStyle>
            <a:lvl1pPr algn="r" eaLnBrk="1" hangingPunct="1">
              <a:defRPr sz="1200"/>
            </a:lvl1pPr>
          </a:lstStyle>
          <a:p>
            <a:pPr>
              <a:defRPr/>
            </a:pPr>
            <a:fld id="{EB7C0520-8507-44A7-93EB-AC0007B4CE2E}"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a:extLst>
              <a:ext uri="{FF2B5EF4-FFF2-40B4-BE49-F238E27FC236}">
                <a16:creationId xmlns:a16="http://schemas.microsoft.com/office/drawing/2014/main" id="{C3833373-6F3D-495C-A288-74804432B23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a:extLst>
              <a:ext uri="{FF2B5EF4-FFF2-40B4-BE49-F238E27FC236}">
                <a16:creationId xmlns:a16="http://schemas.microsoft.com/office/drawing/2014/main" id="{A9C6B9DF-0470-413C-A764-E1C3E096F3A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7172" name="Slide Number Placeholder 3">
            <a:extLst>
              <a:ext uri="{FF2B5EF4-FFF2-40B4-BE49-F238E27FC236}">
                <a16:creationId xmlns:a16="http://schemas.microsoft.com/office/drawing/2014/main" id="{E88CC834-309D-46BB-A7CE-C8F5361AC6C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4774EC71-BCCB-4E1D-8C0F-EB4E86F3B38F}" type="slidenum">
              <a:rPr lang="en-US" altLang="en-US" sz="1200">
                <a:latin typeface="Arial" panose="020B0604020202020204" pitchFamily="34" charset="0"/>
              </a:rPr>
              <a:pPr>
                <a:spcBef>
                  <a:spcPct val="0"/>
                </a:spcBef>
              </a:pPr>
              <a:t>1</a:t>
            </a:fld>
            <a:endParaRPr lang="en-US" altLang="en-US" sz="120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7FFC93-6C37-D740-6E9B-A32347FE1A30}"/>
            </a:ext>
          </a:extLst>
        </p:cNvPr>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2CB11130-C6FD-AAD1-FA79-DFFA6FCE6193}"/>
              </a:ext>
            </a:extLst>
          </p:cNvPr>
          <p:cNvSpPr>
            <a:spLocks noGrp="1" noRot="1" noChangeAspect="1" noTextEdit="1"/>
          </p:cNvSpPr>
          <p:nvPr>
            <p:ph type="sldImg"/>
          </p:nvPr>
        </p:nvSpPr>
        <p:spPr bwMode="auto">
          <a:xfrm>
            <a:off x="1431925" y="698500"/>
            <a:ext cx="4094163" cy="30718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62DAAAB0-DA2C-76D3-DD50-3D454A4FA10C}"/>
              </a:ext>
            </a:extLst>
          </p:cNvPr>
          <p:cNvSpPr>
            <a:spLocks noGrp="1"/>
          </p:cNvSpPr>
          <p:nvPr>
            <p:ph type="body" idx="1"/>
          </p:nvPr>
        </p:nvSpPr>
        <p:spPr>
          <a:xfrm>
            <a:off x="686098" y="3843816"/>
            <a:ext cx="5485805" cy="5100449"/>
          </a:xfrm>
        </p:spPr>
        <p:txBody>
          <a:bodyPr>
            <a:normAutofit fontScale="70000" lnSpcReduction="20000"/>
          </a:bodyPr>
          <a:lstStyle/>
          <a:p>
            <a:pPr eaLnBrk="1" fontAlgn="auto" hangingPunct="1">
              <a:spcBef>
                <a:spcPts val="1147"/>
              </a:spcBef>
              <a:spcAft>
                <a:spcPts val="0"/>
              </a:spcAft>
              <a:defRPr/>
            </a:pPr>
            <a:r>
              <a:rPr lang="en-US" dirty="0"/>
              <a:t>MAKEMET is called by AERSCREEN to generate screening meteorology without the need for 1 year of site-specific data or 5 years of NWS data. MAKMET generates a matrix of meteorological conditions in the file formats required by AERMOD. Based on user input, it is possible to generate input files that have more records than a standard year of NWS data (8760 hours). </a:t>
            </a:r>
          </a:p>
          <a:p>
            <a:pPr eaLnBrk="1" fontAlgn="auto" hangingPunct="1">
              <a:spcBef>
                <a:spcPts val="1147"/>
              </a:spcBef>
              <a:spcAft>
                <a:spcPts val="0"/>
              </a:spcAft>
              <a:defRPr/>
            </a:pPr>
            <a:r>
              <a:rPr lang="en-US" dirty="0"/>
              <a:t> </a:t>
            </a:r>
          </a:p>
          <a:p>
            <a:pPr eaLnBrk="1" fontAlgn="auto" hangingPunct="1">
              <a:spcBef>
                <a:spcPts val="1147"/>
              </a:spcBef>
              <a:spcAft>
                <a:spcPts val="0"/>
              </a:spcAft>
              <a:defRPr/>
            </a:pPr>
            <a:r>
              <a:rPr lang="en-US" dirty="0"/>
              <a:t>MAKEMET can also be run as a stand-alone program if there is a need to run AERMOD in screening mode outside of the AERSCREEN interface due to the limitations imposed by the interface. </a:t>
            </a:r>
          </a:p>
          <a:p>
            <a:pPr eaLnBrk="1" fontAlgn="auto" hangingPunct="1">
              <a:spcBef>
                <a:spcPts val="1147"/>
              </a:spcBef>
              <a:spcAft>
                <a:spcPts val="0"/>
              </a:spcAft>
              <a:defRPr/>
            </a:pPr>
            <a:endParaRPr lang="en-US" dirty="0"/>
          </a:p>
          <a:p>
            <a:pPr eaLnBrk="1" fontAlgn="auto" hangingPunct="1">
              <a:spcBef>
                <a:spcPts val="1147"/>
              </a:spcBef>
              <a:spcAft>
                <a:spcPts val="0"/>
              </a:spcAft>
              <a:defRPr/>
            </a:pPr>
            <a:r>
              <a:rPr lang="en-US" dirty="0"/>
              <a:t>MAKEMET requires surface characteristic like AERMET. As mentioned previously, AERSCREEN does not call or use AERSURFACE (i.e., does not execute AERSURFACE); therefore, surface characteristics must be input to AERSCREEN by the user.</a:t>
            </a:r>
          </a:p>
          <a:p>
            <a:pPr eaLnBrk="1" fontAlgn="auto" hangingPunct="1">
              <a:spcBef>
                <a:spcPts val="1147"/>
              </a:spcBef>
              <a:spcAft>
                <a:spcPts val="0"/>
              </a:spcAft>
              <a:defRPr/>
            </a:pPr>
            <a:endParaRPr lang="en-US" dirty="0"/>
          </a:p>
          <a:p>
            <a:pPr eaLnBrk="1" fontAlgn="auto" hangingPunct="1">
              <a:spcBef>
                <a:spcPts val="1147"/>
              </a:spcBef>
              <a:spcAft>
                <a:spcPts val="0"/>
              </a:spcAft>
              <a:defRPr/>
            </a:pPr>
            <a:r>
              <a:rPr lang="en-US" dirty="0"/>
              <a:t>AERSCREEN provides three options for specifying surface characteristics:</a:t>
            </a:r>
          </a:p>
          <a:p>
            <a:pPr marL="218519" indent="-218519" eaLnBrk="1" fontAlgn="auto" hangingPunct="1">
              <a:spcBef>
                <a:spcPts val="1147"/>
              </a:spcBef>
              <a:spcAft>
                <a:spcPts val="0"/>
              </a:spcAft>
              <a:buFont typeface="+mj-lt"/>
              <a:buAutoNum type="arabicParenR"/>
              <a:defRPr/>
            </a:pPr>
            <a:r>
              <a:rPr lang="en-US" dirty="0"/>
              <a:t>User-specified without spatial or temporal variation.  </a:t>
            </a:r>
            <a:r>
              <a:rPr lang="en-US" b="1" dirty="0"/>
              <a:t>This is a good way to examine the sensitivity of </a:t>
            </a:r>
            <a:r>
              <a:rPr lang="en-US" b="1" dirty="0" err="1"/>
              <a:t>sfr</a:t>
            </a:r>
            <a:r>
              <a:rPr lang="en-US" b="1" dirty="0"/>
              <a:t> char.</a:t>
            </a:r>
          </a:p>
          <a:p>
            <a:pPr marL="329296" lvl="1" indent="-106224" eaLnBrk="1" fontAlgn="auto" hangingPunct="1">
              <a:spcBef>
                <a:spcPts val="1147"/>
              </a:spcBef>
              <a:spcAft>
                <a:spcPts val="0"/>
              </a:spcAft>
              <a:buFont typeface="Arial" pitchFamily="34" charset="0"/>
              <a:buChar char="•"/>
              <a:defRPr/>
            </a:pPr>
            <a:r>
              <a:rPr lang="en-US" dirty="0"/>
              <a:t>One value for albedo, one for Bowen ratio, and one for roughness length—i.e., single sector for all hours modeled.</a:t>
            </a:r>
          </a:p>
          <a:p>
            <a:pPr marL="218519" lvl="1" indent="-218519" eaLnBrk="1" fontAlgn="auto" hangingPunct="1">
              <a:spcBef>
                <a:spcPts val="1147"/>
              </a:spcBef>
              <a:spcAft>
                <a:spcPts val="0"/>
              </a:spcAft>
              <a:buFont typeface="+mj-lt"/>
              <a:buAutoNum type="arabicParenR" startAt="2"/>
              <a:defRPr/>
            </a:pPr>
            <a:r>
              <a:rPr lang="en-US" dirty="0"/>
              <a:t>Seasonally varying for a generic land use based on tables in the AERMET User’s Guide.</a:t>
            </a:r>
          </a:p>
          <a:p>
            <a:pPr marL="329296" lvl="1" indent="-106224" eaLnBrk="1" fontAlgn="auto" hangingPunct="1">
              <a:spcBef>
                <a:spcPts val="1147"/>
              </a:spcBef>
              <a:spcAft>
                <a:spcPts val="0"/>
              </a:spcAft>
              <a:buFont typeface="Arial" pitchFamily="34" charset="0"/>
              <a:buChar char="•"/>
              <a:defRPr/>
            </a:pPr>
            <a:r>
              <a:rPr lang="en-US" dirty="0"/>
              <a:t>Seasonal values for albedo, Bowen ratio, and roughness length based on the user-response for a dominant land cover as defined in the AERMET User’s Guide.</a:t>
            </a:r>
          </a:p>
          <a:p>
            <a:pPr marL="329296" lvl="1" indent="-106224" eaLnBrk="1" fontAlgn="auto" hangingPunct="1">
              <a:spcBef>
                <a:spcPts val="1147"/>
              </a:spcBef>
              <a:spcAft>
                <a:spcPts val="0"/>
              </a:spcAft>
              <a:buFont typeface="Arial" pitchFamily="34" charset="0"/>
              <a:buChar char="•"/>
              <a:defRPr/>
            </a:pPr>
            <a:r>
              <a:rPr lang="en-US" dirty="0"/>
              <a:t>Seasons are Winter (Dec–Feb), Spring (Mar–May), Summer (June–Aug), and Autumn (Sept–Nov).</a:t>
            </a:r>
          </a:p>
          <a:p>
            <a:pPr marL="218519" indent="-218519" eaLnBrk="1" fontAlgn="auto" hangingPunct="1">
              <a:spcBef>
                <a:spcPts val="1147"/>
              </a:spcBef>
              <a:spcAft>
                <a:spcPts val="0"/>
              </a:spcAft>
              <a:buFont typeface="+mj-lt"/>
              <a:buAutoNum type="arabicParenR" startAt="3"/>
              <a:defRPr/>
            </a:pPr>
            <a:r>
              <a:rPr lang="en-US" dirty="0"/>
              <a:t>Input path and filename of an AERSURFACE output file containing the characteristics; allows for temporal and spatial variations.</a:t>
            </a:r>
          </a:p>
          <a:p>
            <a:pPr marL="329296" lvl="1" indent="-106224" eaLnBrk="1" fontAlgn="auto" hangingPunct="1">
              <a:spcBef>
                <a:spcPts val="1147"/>
              </a:spcBef>
              <a:spcAft>
                <a:spcPts val="0"/>
              </a:spcAft>
              <a:buFont typeface="Arial" pitchFamily="34" charset="0"/>
              <a:buChar char="•"/>
              <a:defRPr/>
            </a:pPr>
            <a:r>
              <a:rPr lang="en-US" dirty="0"/>
              <a:t>User runs AERSURFACE outside of AERSCREEN and supplies the resulting filename to AERSCREEN.</a:t>
            </a:r>
          </a:p>
          <a:p>
            <a:pPr marL="0" lvl="1" indent="4553" eaLnBrk="1" fontAlgn="auto" hangingPunct="1">
              <a:spcBef>
                <a:spcPts val="1147"/>
              </a:spcBef>
              <a:spcAft>
                <a:spcPts val="0"/>
              </a:spcAft>
              <a:defRPr/>
            </a:pPr>
            <a:endParaRPr lang="en-US" dirty="0"/>
          </a:p>
          <a:p>
            <a:pPr marL="0" lvl="1" indent="4553" eaLnBrk="1" fontAlgn="auto" hangingPunct="1">
              <a:spcBef>
                <a:spcPts val="1147"/>
              </a:spcBef>
              <a:spcAft>
                <a:spcPts val="0"/>
              </a:spcAft>
              <a:defRPr/>
            </a:pPr>
            <a:r>
              <a:rPr lang="en-US" dirty="0"/>
              <a:t>AERSCREEN automatically informs MAKEMET to generate meteorology for a single wind direction, 270 degrees, to accommodate a single line of receptors.</a:t>
            </a:r>
          </a:p>
          <a:p>
            <a:pPr eaLnBrk="1" fontAlgn="auto" hangingPunct="1">
              <a:spcBef>
                <a:spcPts val="0"/>
              </a:spcBef>
              <a:spcAft>
                <a:spcPts val="0"/>
              </a:spcAft>
              <a:defRPr/>
            </a:pPr>
            <a:endParaRPr lang="en-US" dirty="0"/>
          </a:p>
        </p:txBody>
      </p:sp>
      <p:sp>
        <p:nvSpPr>
          <p:cNvPr id="27652" name="Slide Number Placeholder 3">
            <a:extLst>
              <a:ext uri="{FF2B5EF4-FFF2-40B4-BE49-F238E27FC236}">
                <a16:creationId xmlns:a16="http://schemas.microsoft.com/office/drawing/2014/main" id="{72BB689C-D0EB-AE02-B5AC-22203683DBF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412FE4AB-0D40-44A5-935B-B7D7A7D1498B}" type="slidenum">
              <a:rPr lang="en-US" altLang="en-US" sz="1200">
                <a:latin typeface="Arial" panose="020B0604020202020204" pitchFamily="34" charset="0"/>
              </a:rPr>
              <a:pPr>
                <a:spcBef>
                  <a:spcPct val="0"/>
                </a:spcBef>
              </a:pPr>
              <a:t>10</a:t>
            </a:fld>
            <a:endParaRPr lang="en-US" altLang="en-US" sz="1200">
              <a:latin typeface="Arial" panose="020B0604020202020204" pitchFamily="34" charset="0"/>
            </a:endParaRPr>
          </a:p>
        </p:txBody>
      </p:sp>
    </p:spTree>
    <p:extLst>
      <p:ext uri="{BB962C8B-B14F-4D97-AF65-F5344CB8AC3E}">
        <p14:creationId xmlns:p14="http://schemas.microsoft.com/office/powerpoint/2010/main" val="39118726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a:extLst>
              <a:ext uri="{FF2B5EF4-FFF2-40B4-BE49-F238E27FC236}">
                <a16:creationId xmlns:a16="http://schemas.microsoft.com/office/drawing/2014/main" id="{65F04FD2-850C-4C1E-92D2-1ACE4517C30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D454C5A1-7027-43F9-ADCC-D7775DE770AA}"/>
              </a:ext>
            </a:extLst>
          </p:cNvPr>
          <p:cNvSpPr>
            <a:spLocks noGrp="1"/>
          </p:cNvSpPr>
          <p:nvPr>
            <p:ph type="body" idx="1"/>
          </p:nvPr>
        </p:nvSpPr>
        <p:spPr/>
        <p:txBody>
          <a:bodyPr>
            <a:normAutofit fontScale="92500" lnSpcReduction="10000"/>
          </a:bodyPr>
          <a:lstStyle/>
          <a:p>
            <a:pPr eaLnBrk="1" fontAlgn="auto" hangingPunct="1">
              <a:spcBef>
                <a:spcPts val="1147"/>
              </a:spcBef>
              <a:spcAft>
                <a:spcPts val="0"/>
              </a:spcAft>
              <a:defRPr/>
            </a:pPr>
            <a:r>
              <a:rPr lang="en-US" dirty="0"/>
              <a:t>The parameters required to run MAKEMET are listed here, which include climatology data (temperature and wind speed), theoretical anemometer height, and surface characteristics.</a:t>
            </a:r>
          </a:p>
          <a:p>
            <a:pPr eaLnBrk="1" fontAlgn="auto" hangingPunct="1">
              <a:spcBef>
                <a:spcPts val="1147"/>
              </a:spcBef>
              <a:spcAft>
                <a:spcPts val="0"/>
              </a:spcAft>
              <a:defRPr/>
            </a:pPr>
            <a:endParaRPr lang="en-US" dirty="0"/>
          </a:p>
          <a:p>
            <a:pPr eaLnBrk="1" fontAlgn="auto" hangingPunct="1">
              <a:spcBef>
                <a:spcPts val="1147"/>
              </a:spcBef>
              <a:spcAft>
                <a:spcPts val="0"/>
              </a:spcAft>
              <a:defRPr/>
            </a:pPr>
            <a:r>
              <a:rPr lang="en-US" dirty="0"/>
              <a:t>Minimum and maximum temperature and minimum wind speed should be entered based on the known local climatological conditions.</a:t>
            </a:r>
          </a:p>
          <a:p>
            <a:pPr eaLnBrk="1" fontAlgn="auto" hangingPunct="1">
              <a:spcBef>
                <a:spcPts val="1147"/>
              </a:spcBef>
              <a:spcAft>
                <a:spcPts val="0"/>
              </a:spcAft>
              <a:defRPr/>
            </a:pPr>
            <a:endParaRPr lang="en-US" dirty="0"/>
          </a:p>
          <a:p>
            <a:pPr marL="218519" indent="-218519" eaLnBrk="1" fontAlgn="auto" hangingPunct="1">
              <a:spcBef>
                <a:spcPts val="1147"/>
              </a:spcBef>
              <a:spcAft>
                <a:spcPts val="0"/>
              </a:spcAft>
              <a:defRPr/>
            </a:pPr>
            <a:r>
              <a:rPr lang="en-US" b="1" dirty="0"/>
              <a:t>Surface Characteristics</a:t>
            </a:r>
          </a:p>
          <a:p>
            <a:pPr marL="218519" indent="-218519" eaLnBrk="1" fontAlgn="auto" hangingPunct="1">
              <a:spcBef>
                <a:spcPts val="1147"/>
              </a:spcBef>
              <a:spcAft>
                <a:spcPts val="0"/>
              </a:spcAft>
              <a:buFont typeface="+mj-lt"/>
              <a:buAutoNum type="arabicPeriod"/>
              <a:defRPr/>
            </a:pPr>
            <a:r>
              <a:rPr lang="en-US" dirty="0"/>
              <a:t>User-specified without spatial or temporal variation.</a:t>
            </a:r>
          </a:p>
          <a:p>
            <a:pPr marL="327778" lvl="1" indent="-109259" eaLnBrk="1" fontAlgn="auto" hangingPunct="1">
              <a:spcBef>
                <a:spcPts val="1147"/>
              </a:spcBef>
              <a:spcAft>
                <a:spcPts val="0"/>
              </a:spcAft>
              <a:buFont typeface="Arial" pitchFamily="34" charset="0"/>
              <a:buChar char="•"/>
              <a:defRPr/>
            </a:pPr>
            <a:r>
              <a:rPr lang="en-US" dirty="0"/>
              <a:t>One value for albedo, one for Bowen ratio, and one for roughness length—i.e., single sector for all hours modeled.</a:t>
            </a:r>
          </a:p>
          <a:p>
            <a:pPr marL="218519" indent="-218519" eaLnBrk="1" fontAlgn="auto" hangingPunct="1">
              <a:spcBef>
                <a:spcPts val="1147"/>
              </a:spcBef>
              <a:spcAft>
                <a:spcPts val="0"/>
              </a:spcAft>
              <a:buFont typeface="+mj-lt"/>
              <a:buAutoNum type="arabicPeriod"/>
              <a:defRPr/>
            </a:pPr>
            <a:r>
              <a:rPr lang="en-US" dirty="0"/>
              <a:t>Seasonal values for albedo, Bowen ratio, and roughness length based on the user-response for a dominant land cover (as defined in the AERMET User’s Guide) and climatology type (moisture conditions).</a:t>
            </a:r>
          </a:p>
          <a:p>
            <a:pPr marL="218519" indent="-218519" eaLnBrk="1" fontAlgn="auto" hangingPunct="1">
              <a:spcBef>
                <a:spcPts val="1147"/>
              </a:spcBef>
              <a:spcAft>
                <a:spcPts val="0"/>
              </a:spcAft>
              <a:buFont typeface="+mj-lt"/>
              <a:buAutoNum type="arabicPeriod"/>
              <a:defRPr/>
            </a:pPr>
            <a:r>
              <a:rPr lang="en-US" dirty="0"/>
              <a:t>Input a name of an AERSURFACE output file containing the characteristics; allow for temporal and spatial variations.</a:t>
            </a:r>
          </a:p>
          <a:p>
            <a:pPr marL="327778" lvl="1" indent="-109259" eaLnBrk="1" fontAlgn="auto" hangingPunct="1">
              <a:spcBef>
                <a:spcPts val="1147"/>
              </a:spcBef>
              <a:spcAft>
                <a:spcPts val="0"/>
              </a:spcAft>
              <a:buFont typeface="Arial" pitchFamily="34" charset="0"/>
              <a:buChar char="•"/>
              <a:defRPr/>
            </a:pPr>
            <a:r>
              <a:rPr lang="en-US" dirty="0"/>
              <a:t>User runs AERSURFACE outside of AERSCREEN and supplies the resulting filename to AERSCREEN.</a:t>
            </a:r>
          </a:p>
        </p:txBody>
      </p:sp>
      <p:sp>
        <p:nvSpPr>
          <p:cNvPr id="52228" name="Slide Number Placeholder 3">
            <a:extLst>
              <a:ext uri="{FF2B5EF4-FFF2-40B4-BE49-F238E27FC236}">
                <a16:creationId xmlns:a16="http://schemas.microsoft.com/office/drawing/2014/main" id="{4F594E84-D746-49DE-ACA0-597DC9EEA21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D19CD219-7526-4243-B544-6E4D3BBEFF3A}" type="slidenum">
              <a:rPr lang="en-US" altLang="en-US" sz="1200">
                <a:latin typeface="Arial" panose="020B0604020202020204" pitchFamily="34" charset="0"/>
              </a:rPr>
              <a:pPr>
                <a:spcBef>
                  <a:spcPct val="0"/>
                </a:spcBef>
              </a:pPr>
              <a:t>11</a:t>
            </a:fld>
            <a:endParaRPr lang="en-US" altLang="en-US" sz="1200">
              <a:latin typeface="Arial" panose="020B0604020202020204"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a:extLst>
              <a:ext uri="{FF2B5EF4-FFF2-40B4-BE49-F238E27FC236}">
                <a16:creationId xmlns:a16="http://schemas.microsoft.com/office/drawing/2014/main" id="{4259971F-6914-4F00-9021-4A499D91C51D}"/>
              </a:ext>
            </a:extLst>
          </p:cNvPr>
          <p:cNvSpPr>
            <a:spLocks noGrp="1" noRot="1" noChangeAspect="1" noTextEdit="1"/>
          </p:cNvSpPr>
          <p:nvPr>
            <p:ph type="sldImg"/>
          </p:nvPr>
        </p:nvSpPr>
        <p:spPr bwMode="auto">
          <a:xfrm>
            <a:off x="1798638" y="698500"/>
            <a:ext cx="3509962" cy="26336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E9E533AA-D63B-4271-ADBE-3FCACDD1E7A2}"/>
              </a:ext>
            </a:extLst>
          </p:cNvPr>
          <p:cNvSpPr>
            <a:spLocks noGrp="1"/>
          </p:cNvSpPr>
          <p:nvPr>
            <p:ph type="body" idx="1"/>
          </p:nvPr>
        </p:nvSpPr>
        <p:spPr>
          <a:xfrm>
            <a:off x="686098" y="3349481"/>
            <a:ext cx="5485805" cy="5742624"/>
          </a:xfrm>
        </p:spPr>
        <p:txBody>
          <a:bodyPr>
            <a:normAutofit fontScale="77500" lnSpcReduction="20000"/>
          </a:bodyPr>
          <a:lstStyle/>
          <a:p>
            <a:pPr eaLnBrk="1" fontAlgn="auto" hangingPunct="1">
              <a:lnSpc>
                <a:spcPct val="120000"/>
              </a:lnSpc>
              <a:spcBef>
                <a:spcPts val="574"/>
              </a:spcBef>
              <a:spcAft>
                <a:spcPts val="0"/>
              </a:spcAft>
              <a:defRPr/>
            </a:pPr>
            <a:r>
              <a:rPr lang="en-US" dirty="0"/>
              <a:t>This slide lists the parameters required to input surface characteristics required by MAKEMET. The number in parentheses indicates the input option specified by the user.</a:t>
            </a:r>
          </a:p>
          <a:p>
            <a:pPr eaLnBrk="1" fontAlgn="auto" hangingPunct="1">
              <a:lnSpc>
                <a:spcPct val="120000"/>
              </a:lnSpc>
              <a:spcBef>
                <a:spcPts val="574"/>
              </a:spcBef>
              <a:spcAft>
                <a:spcPts val="0"/>
              </a:spcAft>
              <a:defRPr/>
            </a:pPr>
            <a:endParaRPr lang="en-US" dirty="0"/>
          </a:p>
          <a:p>
            <a:pPr marL="218519" indent="-218519" eaLnBrk="1" fontAlgn="auto" hangingPunct="1">
              <a:lnSpc>
                <a:spcPct val="120000"/>
              </a:lnSpc>
              <a:spcBef>
                <a:spcPts val="574"/>
              </a:spcBef>
              <a:spcAft>
                <a:spcPts val="0"/>
              </a:spcAft>
              <a:defRPr/>
            </a:pPr>
            <a:r>
              <a:rPr lang="en-US" b="1" dirty="0"/>
              <a:t>Surface Characteristics</a:t>
            </a:r>
          </a:p>
          <a:p>
            <a:pPr marL="163889" indent="-163889" eaLnBrk="1" fontAlgn="auto" hangingPunct="1">
              <a:lnSpc>
                <a:spcPct val="120000"/>
              </a:lnSpc>
              <a:spcBef>
                <a:spcPts val="574"/>
              </a:spcBef>
              <a:spcAft>
                <a:spcPts val="0"/>
              </a:spcAft>
              <a:buFont typeface="+mj-lt"/>
              <a:buAutoNum type="arabicPeriod"/>
              <a:defRPr/>
            </a:pPr>
            <a:r>
              <a:rPr lang="en-US" dirty="0"/>
              <a:t>User-specified without spatial or temporal variation.</a:t>
            </a:r>
          </a:p>
          <a:p>
            <a:pPr marL="327778" lvl="1" indent="-109259" eaLnBrk="1" fontAlgn="auto" hangingPunct="1">
              <a:lnSpc>
                <a:spcPct val="120000"/>
              </a:lnSpc>
              <a:spcBef>
                <a:spcPts val="574"/>
              </a:spcBef>
              <a:spcAft>
                <a:spcPts val="0"/>
              </a:spcAft>
              <a:buFont typeface="Arial" pitchFamily="34" charset="0"/>
              <a:buChar char="•"/>
              <a:defRPr/>
            </a:pPr>
            <a:r>
              <a:rPr lang="en-US" dirty="0"/>
              <a:t> One value for albedo, one for Bowen ratio, and one for roughness length—i.e., single sector for all hours modeled.</a:t>
            </a:r>
          </a:p>
          <a:p>
            <a:pPr marL="163889" indent="-163889" eaLnBrk="1" fontAlgn="auto" hangingPunct="1">
              <a:lnSpc>
                <a:spcPct val="120000"/>
              </a:lnSpc>
              <a:spcBef>
                <a:spcPts val="574"/>
              </a:spcBef>
              <a:spcAft>
                <a:spcPts val="0"/>
              </a:spcAft>
              <a:buFont typeface="+mj-lt"/>
              <a:buAutoNum type="arabicPeriod"/>
              <a:defRPr/>
            </a:pPr>
            <a:r>
              <a:rPr lang="en-US" dirty="0"/>
              <a:t>Seasonal values for albedo, Bowen ratio, and roughness length based on the user-response for a dominant land cover (as defined in the AERMET User’s Guide) and climatology type (moisture conditions).</a:t>
            </a:r>
          </a:p>
          <a:p>
            <a:pPr marL="327778" indent="-109259" eaLnBrk="1" fontAlgn="auto" hangingPunct="1">
              <a:lnSpc>
                <a:spcPct val="120000"/>
              </a:lnSpc>
              <a:spcBef>
                <a:spcPts val="574"/>
              </a:spcBef>
              <a:spcAft>
                <a:spcPts val="0"/>
              </a:spcAft>
              <a:buFont typeface="Arial" pitchFamily="34" charset="0"/>
              <a:buChar char="•"/>
              <a:defRPr/>
            </a:pPr>
            <a:r>
              <a:rPr lang="en-US" dirty="0"/>
              <a:t>Seasons are Winter (Dec–Feb), Spring (Mar–May), Summer (June–Aug), and Autumn (Sept–Nov).</a:t>
            </a:r>
          </a:p>
          <a:p>
            <a:pPr marL="546297" lvl="1" indent="-109259" eaLnBrk="1" fontAlgn="auto" hangingPunct="1">
              <a:lnSpc>
                <a:spcPct val="120000"/>
              </a:lnSpc>
              <a:spcBef>
                <a:spcPts val="574"/>
              </a:spcBef>
              <a:spcAft>
                <a:spcPts val="0"/>
              </a:spcAft>
              <a:buFont typeface="Calibri" pitchFamily="34" charset="0"/>
              <a:buChar char="◦"/>
              <a:defRPr/>
            </a:pPr>
            <a:r>
              <a:rPr lang="en-US" b="1" dirty="0"/>
              <a:t>Land cover categories</a:t>
            </a:r>
          </a:p>
          <a:p>
            <a:pPr marL="819445" lvl="2" indent="-163889" eaLnBrk="1" fontAlgn="auto" hangingPunct="1">
              <a:lnSpc>
                <a:spcPct val="120000"/>
              </a:lnSpc>
              <a:spcBef>
                <a:spcPts val="574"/>
              </a:spcBef>
              <a:spcAft>
                <a:spcPts val="0"/>
              </a:spcAft>
              <a:buFont typeface="+mj-lt"/>
              <a:buAutoNum type="arabicParenR"/>
              <a:defRPr/>
            </a:pPr>
            <a:r>
              <a:rPr lang="en-US" dirty="0"/>
              <a:t> Water </a:t>
            </a:r>
          </a:p>
          <a:p>
            <a:pPr marL="819445" lvl="2" indent="-163889" eaLnBrk="1" fontAlgn="auto" hangingPunct="1">
              <a:lnSpc>
                <a:spcPct val="120000"/>
              </a:lnSpc>
              <a:spcBef>
                <a:spcPts val="574"/>
              </a:spcBef>
              <a:spcAft>
                <a:spcPts val="0"/>
              </a:spcAft>
              <a:buFont typeface="+mj-lt"/>
              <a:buAutoNum type="arabicParenR"/>
              <a:defRPr/>
            </a:pPr>
            <a:r>
              <a:rPr lang="en-US" dirty="0"/>
              <a:t> Deciduous forest </a:t>
            </a:r>
          </a:p>
          <a:p>
            <a:pPr marL="819445" lvl="2" indent="-163889" eaLnBrk="1" fontAlgn="auto" hangingPunct="1">
              <a:lnSpc>
                <a:spcPct val="120000"/>
              </a:lnSpc>
              <a:spcBef>
                <a:spcPts val="574"/>
              </a:spcBef>
              <a:spcAft>
                <a:spcPts val="0"/>
              </a:spcAft>
              <a:buFont typeface="+mj-lt"/>
              <a:buAutoNum type="arabicParenR"/>
              <a:defRPr/>
            </a:pPr>
            <a:r>
              <a:rPr lang="en-US" dirty="0"/>
              <a:t> Coniferous forest </a:t>
            </a:r>
          </a:p>
          <a:p>
            <a:pPr marL="819445" lvl="2" indent="-163889" eaLnBrk="1" fontAlgn="auto" hangingPunct="1">
              <a:lnSpc>
                <a:spcPct val="120000"/>
              </a:lnSpc>
              <a:spcBef>
                <a:spcPts val="574"/>
              </a:spcBef>
              <a:spcAft>
                <a:spcPts val="0"/>
              </a:spcAft>
              <a:buFont typeface="+mj-lt"/>
              <a:buAutoNum type="arabicParenR"/>
              <a:defRPr/>
            </a:pPr>
            <a:r>
              <a:rPr lang="en-US" dirty="0"/>
              <a:t> Swamp </a:t>
            </a:r>
          </a:p>
          <a:p>
            <a:pPr marL="819445" lvl="2" indent="-163889" eaLnBrk="1" fontAlgn="auto" hangingPunct="1">
              <a:lnSpc>
                <a:spcPct val="120000"/>
              </a:lnSpc>
              <a:spcBef>
                <a:spcPts val="574"/>
              </a:spcBef>
              <a:spcAft>
                <a:spcPts val="0"/>
              </a:spcAft>
              <a:buFont typeface="+mj-lt"/>
              <a:buAutoNum type="arabicParenR"/>
              <a:defRPr/>
            </a:pPr>
            <a:r>
              <a:rPr lang="en-US" dirty="0"/>
              <a:t> Cultivated land </a:t>
            </a:r>
          </a:p>
          <a:p>
            <a:pPr marL="819445" lvl="2" indent="-163889" eaLnBrk="1" fontAlgn="auto" hangingPunct="1">
              <a:lnSpc>
                <a:spcPct val="120000"/>
              </a:lnSpc>
              <a:spcBef>
                <a:spcPts val="574"/>
              </a:spcBef>
              <a:spcAft>
                <a:spcPts val="0"/>
              </a:spcAft>
              <a:buFont typeface="+mj-lt"/>
              <a:buAutoNum type="arabicParenR"/>
              <a:defRPr/>
            </a:pPr>
            <a:r>
              <a:rPr lang="en-US" dirty="0"/>
              <a:t> Grassland </a:t>
            </a:r>
          </a:p>
          <a:p>
            <a:pPr marL="819445" lvl="2" indent="-163889" eaLnBrk="1" fontAlgn="auto" hangingPunct="1">
              <a:lnSpc>
                <a:spcPct val="120000"/>
              </a:lnSpc>
              <a:spcBef>
                <a:spcPts val="574"/>
              </a:spcBef>
              <a:spcAft>
                <a:spcPts val="0"/>
              </a:spcAft>
              <a:buFont typeface="+mj-lt"/>
              <a:buAutoNum type="arabicParenR"/>
              <a:defRPr/>
            </a:pPr>
            <a:r>
              <a:rPr lang="en-US" dirty="0"/>
              <a:t> Urban </a:t>
            </a:r>
          </a:p>
          <a:p>
            <a:pPr marL="819445" lvl="2" indent="-163889" eaLnBrk="1" fontAlgn="auto" hangingPunct="1">
              <a:lnSpc>
                <a:spcPct val="120000"/>
              </a:lnSpc>
              <a:spcBef>
                <a:spcPts val="574"/>
              </a:spcBef>
              <a:spcAft>
                <a:spcPts val="0"/>
              </a:spcAft>
              <a:buFont typeface="+mj-lt"/>
              <a:buAutoNum type="arabicParenR"/>
              <a:defRPr/>
            </a:pPr>
            <a:r>
              <a:rPr lang="en-US" dirty="0"/>
              <a:t> Desert shrubland </a:t>
            </a:r>
          </a:p>
          <a:p>
            <a:pPr marL="546297" lvl="1" indent="-109259" eaLnBrk="1" fontAlgn="auto" hangingPunct="1">
              <a:lnSpc>
                <a:spcPct val="120000"/>
              </a:lnSpc>
              <a:spcBef>
                <a:spcPts val="574"/>
              </a:spcBef>
              <a:spcAft>
                <a:spcPts val="0"/>
              </a:spcAft>
              <a:buFont typeface="Calibri" pitchFamily="34" charset="0"/>
              <a:buChar char="◦"/>
              <a:defRPr/>
            </a:pPr>
            <a:r>
              <a:rPr lang="en-US" b="1" dirty="0"/>
              <a:t>Climatology profile </a:t>
            </a:r>
          </a:p>
          <a:p>
            <a:pPr marL="819445" lvl="2" indent="-163889" eaLnBrk="1" fontAlgn="auto" hangingPunct="1">
              <a:lnSpc>
                <a:spcPct val="120000"/>
              </a:lnSpc>
              <a:spcBef>
                <a:spcPts val="574"/>
              </a:spcBef>
              <a:spcAft>
                <a:spcPts val="0"/>
              </a:spcAft>
              <a:buFont typeface="+mj-lt"/>
              <a:buAutoNum type="arabicParenR"/>
              <a:defRPr/>
            </a:pPr>
            <a:r>
              <a:rPr lang="en-US" dirty="0"/>
              <a:t> Average moisture</a:t>
            </a:r>
          </a:p>
          <a:p>
            <a:pPr marL="819445" lvl="2" indent="-163889" eaLnBrk="1" fontAlgn="auto" hangingPunct="1">
              <a:lnSpc>
                <a:spcPct val="120000"/>
              </a:lnSpc>
              <a:spcBef>
                <a:spcPts val="574"/>
              </a:spcBef>
              <a:spcAft>
                <a:spcPts val="0"/>
              </a:spcAft>
              <a:buFont typeface="+mj-lt"/>
              <a:buAutoNum type="arabicParenR"/>
              <a:defRPr/>
            </a:pPr>
            <a:r>
              <a:rPr lang="en-US" dirty="0"/>
              <a:t> Wet conditions</a:t>
            </a:r>
          </a:p>
          <a:p>
            <a:pPr marL="819445" lvl="2" indent="-163889" eaLnBrk="1" fontAlgn="auto" hangingPunct="1">
              <a:lnSpc>
                <a:spcPct val="120000"/>
              </a:lnSpc>
              <a:spcBef>
                <a:spcPts val="574"/>
              </a:spcBef>
              <a:spcAft>
                <a:spcPts val="0"/>
              </a:spcAft>
              <a:buFont typeface="+mj-lt"/>
              <a:buAutoNum type="arabicParenR"/>
              <a:defRPr/>
            </a:pPr>
            <a:r>
              <a:rPr lang="en-US" dirty="0"/>
              <a:t> Dry Conditions</a:t>
            </a:r>
          </a:p>
          <a:p>
            <a:pPr marL="819445" lvl="2" indent="-163889" eaLnBrk="1" fontAlgn="auto" hangingPunct="1">
              <a:lnSpc>
                <a:spcPct val="120000"/>
              </a:lnSpc>
              <a:spcBef>
                <a:spcPts val="574"/>
              </a:spcBef>
              <a:spcAft>
                <a:spcPts val="0"/>
              </a:spcAft>
              <a:buFont typeface="+mj-lt"/>
              <a:buAutoNum type="arabicParenR"/>
              <a:defRPr/>
            </a:pPr>
            <a:endParaRPr lang="en-US" dirty="0"/>
          </a:p>
          <a:p>
            <a:pPr marL="218519" indent="-218519" eaLnBrk="1" hangingPunct="1">
              <a:spcBef>
                <a:spcPts val="1147"/>
              </a:spcBef>
              <a:buFont typeface="Calibri" panose="020F0502020204030204" pitchFamily="34" charset="0"/>
              <a:buAutoNum type="arabicParenR" startAt="3"/>
            </a:pPr>
            <a:r>
              <a:rPr lang="en-US" altLang="en-US" dirty="0"/>
              <a:t>Input a name of an AERSURFACE output file containing the characteristics; allow for temporal and spatial variations.</a:t>
            </a:r>
          </a:p>
          <a:p>
            <a:pPr marL="327778" lvl="1" indent="-109259" eaLnBrk="1" hangingPunct="1">
              <a:spcBef>
                <a:spcPts val="1147"/>
              </a:spcBef>
              <a:buFontTx/>
              <a:buChar char="•"/>
            </a:pPr>
            <a:r>
              <a:rPr lang="en-US" altLang="en-US" dirty="0"/>
              <a:t>This option requires the user to run AERSURFACE outside of AERSCREEN and supply the resulting filename to AERSCREEN.</a:t>
            </a:r>
          </a:p>
          <a:p>
            <a:pPr marL="819445" lvl="2" indent="-163889" eaLnBrk="1" fontAlgn="auto" hangingPunct="1">
              <a:lnSpc>
                <a:spcPct val="120000"/>
              </a:lnSpc>
              <a:spcBef>
                <a:spcPts val="574"/>
              </a:spcBef>
              <a:spcAft>
                <a:spcPts val="0"/>
              </a:spcAft>
              <a:buFont typeface="+mj-lt"/>
              <a:buAutoNum type="arabicParenR"/>
              <a:defRPr/>
            </a:pPr>
            <a:endParaRPr lang="en-US" dirty="0"/>
          </a:p>
        </p:txBody>
      </p:sp>
      <p:sp>
        <p:nvSpPr>
          <p:cNvPr id="54276" name="Slide Number Placeholder 3">
            <a:extLst>
              <a:ext uri="{FF2B5EF4-FFF2-40B4-BE49-F238E27FC236}">
                <a16:creationId xmlns:a16="http://schemas.microsoft.com/office/drawing/2014/main" id="{A1252FFB-86DC-44E2-A233-FC753638114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2E234DE4-B9D9-43CF-8BBC-E5B0AD154370}" type="slidenum">
              <a:rPr lang="en-US" altLang="en-US" sz="1200">
                <a:latin typeface="Arial" panose="020B0604020202020204" pitchFamily="34" charset="0"/>
              </a:rPr>
              <a:pPr>
                <a:spcBef>
                  <a:spcPct val="0"/>
                </a:spcBef>
              </a:pPr>
              <a:t>12</a:t>
            </a:fld>
            <a:endParaRPr lang="en-US" altLang="en-US" sz="1200">
              <a:latin typeface="Arial" panose="020B0604020202020204"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6537AFF3-6791-451C-8FBF-28D9F56DD5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a:extLst>
              <a:ext uri="{FF2B5EF4-FFF2-40B4-BE49-F238E27FC236}">
                <a16:creationId xmlns:a16="http://schemas.microsoft.com/office/drawing/2014/main" id="{57B65F8D-D1CA-4423-A341-13CB9AC8746D}"/>
              </a:ext>
            </a:extLst>
          </p:cNvPr>
          <p:cNvSpPr>
            <a:spLocks noGrp="1"/>
          </p:cNvSpPr>
          <p:nvPr>
            <p:ph type="body" idx="1"/>
          </p:nvPr>
        </p:nvSpPr>
        <p:spPr bwMode="auto"/>
        <p:txBody>
          <a:bodyPr wrap="square" numCol="1" anchor="t" anchorCtr="0" compatLnSpc="1">
            <a:prstTxWarp prst="textNoShape">
              <a:avLst/>
            </a:prstTxWarp>
          </a:bodyPr>
          <a:lstStyle/>
          <a:p>
            <a:pPr eaLnBrk="1" hangingPunct="1">
              <a:spcBef>
                <a:spcPts val="1147"/>
              </a:spcBef>
              <a:defRPr/>
            </a:pPr>
            <a:r>
              <a:rPr lang="en-US" dirty="0"/>
              <a:t>If the downwash option is specified, AERSCREEN prompts for building information and calls BPIPPRIM.</a:t>
            </a:r>
          </a:p>
          <a:p>
            <a:pPr eaLnBrk="1" hangingPunct="1">
              <a:spcBef>
                <a:spcPts val="1147"/>
              </a:spcBef>
              <a:defRPr/>
            </a:pPr>
            <a:endParaRPr lang="en-US" dirty="0"/>
          </a:p>
          <a:p>
            <a:pPr eaLnBrk="1" hangingPunct="1">
              <a:spcBef>
                <a:spcPts val="1147"/>
              </a:spcBef>
              <a:defRPr/>
            </a:pPr>
            <a:r>
              <a:rPr lang="en-US" dirty="0"/>
              <a:t>AERSCREEN provides two options for providing building information:</a:t>
            </a:r>
          </a:p>
          <a:p>
            <a:pPr marL="437037" indent="-218519" eaLnBrk="1" hangingPunct="1">
              <a:spcBef>
                <a:spcPts val="1147"/>
              </a:spcBef>
              <a:buFont typeface="+mj-lt"/>
              <a:buAutoNum type="arabicParenR"/>
              <a:defRPr/>
            </a:pPr>
            <a:r>
              <a:rPr lang="en-US" dirty="0"/>
              <a:t>Respond to a series of prompts for a single 1-tiered, rectangular building.</a:t>
            </a:r>
          </a:p>
          <a:p>
            <a:pPr marL="437037" indent="-218519" eaLnBrk="1" hangingPunct="1">
              <a:spcBef>
                <a:spcPts val="1147"/>
              </a:spcBef>
              <a:buFont typeface="+mj-lt"/>
              <a:buAutoNum type="arabicParenR"/>
              <a:defRPr/>
            </a:pPr>
            <a:r>
              <a:rPr lang="en-US" dirty="0"/>
              <a:t>Enter the path and filename of an existing BPIPPRM output file if there are multiple buildings and/or buildings with multiple tiers or complex shapes. This, of course, requires BPIPPRM to be run separately, apart from the AERSCREEN interface.</a:t>
            </a:r>
          </a:p>
          <a:p>
            <a:pPr eaLnBrk="1" hangingPunct="1">
              <a:spcBef>
                <a:spcPts val="1147"/>
              </a:spcBef>
              <a:defRPr/>
            </a:pPr>
            <a:endParaRPr lang="en-US" dirty="0"/>
          </a:p>
          <a:p>
            <a:pPr eaLnBrk="1" hangingPunct="1">
              <a:spcBef>
                <a:spcPts val="1147"/>
              </a:spcBef>
              <a:defRPr/>
            </a:pPr>
            <a:r>
              <a:rPr lang="en-US" dirty="0"/>
              <a:t>If you select the first option, respond to the prompts for a single building. You are asked for the building height and the maximum and minimum horizontal dimensions.</a:t>
            </a:r>
          </a:p>
        </p:txBody>
      </p:sp>
      <p:sp>
        <p:nvSpPr>
          <p:cNvPr id="29700" name="Slide Number Placeholder 3">
            <a:extLst>
              <a:ext uri="{FF2B5EF4-FFF2-40B4-BE49-F238E27FC236}">
                <a16:creationId xmlns:a16="http://schemas.microsoft.com/office/drawing/2014/main" id="{30C33971-225E-4DC9-8AA0-28D8B329D0D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B29AF259-FF3D-4C1A-B0B2-33987CD2CE9F}" type="slidenum">
              <a:rPr lang="en-US" altLang="en-US" sz="1200">
                <a:latin typeface="Arial" panose="020B0604020202020204" pitchFamily="34" charset="0"/>
              </a:rPr>
              <a:pPr>
                <a:spcBef>
                  <a:spcPct val="0"/>
                </a:spcBef>
              </a:pPr>
              <a:t>13</a:t>
            </a:fld>
            <a:endParaRPr lang="en-US" altLang="en-US" sz="1200">
              <a:latin typeface="Arial" panose="020B0604020202020204"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a:extLst>
              <a:ext uri="{FF2B5EF4-FFF2-40B4-BE49-F238E27FC236}">
                <a16:creationId xmlns:a16="http://schemas.microsoft.com/office/drawing/2014/main" id="{0B5891BD-9D7B-479C-AD0F-EF3A622E4C8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a:extLst>
              <a:ext uri="{FF2B5EF4-FFF2-40B4-BE49-F238E27FC236}">
                <a16:creationId xmlns:a16="http://schemas.microsoft.com/office/drawing/2014/main" id="{037D3819-2919-442C-B5A8-77230F419E09}"/>
              </a:ext>
            </a:extLst>
          </p:cNvPr>
          <p:cNvSpPr>
            <a:spLocks noGrp="1"/>
          </p:cNvSpPr>
          <p:nvPr>
            <p:ph type="body" idx="1"/>
          </p:nvPr>
        </p:nvSpPr>
        <p:spPr bwMode="auto"/>
        <p:txBody>
          <a:bodyPr wrap="square" numCol="1" anchor="t" anchorCtr="0" compatLnSpc="1">
            <a:prstTxWarp prst="textNoShape">
              <a:avLst/>
            </a:prstTxWarp>
            <a:normAutofit fontScale="77500" lnSpcReduction="20000"/>
          </a:bodyPr>
          <a:lstStyle/>
          <a:p>
            <a:pPr eaLnBrk="1" hangingPunct="1">
              <a:spcBef>
                <a:spcPts val="1147"/>
              </a:spcBef>
              <a:defRPr/>
            </a:pPr>
            <a:r>
              <a:rPr lang="en-US" dirty="0"/>
              <a:t>For building downwash, the user has the option to enter building information for a simple, rectangular one-tier building or specify an existing BPIPPRM output file.</a:t>
            </a:r>
          </a:p>
          <a:p>
            <a:pPr eaLnBrk="1" hangingPunct="1">
              <a:spcBef>
                <a:spcPts val="1147"/>
              </a:spcBef>
              <a:defRPr/>
            </a:pPr>
            <a:endParaRPr lang="en-US" dirty="0"/>
          </a:p>
          <a:p>
            <a:pPr eaLnBrk="1" hangingPunct="1">
              <a:spcBef>
                <a:spcPts val="1147"/>
              </a:spcBef>
              <a:defRPr/>
            </a:pPr>
            <a:r>
              <a:rPr lang="en-US" dirty="0"/>
              <a:t>If the user chooses the option to enter an existing BPIPPRM output file, the user is prompted for the filename. If the file is not in the working folder, then the path needs to be included. For a path and/or filename with embedded spaces, place quotation marks around the entire name.</a:t>
            </a:r>
          </a:p>
          <a:p>
            <a:pPr eaLnBrk="1" hangingPunct="1">
              <a:spcBef>
                <a:spcPts val="1147"/>
              </a:spcBef>
              <a:defRPr/>
            </a:pPr>
            <a:endParaRPr lang="en-US" dirty="0"/>
          </a:p>
          <a:p>
            <a:pPr eaLnBrk="1" hangingPunct="1">
              <a:spcBef>
                <a:spcPts val="1147"/>
              </a:spcBef>
              <a:defRPr/>
            </a:pPr>
            <a:r>
              <a:rPr lang="en-US" dirty="0"/>
              <a:t>This slide lists the parameters for which the user is prompted when the user chooses to enter building parameters for a simple rectangular building. Values should be entered with respect to the units of measure specified by the user in an earlier prompt.</a:t>
            </a:r>
          </a:p>
          <a:p>
            <a:pPr marL="327778" indent="-109259" eaLnBrk="1" hangingPunct="1">
              <a:spcBef>
                <a:spcPts val="1147"/>
              </a:spcBef>
              <a:buFont typeface="Arial" pitchFamily="34" charset="0"/>
              <a:buChar char="•"/>
              <a:defRPr/>
            </a:pPr>
            <a:r>
              <a:rPr lang="en-US" b="1" dirty="0"/>
              <a:t>Building height: </a:t>
            </a:r>
            <a:r>
              <a:rPr lang="en-US" dirty="0"/>
              <a:t>Height of the top of the building above the ground. </a:t>
            </a:r>
          </a:p>
          <a:p>
            <a:pPr marL="327778" indent="-109259" eaLnBrk="1" hangingPunct="1">
              <a:spcBef>
                <a:spcPts val="574"/>
              </a:spcBef>
              <a:buFont typeface="Arial" pitchFamily="34" charset="0"/>
              <a:buChar char="•"/>
              <a:defRPr/>
            </a:pPr>
            <a:r>
              <a:rPr lang="en-US" b="1" dirty="0"/>
              <a:t>Maximum horizontal building dimension:</a:t>
            </a:r>
            <a:r>
              <a:rPr lang="en-US" dirty="0"/>
              <a:t> Longest side of the rectangular building; not the longest projected length.</a:t>
            </a:r>
          </a:p>
          <a:p>
            <a:pPr marL="327778" indent="-109259" eaLnBrk="1" hangingPunct="1">
              <a:spcBef>
                <a:spcPts val="574"/>
              </a:spcBef>
              <a:buFont typeface="Arial" pitchFamily="34" charset="0"/>
              <a:buChar char="•"/>
              <a:defRPr/>
            </a:pPr>
            <a:r>
              <a:rPr lang="en-US" b="1" dirty="0"/>
              <a:t>Minimum horizontal building dimension: </a:t>
            </a:r>
            <a:r>
              <a:rPr lang="en-US" dirty="0"/>
              <a:t>Shortest side of the rectangular building.</a:t>
            </a:r>
          </a:p>
          <a:p>
            <a:pPr marL="327778" indent="-109259" eaLnBrk="1" hangingPunct="1">
              <a:spcBef>
                <a:spcPts val="574"/>
              </a:spcBef>
              <a:buFont typeface="Arial" pitchFamily="34" charset="0"/>
              <a:buChar char="•"/>
              <a:defRPr/>
            </a:pPr>
            <a:r>
              <a:rPr lang="en-US" b="1" dirty="0"/>
              <a:t>Angle, in degrees from north, of the maximum horizontal dimension: </a:t>
            </a:r>
            <a:r>
              <a:rPr lang="en-US" dirty="0"/>
              <a:t>Angle from north (in a clockwise direction) between a vector pointing north from the center of the building and the longest side of the building. Limited from 0 to 179 degrees.</a:t>
            </a:r>
          </a:p>
          <a:p>
            <a:pPr marL="327778" indent="-109259" eaLnBrk="1" hangingPunct="1">
              <a:spcBef>
                <a:spcPts val="574"/>
              </a:spcBef>
              <a:buFont typeface="Arial" pitchFamily="34" charset="0"/>
              <a:buChar char="•"/>
              <a:defRPr/>
            </a:pPr>
            <a:r>
              <a:rPr lang="en-US" b="1" dirty="0"/>
              <a:t>Angle, in degrees from north, of the stack relative to the building:</a:t>
            </a:r>
            <a:r>
              <a:rPr lang="en-US" dirty="0"/>
              <a:t> Angle from north (in a clockwise direction) between a vector pointing north from the center of the building and a line from the center of the building to the stack. From 0 to 360 degrees.</a:t>
            </a:r>
          </a:p>
          <a:p>
            <a:pPr marL="327778" indent="-109259" eaLnBrk="1" hangingPunct="1">
              <a:spcBef>
                <a:spcPts val="574"/>
              </a:spcBef>
              <a:buFont typeface="Arial" pitchFamily="34" charset="0"/>
              <a:buChar char="•"/>
              <a:defRPr/>
            </a:pPr>
            <a:r>
              <a:rPr lang="en-US" b="1" dirty="0"/>
              <a:t>Distance from the stack to the center of the building.</a:t>
            </a:r>
            <a:endParaRPr lang="en-US" dirty="0"/>
          </a:p>
          <a:p>
            <a:pPr eaLnBrk="1" hangingPunct="1">
              <a:spcBef>
                <a:spcPts val="1147"/>
              </a:spcBef>
              <a:defRPr/>
            </a:pPr>
            <a:endParaRPr lang="en-US" dirty="0"/>
          </a:p>
          <a:p>
            <a:pPr eaLnBrk="1" hangingPunct="1">
              <a:spcBef>
                <a:spcPts val="1147"/>
              </a:spcBef>
              <a:defRPr/>
            </a:pPr>
            <a:r>
              <a:rPr lang="en-US" dirty="0"/>
              <a:t>A simple example of these parameters is illustrated on the next slide.</a:t>
            </a:r>
          </a:p>
        </p:txBody>
      </p:sp>
      <p:sp>
        <p:nvSpPr>
          <p:cNvPr id="48132" name="Slide Number Placeholder 3">
            <a:extLst>
              <a:ext uri="{FF2B5EF4-FFF2-40B4-BE49-F238E27FC236}">
                <a16:creationId xmlns:a16="http://schemas.microsoft.com/office/drawing/2014/main" id="{DC9A069D-D055-4469-BB18-29A19542ADD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46DAB2F9-B4E8-4CA1-870B-42333A668CEC}" type="slidenum">
              <a:rPr lang="en-US" altLang="en-US" sz="1200">
                <a:latin typeface="Arial" panose="020B0604020202020204" pitchFamily="34" charset="0"/>
              </a:rPr>
              <a:pPr>
                <a:spcBef>
                  <a:spcPct val="0"/>
                </a:spcBef>
              </a:pPr>
              <a:t>14</a:t>
            </a:fld>
            <a:endParaRPr lang="en-US" altLang="en-US" sz="1200">
              <a:latin typeface="Arial" panose="020B0604020202020204"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32BCB65A-AEC3-4E59-B30F-E7309DF49E8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a:extLst>
              <a:ext uri="{FF2B5EF4-FFF2-40B4-BE49-F238E27FC236}">
                <a16:creationId xmlns:a16="http://schemas.microsoft.com/office/drawing/2014/main" id="{1AFFD967-B449-4B5C-9396-ECB5CFD8756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Illustration is from the AERSCREEN User’s Guide.</a:t>
            </a:r>
          </a:p>
          <a:p>
            <a:pPr eaLnBrk="1" hangingPunct="1">
              <a:spcBef>
                <a:spcPct val="0"/>
              </a:spcBef>
            </a:pPr>
            <a:endParaRPr lang="en-US" altLang="en-US" dirty="0"/>
          </a:p>
        </p:txBody>
      </p:sp>
      <p:sp>
        <p:nvSpPr>
          <p:cNvPr id="50180" name="Slide Number Placeholder 3">
            <a:extLst>
              <a:ext uri="{FF2B5EF4-FFF2-40B4-BE49-F238E27FC236}">
                <a16:creationId xmlns:a16="http://schemas.microsoft.com/office/drawing/2014/main" id="{C2B0E008-C981-4038-B96C-31FB07DD038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FF2F15F1-41E5-44F9-9EEE-F4A5EFAAE884}" type="slidenum">
              <a:rPr lang="en-US" altLang="en-US" sz="1200">
                <a:latin typeface="Arial" panose="020B0604020202020204" pitchFamily="34" charset="0"/>
              </a:rPr>
              <a:pPr>
                <a:spcBef>
                  <a:spcPct val="0"/>
                </a:spcBef>
              </a:pPr>
              <a:t>15</a:t>
            </a:fld>
            <a:endParaRPr lang="en-US" altLang="en-US" sz="1200">
              <a:latin typeface="Arial" panose="020B0604020202020204"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027A6407-5B09-46E7-B4CF-09846DE081C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a:extLst>
              <a:ext uri="{FF2B5EF4-FFF2-40B4-BE49-F238E27FC236}">
                <a16:creationId xmlns:a16="http://schemas.microsoft.com/office/drawing/2014/main" id="{0CA35DD2-C4FD-4A25-83C8-4237C6676183}"/>
              </a:ext>
            </a:extLst>
          </p:cNvPr>
          <p:cNvSpPr>
            <a:spLocks noGrp="1"/>
          </p:cNvSpPr>
          <p:nvPr>
            <p:ph type="body" idx="1"/>
          </p:nvPr>
        </p:nvSpPr>
        <p:spPr bwMode="auto"/>
        <p:txBody>
          <a:bodyPr wrap="square" numCol="1" anchor="t" anchorCtr="0" compatLnSpc="1">
            <a:prstTxWarp prst="textNoShape">
              <a:avLst/>
            </a:prstTxWarp>
            <a:normAutofit fontScale="85000" lnSpcReduction="20000"/>
          </a:bodyPr>
          <a:lstStyle/>
          <a:p>
            <a:pPr eaLnBrk="1" hangingPunct="1">
              <a:spcBef>
                <a:spcPts val="1147"/>
              </a:spcBef>
              <a:defRPr/>
            </a:pPr>
            <a:r>
              <a:rPr lang="en-US" dirty="0"/>
              <a:t>AERSCREEN generates an automated line of receptors from the fence line out to the probe distance.</a:t>
            </a:r>
          </a:p>
          <a:p>
            <a:pPr eaLnBrk="1" hangingPunct="1">
              <a:spcBef>
                <a:spcPts val="1147"/>
              </a:spcBef>
              <a:defRPr/>
            </a:pPr>
            <a:endParaRPr lang="en-US" dirty="0"/>
          </a:p>
          <a:p>
            <a:pPr eaLnBrk="1" hangingPunct="1">
              <a:spcBef>
                <a:spcPts val="1147"/>
              </a:spcBef>
              <a:defRPr/>
            </a:pPr>
            <a:r>
              <a:rPr lang="en-US" dirty="0"/>
              <a:t>The fence line distance (or distance from the source to the ambient air) and the probe distance are entered by the user.</a:t>
            </a:r>
          </a:p>
          <a:p>
            <a:pPr eaLnBrk="1" hangingPunct="1">
              <a:spcBef>
                <a:spcPts val="1147"/>
              </a:spcBef>
              <a:defRPr/>
            </a:pPr>
            <a:endParaRPr lang="en-US" dirty="0"/>
          </a:p>
          <a:p>
            <a:pPr eaLnBrk="1" hangingPunct="1">
              <a:spcBef>
                <a:spcPts val="1147"/>
              </a:spcBef>
              <a:defRPr/>
            </a:pPr>
            <a:r>
              <a:rPr lang="en-US" dirty="0"/>
              <a:t>AERSCREEN has built-in default probe distances, dependent on whether terrain effects are included: 5,000 m without terrain effects or 10,000 m with terrain effects.</a:t>
            </a:r>
          </a:p>
          <a:p>
            <a:pPr eaLnBrk="1" hangingPunct="1">
              <a:spcBef>
                <a:spcPts val="1147"/>
              </a:spcBef>
              <a:defRPr/>
            </a:pPr>
            <a:endParaRPr lang="en-US" dirty="0"/>
          </a:p>
          <a:p>
            <a:pPr eaLnBrk="1" hangingPunct="1">
              <a:spcBef>
                <a:spcPts val="1147"/>
              </a:spcBef>
              <a:defRPr/>
            </a:pPr>
            <a:r>
              <a:rPr lang="en-US" dirty="0"/>
              <a:t>Receptor placement is at the fence line then every 25 meters beginning with the next multiple of 25, out to 5,000 meters. Beyond 5,000 meters, the increment is determined by the following equation:</a:t>
            </a:r>
          </a:p>
          <a:p>
            <a:pPr eaLnBrk="1" hangingPunct="1">
              <a:spcBef>
                <a:spcPts val="1147"/>
              </a:spcBef>
              <a:defRPr/>
            </a:pPr>
            <a:r>
              <a:rPr lang="en-US" dirty="0"/>
              <a:t>	Increment = (Probe Distance – 5,000)/100)</a:t>
            </a:r>
          </a:p>
          <a:p>
            <a:pPr eaLnBrk="1" hangingPunct="1">
              <a:spcBef>
                <a:spcPts val="1147"/>
              </a:spcBef>
              <a:defRPr/>
            </a:pPr>
            <a:endParaRPr lang="en-US" dirty="0"/>
          </a:p>
          <a:p>
            <a:pPr eaLnBrk="1" hangingPunct="1">
              <a:spcBef>
                <a:spcPts val="1147"/>
              </a:spcBef>
              <a:defRPr/>
            </a:pPr>
            <a:r>
              <a:rPr lang="en-US" dirty="0"/>
              <a:t>An example of a line of receptors with an ambient boundary of 85 meters from the source, no terrain and default probe distance of 5,000 m:</a:t>
            </a:r>
          </a:p>
          <a:p>
            <a:pPr eaLnBrk="1" hangingPunct="1">
              <a:spcBef>
                <a:spcPts val="574"/>
              </a:spcBef>
              <a:defRPr/>
            </a:pPr>
            <a:r>
              <a:rPr lang="en-US" dirty="0"/>
              <a:t>1st receptor is at the ambient boundary</a:t>
            </a:r>
          </a:p>
          <a:p>
            <a:pPr eaLnBrk="1" hangingPunct="1">
              <a:spcBef>
                <a:spcPts val="0"/>
              </a:spcBef>
              <a:defRPr/>
            </a:pPr>
            <a:r>
              <a:rPr lang="en-US" dirty="0"/>
              <a:t>2nd receptor is at 100 meters</a:t>
            </a:r>
          </a:p>
          <a:p>
            <a:pPr eaLnBrk="1" hangingPunct="1">
              <a:spcBef>
                <a:spcPts val="0"/>
              </a:spcBef>
              <a:defRPr/>
            </a:pPr>
            <a:r>
              <a:rPr lang="en-US" dirty="0"/>
              <a:t>3rd receptor is at 125 meters</a:t>
            </a:r>
          </a:p>
          <a:p>
            <a:pPr eaLnBrk="1" hangingPunct="1">
              <a:spcBef>
                <a:spcPts val="0"/>
              </a:spcBef>
              <a:defRPr/>
            </a:pPr>
            <a:r>
              <a:rPr lang="en-US" dirty="0"/>
              <a:t>.</a:t>
            </a:r>
          </a:p>
          <a:p>
            <a:pPr eaLnBrk="1" hangingPunct="1">
              <a:spcBef>
                <a:spcPts val="0"/>
              </a:spcBef>
              <a:defRPr/>
            </a:pPr>
            <a:r>
              <a:rPr lang="en-US" dirty="0"/>
              <a:t>.</a:t>
            </a:r>
          </a:p>
          <a:p>
            <a:pPr eaLnBrk="1" hangingPunct="1">
              <a:spcBef>
                <a:spcPts val="0"/>
              </a:spcBef>
              <a:defRPr/>
            </a:pPr>
            <a:r>
              <a:rPr lang="en-US" dirty="0"/>
              <a:t>.</a:t>
            </a:r>
          </a:p>
          <a:p>
            <a:pPr eaLnBrk="1" hangingPunct="1">
              <a:spcBef>
                <a:spcPts val="0"/>
              </a:spcBef>
              <a:defRPr/>
            </a:pPr>
            <a:r>
              <a:rPr lang="en-US" dirty="0"/>
              <a:t>Nth receptor is at the probe distance</a:t>
            </a:r>
          </a:p>
        </p:txBody>
      </p:sp>
      <p:sp>
        <p:nvSpPr>
          <p:cNvPr id="31748" name="Slide Number Placeholder 3">
            <a:extLst>
              <a:ext uri="{FF2B5EF4-FFF2-40B4-BE49-F238E27FC236}">
                <a16:creationId xmlns:a16="http://schemas.microsoft.com/office/drawing/2014/main" id="{C48CEF6A-672B-423C-BE76-BFD25CA0298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2995EA93-5340-4503-B3B8-47FA1E46351B}" type="slidenum">
              <a:rPr lang="en-US" altLang="en-US" sz="1200">
                <a:latin typeface="Arial" panose="020B0604020202020204" pitchFamily="34" charset="0"/>
              </a:rPr>
              <a:pPr>
                <a:spcBef>
                  <a:spcPct val="0"/>
                </a:spcBef>
              </a:pPr>
              <a:t>16</a:t>
            </a:fld>
            <a:endParaRPr lang="en-US" altLang="en-US" sz="1200">
              <a:latin typeface="Arial" panose="020B0604020202020204"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AB7C55FA-3036-427B-8320-CFE5CA75663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a:extLst>
              <a:ext uri="{FF2B5EF4-FFF2-40B4-BE49-F238E27FC236}">
                <a16:creationId xmlns:a16="http://schemas.microsoft.com/office/drawing/2014/main" id="{08A55B0B-D211-4A9D-84A1-92BA6924F13C}"/>
              </a:ext>
            </a:extLst>
          </p:cNvPr>
          <p:cNvSpPr>
            <a:spLocks noGrp="1"/>
          </p:cNvSpPr>
          <p:nvPr>
            <p:ph type="body" idx="1"/>
          </p:nvPr>
        </p:nvSpPr>
        <p:spPr bwMode="auto"/>
        <p:txBody>
          <a:bodyPr wrap="square" numCol="1" anchor="t" anchorCtr="0" compatLnSpc="1">
            <a:prstTxWarp prst="textNoShape">
              <a:avLst/>
            </a:prstTxWarp>
            <a:normAutofit fontScale="92500" lnSpcReduction="10000"/>
          </a:bodyPr>
          <a:lstStyle/>
          <a:p>
            <a:pPr eaLnBrk="1" hangingPunct="1">
              <a:spcBef>
                <a:spcPts val="1147"/>
              </a:spcBef>
              <a:defRPr/>
            </a:pPr>
            <a:r>
              <a:rPr lang="en-US" dirty="0"/>
              <a:t>As indicated previously, up to 10 user-defined discrete receptors can be specified by distance from the source. These are typically for the purpose of representing sensitive populations such as a school, daycare, hospital, nursing home, or other location of interest.</a:t>
            </a:r>
          </a:p>
          <a:p>
            <a:pPr eaLnBrk="1" hangingPunct="1">
              <a:spcBef>
                <a:spcPts val="1147"/>
              </a:spcBef>
              <a:defRPr/>
            </a:pPr>
            <a:endParaRPr lang="en-US" dirty="0"/>
          </a:p>
          <a:p>
            <a:pPr eaLnBrk="1" hangingPunct="1">
              <a:spcBef>
                <a:spcPts val="1147"/>
              </a:spcBef>
              <a:defRPr/>
            </a:pPr>
            <a:r>
              <a:rPr lang="en-US" dirty="0"/>
              <a:t>AERSCREEN only processes receptors that are between the ambient boundary (fence line) and the probe distance.</a:t>
            </a:r>
          </a:p>
          <a:p>
            <a:pPr eaLnBrk="1" hangingPunct="1">
              <a:spcBef>
                <a:spcPts val="1147"/>
              </a:spcBef>
              <a:defRPr/>
            </a:pPr>
            <a:endParaRPr lang="en-US" dirty="0"/>
          </a:p>
          <a:p>
            <a:pPr>
              <a:spcBef>
                <a:spcPts val="1147"/>
              </a:spcBef>
              <a:defRPr/>
            </a:pPr>
            <a:r>
              <a:rPr lang="en-US" dirty="0"/>
              <a:t>Discrete distances must be listed in an external file in the format shown. The first record defines the unit of measure of the distances. Distances can be entered as: </a:t>
            </a:r>
          </a:p>
          <a:p>
            <a:pPr marL="327778" indent="-109259">
              <a:spcBef>
                <a:spcPts val="574"/>
              </a:spcBef>
              <a:buFont typeface="Arial" pitchFamily="34" charset="0"/>
              <a:buChar char="•"/>
              <a:defRPr/>
            </a:pPr>
            <a:r>
              <a:rPr lang="en-US" b="1" dirty="0"/>
              <a:t>FEET</a:t>
            </a:r>
            <a:r>
              <a:rPr lang="en-US" dirty="0"/>
              <a:t> or </a:t>
            </a:r>
            <a:r>
              <a:rPr lang="en-US" b="1" dirty="0"/>
              <a:t>FT</a:t>
            </a:r>
            <a:r>
              <a:rPr lang="en-US" dirty="0"/>
              <a:t> for feet </a:t>
            </a:r>
          </a:p>
          <a:p>
            <a:pPr marL="327778" indent="-109259">
              <a:spcBef>
                <a:spcPts val="574"/>
              </a:spcBef>
              <a:buFont typeface="Arial" pitchFamily="34" charset="0"/>
              <a:buChar char="•"/>
              <a:defRPr/>
            </a:pPr>
            <a:r>
              <a:rPr lang="en-US" b="1" dirty="0"/>
              <a:t>METERS</a:t>
            </a:r>
            <a:r>
              <a:rPr lang="en-US" dirty="0"/>
              <a:t> for meters </a:t>
            </a:r>
          </a:p>
          <a:p>
            <a:pPr marL="327778" indent="-109259">
              <a:spcBef>
                <a:spcPts val="574"/>
              </a:spcBef>
              <a:buFont typeface="Arial" pitchFamily="34" charset="0"/>
              <a:buChar char="•"/>
              <a:defRPr/>
            </a:pPr>
            <a:r>
              <a:rPr lang="da-DK" b="1" dirty="0"/>
              <a:t>KILOMETERS</a:t>
            </a:r>
            <a:r>
              <a:rPr lang="da-DK" dirty="0"/>
              <a:t>, </a:t>
            </a:r>
            <a:r>
              <a:rPr lang="da-DK" b="1" dirty="0"/>
              <a:t>KILO-METERS</a:t>
            </a:r>
            <a:r>
              <a:rPr lang="da-DK" dirty="0"/>
              <a:t>, or </a:t>
            </a:r>
            <a:r>
              <a:rPr lang="da-DK" b="1" dirty="0"/>
              <a:t>KM</a:t>
            </a:r>
            <a:r>
              <a:rPr lang="da-DK" dirty="0"/>
              <a:t> for kilometers </a:t>
            </a:r>
          </a:p>
          <a:p>
            <a:pPr marL="327778" indent="-109259">
              <a:spcBef>
                <a:spcPts val="574"/>
              </a:spcBef>
              <a:buFont typeface="Arial" pitchFamily="34" charset="0"/>
              <a:buChar char="•"/>
              <a:defRPr/>
            </a:pPr>
            <a:r>
              <a:rPr lang="en-US" b="1" dirty="0"/>
              <a:t>MILES</a:t>
            </a:r>
            <a:r>
              <a:rPr lang="en-US" dirty="0"/>
              <a:t> for miles</a:t>
            </a:r>
          </a:p>
          <a:p>
            <a:pPr>
              <a:spcBef>
                <a:spcPts val="574"/>
              </a:spcBef>
              <a:defRPr/>
            </a:pPr>
            <a:endParaRPr lang="en-US" dirty="0"/>
          </a:p>
          <a:p>
            <a:pPr>
              <a:spcBef>
                <a:spcPts val="574"/>
              </a:spcBef>
              <a:defRPr/>
            </a:pPr>
            <a:r>
              <a:rPr lang="en-US" dirty="0"/>
              <a:t>Unit of measure is NOT case sensitive.</a:t>
            </a:r>
          </a:p>
          <a:p>
            <a:pPr>
              <a:spcBef>
                <a:spcPts val="574"/>
              </a:spcBef>
              <a:defRPr/>
            </a:pPr>
            <a:endParaRPr lang="en-US" dirty="0"/>
          </a:p>
          <a:p>
            <a:pPr>
              <a:spcBef>
                <a:spcPts val="574"/>
              </a:spcBef>
              <a:defRPr/>
            </a:pPr>
            <a:r>
              <a:rPr lang="en-US" dirty="0"/>
              <a:t>If including discrete receptors, user is prompted to enter the path and filename of the discrete receptor file.</a:t>
            </a:r>
          </a:p>
        </p:txBody>
      </p:sp>
      <p:sp>
        <p:nvSpPr>
          <p:cNvPr id="68612" name="Slide Number Placeholder 3">
            <a:extLst>
              <a:ext uri="{FF2B5EF4-FFF2-40B4-BE49-F238E27FC236}">
                <a16:creationId xmlns:a16="http://schemas.microsoft.com/office/drawing/2014/main" id="{7C579157-D7D2-4FBA-8FDC-1C0688AC355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4E0B7AB2-DD57-4D6F-A913-7FBD10080269}" type="slidenum">
              <a:rPr lang="en-US" altLang="en-US" sz="1200">
                <a:latin typeface="Arial" panose="020B0604020202020204" pitchFamily="34" charset="0"/>
              </a:rPr>
              <a:pPr>
                <a:spcBef>
                  <a:spcPct val="0"/>
                </a:spcBef>
              </a:pPr>
              <a:t>17</a:t>
            </a:fld>
            <a:endParaRPr lang="en-US" altLang="en-US" sz="1200">
              <a:latin typeface="Arial" panose="020B0604020202020204"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a:extLst>
              <a:ext uri="{FF2B5EF4-FFF2-40B4-BE49-F238E27FC236}">
                <a16:creationId xmlns:a16="http://schemas.microsoft.com/office/drawing/2014/main" id="{A617E762-ECA1-4617-BE63-C1CC71039B1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a:extLst>
              <a:ext uri="{FF2B5EF4-FFF2-40B4-BE49-F238E27FC236}">
                <a16:creationId xmlns:a16="http://schemas.microsoft.com/office/drawing/2014/main" id="{9F309AF9-3C27-4C74-AEFD-D69EC05B8EA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147"/>
              </a:spcBef>
            </a:pPr>
            <a:r>
              <a:rPr lang="en-US" altLang="en-US"/>
              <a:t>The default probe distance (the maximum receptor distance) depends on whether terrain effects are considered. If there are no terrain effects, the default probe distance is 5,000 meters; if there are terrain effects, the default probe distance is 10,000 meters. The user has the option to override the default value.</a:t>
            </a:r>
          </a:p>
          <a:p>
            <a:pPr eaLnBrk="1" hangingPunct="1">
              <a:spcBef>
                <a:spcPts val="1147"/>
              </a:spcBef>
            </a:pPr>
            <a:endParaRPr lang="en-US" altLang="en-US"/>
          </a:p>
          <a:p>
            <a:pPr eaLnBrk="1" hangingPunct="1">
              <a:spcBef>
                <a:spcPts val="1147"/>
              </a:spcBef>
            </a:pPr>
            <a:r>
              <a:rPr lang="en-US" altLang="en-US"/>
              <a:t>When the probe distance is entered, AERSCREEN checks if the probe distance is a multiple of 25 meters. If the distance is not a multiple of 25, the probe distance is reset to the next distance that is greater than the entered probe distance and is a multiple of 25. For example, if the entered probe distance is 1,031 m, AERSCREEN will reset the distance to 1,050 m. </a:t>
            </a:r>
          </a:p>
          <a:p>
            <a:pPr eaLnBrk="1" hangingPunct="1">
              <a:spcBef>
                <a:spcPts val="1147"/>
              </a:spcBef>
            </a:pPr>
            <a:r>
              <a:rPr lang="en-US" altLang="en-US"/>
              <a:t>If the response to including terrain effects is “no,” or the source type is a rectangular area source, a source elevation can be entered. The default value is 0 meter.</a:t>
            </a:r>
          </a:p>
          <a:p>
            <a:pPr eaLnBrk="1" hangingPunct="1">
              <a:spcBef>
                <a:spcPts val="1147"/>
              </a:spcBef>
            </a:pPr>
            <a:endParaRPr lang="en-US" altLang="en-US"/>
          </a:p>
          <a:p>
            <a:pPr eaLnBrk="1" hangingPunct="1">
              <a:spcBef>
                <a:spcPts val="1147"/>
              </a:spcBef>
            </a:pPr>
            <a:r>
              <a:rPr lang="en-US" altLang="en-US"/>
              <a:t>Valid NADA values are 1 and 4 for North American Datum of 1927 (NAD27) and North American Datum of 1983 (NAD83), respectively.</a:t>
            </a:r>
          </a:p>
        </p:txBody>
      </p:sp>
      <p:sp>
        <p:nvSpPr>
          <p:cNvPr id="60420" name="Slide Number Placeholder 3">
            <a:extLst>
              <a:ext uri="{FF2B5EF4-FFF2-40B4-BE49-F238E27FC236}">
                <a16:creationId xmlns:a16="http://schemas.microsoft.com/office/drawing/2014/main" id="{9BD40280-D928-41DF-9554-8D92569314B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28B157A6-ACAE-4537-A661-9937E6B15690}" type="slidenum">
              <a:rPr lang="en-US" altLang="en-US" sz="1200">
                <a:latin typeface="Arial" panose="020B0604020202020204" pitchFamily="34" charset="0"/>
              </a:rPr>
              <a:pPr>
                <a:spcBef>
                  <a:spcPct val="0"/>
                </a:spcBef>
              </a:pPr>
              <a:t>18</a:t>
            </a:fld>
            <a:endParaRPr lang="en-US" altLang="en-US" sz="1200">
              <a:latin typeface="Arial" panose="020B0604020202020204"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8968E999-0AE4-457E-A8B2-9DE3DF69A93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5A11D044-8F31-4D73-833F-4BC0D5107D80}"/>
              </a:ext>
            </a:extLst>
          </p:cNvPr>
          <p:cNvSpPr>
            <a:spLocks noGrp="1"/>
          </p:cNvSpPr>
          <p:nvPr>
            <p:ph type="body" idx="1"/>
          </p:nvPr>
        </p:nvSpPr>
        <p:spPr bwMode="auto"/>
        <p:txBody>
          <a:bodyPr wrap="square" numCol="1" anchor="t" anchorCtr="0" compatLnSpc="1">
            <a:prstTxWarp prst="textNoShape">
              <a:avLst/>
            </a:prstTxWarp>
            <a:normAutofit fontScale="92500" lnSpcReduction="20000"/>
          </a:bodyPr>
          <a:lstStyle/>
          <a:p>
            <a:pPr eaLnBrk="1" hangingPunct="1">
              <a:spcBef>
                <a:spcPts val="1147"/>
              </a:spcBef>
              <a:defRPr/>
            </a:pPr>
            <a:r>
              <a:rPr lang="en-US" altLang="en-US" dirty="0"/>
              <a:t>When terrain effects are considered, AERSCREEN calls AERMAP to extract terrain elevations and derive hill height scales for the receptors and source.</a:t>
            </a:r>
          </a:p>
          <a:p>
            <a:pPr eaLnBrk="1" hangingPunct="1">
              <a:spcBef>
                <a:spcPts val="1147"/>
              </a:spcBef>
              <a:defRPr/>
            </a:pPr>
            <a:endParaRPr lang="en-US" altLang="en-US" dirty="0"/>
          </a:p>
          <a:p>
            <a:pPr eaLnBrk="1" hangingPunct="1">
              <a:spcBef>
                <a:spcPts val="1147"/>
              </a:spcBef>
              <a:defRPr/>
            </a:pPr>
            <a:r>
              <a:rPr lang="en-US" altLang="en-US" dirty="0"/>
              <a:t>The user must identify the elevation data file(s) to be used by AERMAP in a text file named DEMLIST.TXT. The elevation files are identified by path and filename. DEMLIST.TXT must reside in either the working directory or the directory where the AERSCREEN executable is located, if the two directories are different. If DEMLIST.TXT is not found in either directory, AERSCREEN will report the error and abort processing.</a:t>
            </a:r>
          </a:p>
          <a:p>
            <a:pPr eaLnBrk="1" hangingPunct="1">
              <a:spcBef>
                <a:spcPts val="1147"/>
              </a:spcBef>
              <a:defRPr/>
            </a:pPr>
            <a:endParaRPr lang="en-US" altLang="en-US" dirty="0"/>
          </a:p>
          <a:p>
            <a:pPr eaLnBrk="1" hangingPunct="1">
              <a:spcBef>
                <a:spcPts val="1147"/>
              </a:spcBef>
              <a:defRPr/>
            </a:pPr>
            <a:r>
              <a:rPr lang="en-US" altLang="en-US" dirty="0"/>
              <a:t>The location of the .los and .las files required to compute datum shift, when needed, is also stored in the DEMLIST.TXT.</a:t>
            </a:r>
          </a:p>
          <a:p>
            <a:pPr eaLnBrk="1" hangingPunct="1">
              <a:spcBef>
                <a:spcPts val="1147"/>
              </a:spcBef>
              <a:defRPr/>
            </a:pPr>
            <a:endParaRPr lang="en-US" altLang="en-US" b="1" dirty="0"/>
          </a:p>
          <a:p>
            <a:pPr eaLnBrk="1" hangingPunct="1">
              <a:spcBef>
                <a:spcPts val="1147"/>
              </a:spcBef>
              <a:defRPr/>
            </a:pPr>
            <a:r>
              <a:rPr lang="en-US" altLang="en-US" b="1" dirty="0"/>
              <a:t>Reminder: </a:t>
            </a:r>
            <a:r>
              <a:rPr lang="en-US" altLang="en-US" dirty="0"/>
              <a:t>For any path/filename that contains spaces, enclose it the path/filename in quotation marks.</a:t>
            </a:r>
          </a:p>
          <a:p>
            <a:pPr eaLnBrk="1" hangingPunct="1">
              <a:spcBef>
                <a:spcPts val="1147"/>
              </a:spcBef>
              <a:defRPr/>
            </a:pPr>
            <a:endParaRPr lang="en-US" altLang="en-US" dirty="0"/>
          </a:p>
          <a:p>
            <a:pPr eaLnBrk="1" hangingPunct="1">
              <a:spcBef>
                <a:spcPts val="1147"/>
              </a:spcBef>
              <a:defRPr/>
            </a:pPr>
            <a:r>
              <a:rPr lang="en-US" altLang="en-US" dirty="0"/>
              <a:t>Terrain elevations are derived for all sources except rectangular area sources.</a:t>
            </a:r>
          </a:p>
          <a:p>
            <a:pPr eaLnBrk="1" hangingPunct="1">
              <a:spcBef>
                <a:spcPts val="1147"/>
              </a:spcBef>
              <a:defRPr/>
            </a:pPr>
            <a:endParaRPr lang="en-US" altLang="en-US" dirty="0"/>
          </a:p>
          <a:p>
            <a:pPr eaLnBrk="1" hangingPunct="1">
              <a:spcBef>
                <a:spcPts val="1147"/>
              </a:spcBef>
              <a:defRPr/>
            </a:pPr>
            <a:r>
              <a:rPr lang="en-US" altLang="en-US" dirty="0"/>
              <a:t>The format of DEMLIST.TXT will be discussed later.</a:t>
            </a:r>
          </a:p>
        </p:txBody>
      </p:sp>
      <p:sp>
        <p:nvSpPr>
          <p:cNvPr id="35844" name="Slide Number Placeholder 3">
            <a:extLst>
              <a:ext uri="{FF2B5EF4-FFF2-40B4-BE49-F238E27FC236}">
                <a16:creationId xmlns:a16="http://schemas.microsoft.com/office/drawing/2014/main" id="{DC71F7E7-2A38-4B32-AD3C-DA1207503EC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6A32B9E1-CCEE-4C60-A162-00A6A302E6B6}" type="slidenum">
              <a:rPr lang="en-US" altLang="en-US" sz="1200">
                <a:latin typeface="Arial" panose="020B0604020202020204" pitchFamily="34" charset="0"/>
              </a:rPr>
              <a:pPr>
                <a:spcBef>
                  <a:spcPct val="0"/>
                </a:spcBef>
              </a:pPr>
              <a:t>19</a:t>
            </a:fld>
            <a:endParaRPr lang="en-US" altLang="en-US" sz="1200">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9F18DD19-E6BA-41AD-8AF0-ECDA99989B3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F64F1831-C5E3-4274-BB5B-FE795763F99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1268" name="Slide Number Placeholder 3">
            <a:extLst>
              <a:ext uri="{FF2B5EF4-FFF2-40B4-BE49-F238E27FC236}">
                <a16:creationId xmlns:a16="http://schemas.microsoft.com/office/drawing/2014/main" id="{A4624F79-9E2F-47F3-B78B-207006A6E05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BB855AFF-46F0-42CA-8842-4C2A304F7C49}" type="slidenum">
              <a:rPr lang="en-US" altLang="en-US" sz="1200">
                <a:latin typeface="Arial" panose="020B0604020202020204" pitchFamily="34" charset="0"/>
              </a:rPr>
              <a:pPr>
                <a:spcBef>
                  <a:spcPct val="0"/>
                </a:spcBef>
              </a:pPr>
              <a:t>2</a:t>
            </a:fld>
            <a:endParaRPr lang="en-US" altLang="en-US" sz="1200">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id="{0D9B74B9-814B-4ED2-BE6F-C7BFF6F3B37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Notes Placeholder 2">
            <a:extLst>
              <a:ext uri="{FF2B5EF4-FFF2-40B4-BE49-F238E27FC236}">
                <a16:creationId xmlns:a16="http://schemas.microsoft.com/office/drawing/2014/main" id="{8876F277-3E75-4423-A9E6-4ABF041326C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Other valid entries for National Elevation Data (NED) file terrain units are FEET; DECI-FEET or DECIFEET; DECA-FEET or DECAFEET; DECI-METERS or DECIMETERS; or DECA-METERS or DECAMETERS. </a:t>
            </a:r>
          </a:p>
          <a:p>
            <a:pPr eaLnBrk="1" hangingPunct="1">
              <a:spcBef>
                <a:spcPct val="0"/>
              </a:spcBef>
            </a:pPr>
            <a:endParaRPr lang="en-US" altLang="en-US"/>
          </a:p>
          <a:p>
            <a:pPr eaLnBrk="1" hangingPunct="1">
              <a:spcBef>
                <a:spcPct val="0"/>
              </a:spcBef>
            </a:pPr>
            <a:r>
              <a:rPr lang="en-US" altLang="en-US"/>
              <a:t>For Digital Elevation Model (DEM) files, the terrain units cannot be included.</a:t>
            </a:r>
          </a:p>
          <a:p>
            <a:pPr eaLnBrk="1" hangingPunct="1">
              <a:spcBef>
                <a:spcPct val="0"/>
              </a:spcBef>
            </a:pPr>
            <a:endParaRPr lang="en-US" altLang="en-US"/>
          </a:p>
          <a:p>
            <a:pPr eaLnBrk="1" hangingPunct="1">
              <a:spcBef>
                <a:spcPct val="0"/>
              </a:spcBef>
            </a:pPr>
            <a:endParaRPr lang="en-US" altLang="en-US"/>
          </a:p>
        </p:txBody>
      </p:sp>
      <p:sp>
        <p:nvSpPr>
          <p:cNvPr id="62468" name="Slide Number Placeholder 3">
            <a:extLst>
              <a:ext uri="{FF2B5EF4-FFF2-40B4-BE49-F238E27FC236}">
                <a16:creationId xmlns:a16="http://schemas.microsoft.com/office/drawing/2014/main" id="{28C155A1-2095-474A-8294-55AD9B6BF05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A97E840A-B134-4BFE-88FA-7106F03CD699}" type="slidenum">
              <a:rPr lang="en-US" altLang="en-US" sz="1200">
                <a:latin typeface="Arial" panose="020B0604020202020204" pitchFamily="34" charset="0"/>
              </a:rPr>
              <a:pPr>
                <a:spcBef>
                  <a:spcPct val="0"/>
                </a:spcBef>
              </a:pPr>
              <a:t>20</a:t>
            </a:fld>
            <a:endParaRPr lang="en-US" altLang="en-US" sz="1200">
              <a:latin typeface="Arial" panose="020B0604020202020204"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611FAAA5-4579-4890-A9E7-876E57123BA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a:extLst>
              <a:ext uri="{FF2B5EF4-FFF2-40B4-BE49-F238E27FC236}">
                <a16:creationId xmlns:a16="http://schemas.microsoft.com/office/drawing/2014/main" id="{E7CB4319-CFED-4945-BF7C-F62DD6F7317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In addition to the automated line of receptors, up to 10 discrete receptor distances can be specified. These distances must be indicated in a text file (discrete receptor file) for which the user must enter the path and filename where the file is located.</a:t>
            </a:r>
          </a:p>
          <a:p>
            <a:pPr eaLnBrk="1" hangingPunct="1">
              <a:spcBef>
                <a:spcPct val="0"/>
              </a:spcBef>
            </a:pPr>
            <a:endParaRPr lang="en-US" altLang="en-US"/>
          </a:p>
          <a:p>
            <a:pPr eaLnBrk="1" hangingPunct="1">
              <a:spcBef>
                <a:spcPct val="0"/>
              </a:spcBef>
            </a:pPr>
            <a:r>
              <a:rPr lang="en-US" altLang="en-US"/>
              <a:t>The units of measure for the distances specified must also be included in the discrete receptor file. Units can be FEET or FT; METERS; KILOMETERS, KILO-METERS, or KM; or MILES (not case sensitive).</a:t>
            </a:r>
          </a:p>
          <a:p>
            <a:pPr eaLnBrk="1" hangingPunct="1">
              <a:spcBef>
                <a:spcPct val="0"/>
              </a:spcBef>
            </a:pPr>
            <a:endParaRPr lang="en-US" altLang="en-US" i="1"/>
          </a:p>
          <a:p>
            <a:pPr eaLnBrk="1" hangingPunct="1">
              <a:spcBef>
                <a:spcPct val="0"/>
              </a:spcBef>
            </a:pPr>
            <a:r>
              <a:rPr lang="en-US" altLang="en-US"/>
              <a:t>AERSCREEN will prompt whether to use flagpole heights for ALL receptors.</a:t>
            </a:r>
          </a:p>
        </p:txBody>
      </p:sp>
      <p:sp>
        <p:nvSpPr>
          <p:cNvPr id="33796" name="Slide Number Placeholder 3">
            <a:extLst>
              <a:ext uri="{FF2B5EF4-FFF2-40B4-BE49-F238E27FC236}">
                <a16:creationId xmlns:a16="http://schemas.microsoft.com/office/drawing/2014/main" id="{A3342110-DBA5-495F-90CA-EF2A6BAE620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6D98C4A4-FC1F-4F7A-A072-96612A32E87C}" type="slidenum">
              <a:rPr lang="en-US" altLang="en-US" sz="1200">
                <a:latin typeface="Arial" panose="020B0604020202020204" pitchFamily="34" charset="0"/>
              </a:rPr>
              <a:pPr>
                <a:spcBef>
                  <a:spcPct val="0"/>
                </a:spcBef>
              </a:pPr>
              <a:t>21</a:t>
            </a:fld>
            <a:endParaRPr lang="en-US" altLang="en-US" sz="1200">
              <a:latin typeface="Arial" panose="020B0604020202020204" pitchFamily="34"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914FC448-0C79-4621-9129-9AD9F9043C1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5657F398-E1D2-401E-B440-2712B6150A38}"/>
              </a:ext>
            </a:extLst>
          </p:cNvPr>
          <p:cNvSpPr>
            <a:spLocks noGrp="1"/>
          </p:cNvSpPr>
          <p:nvPr>
            <p:ph type="body" idx="1"/>
          </p:nvPr>
        </p:nvSpPr>
        <p:spPr bwMode="auto"/>
        <p:txBody>
          <a:bodyPr wrap="square" numCol="1" anchor="t" anchorCtr="0" compatLnSpc="1">
            <a:prstTxWarp prst="textNoShape">
              <a:avLst/>
            </a:prstTxWarp>
            <a:normAutofit fontScale="85000" lnSpcReduction="20000"/>
          </a:bodyPr>
          <a:lstStyle/>
          <a:p>
            <a:pPr eaLnBrk="1" hangingPunct="1">
              <a:spcBef>
                <a:spcPts val="1147"/>
              </a:spcBef>
              <a:defRPr/>
            </a:pPr>
            <a:r>
              <a:rPr lang="en-US" dirty="0"/>
              <a:t>AERSCREEN contains an option to adjust U* to address issues related to potential overpredictions under stable low wind conditions.</a:t>
            </a:r>
          </a:p>
          <a:p>
            <a:pPr eaLnBrk="1" hangingPunct="1">
              <a:spcBef>
                <a:spcPts val="1147"/>
              </a:spcBef>
              <a:defRPr/>
            </a:pPr>
            <a:endParaRPr lang="en-US" dirty="0"/>
          </a:p>
          <a:p>
            <a:pPr eaLnBrk="1" hangingPunct="1">
              <a:spcBef>
                <a:spcPts val="1147"/>
              </a:spcBef>
              <a:defRPr/>
            </a:pPr>
            <a:r>
              <a:rPr lang="en-US" dirty="0"/>
              <a:t>AERSCREEN will calculate fumigation due to inversion break-up and coastal fumigation for point sources with release heights (above ground level) 10 m or more in height. The fumigation equations are taken from SCREEN3 (U.S. EPA, 1995) and follow the methodology of Turner (1970). </a:t>
            </a:r>
          </a:p>
          <a:p>
            <a:pPr eaLnBrk="1" hangingPunct="1">
              <a:spcBef>
                <a:spcPts val="1147"/>
              </a:spcBef>
              <a:defRPr/>
            </a:pPr>
            <a:endParaRPr lang="en-US" dirty="0"/>
          </a:p>
          <a:p>
            <a:pPr>
              <a:defRPr/>
            </a:pPr>
            <a:r>
              <a:rPr lang="en-US" dirty="0"/>
              <a:t>The inputs to AERSCREEN.INP are: </a:t>
            </a:r>
          </a:p>
          <a:p>
            <a:pPr marL="163889" indent="-163889">
              <a:buFont typeface="Arial" panose="020B0604020202020204" pitchFamily="34" charset="0"/>
              <a:buChar char="•"/>
              <a:defRPr/>
            </a:pPr>
            <a:r>
              <a:rPr lang="en-US" dirty="0"/>
              <a:t>Calculate inversion break-up fumigation (Y = calculate fumigation, N = do not calculate fumigation).</a:t>
            </a:r>
          </a:p>
          <a:p>
            <a:pPr marL="163889" indent="-163889">
              <a:buFont typeface="Arial" panose="020B0604020202020204" pitchFamily="34" charset="0"/>
              <a:buChar char="•"/>
              <a:defRPr/>
            </a:pPr>
            <a:r>
              <a:rPr lang="en-US" dirty="0"/>
              <a:t>Calculate shoreline fumigation (Y = calculate fumigation, N = do not calculate fumigation).</a:t>
            </a:r>
          </a:p>
          <a:p>
            <a:pPr marL="163889" indent="-163889">
              <a:buFont typeface="Arial" panose="020B0604020202020204" pitchFamily="34" charset="0"/>
              <a:buChar char="•"/>
              <a:defRPr/>
            </a:pPr>
            <a:r>
              <a:rPr lang="en-US" dirty="0"/>
              <a:t>Minimum distance to shoreline in meters (less than 3,000 m).</a:t>
            </a:r>
          </a:p>
          <a:p>
            <a:pPr marL="163889" indent="-163889">
              <a:buFont typeface="Arial" panose="020B0604020202020204" pitchFamily="34" charset="0"/>
              <a:buChar char="•"/>
              <a:defRPr/>
            </a:pPr>
            <a:r>
              <a:rPr lang="en-US" dirty="0"/>
              <a:t>Optional direction to shoreline from source (0–360 degrees or -9 for no specified direction).</a:t>
            </a:r>
          </a:p>
          <a:p>
            <a:pPr>
              <a:buFont typeface="Arial" panose="020B0604020202020204" pitchFamily="34" charset="0"/>
              <a:buNone/>
              <a:defRPr/>
            </a:pPr>
            <a:endParaRPr lang="en-US" dirty="0"/>
          </a:p>
          <a:p>
            <a:pPr>
              <a:buFont typeface="Arial" panose="020B0604020202020204" pitchFamily="34" charset="0"/>
              <a:buNone/>
              <a:defRPr/>
            </a:pPr>
            <a:r>
              <a:rPr lang="en-US" dirty="0"/>
              <a:t>For shoreline fumigation, the user also enters the minimum distance to the shoreline from the source. The user also has the option to specify the direction from the source to the shoreline when using spatially varying surface characteristics for MAKEMET. This option allows AERSCREEN to use appropriate surface characteristics corresponding to the upwind direction from the source to shoreline. For the fumigation options, the source is considered rural, no downwash effects are included, and no terrain effects are included. </a:t>
            </a:r>
          </a:p>
          <a:p>
            <a:pPr>
              <a:buFont typeface="Arial" panose="020B0604020202020204" pitchFamily="34" charset="0"/>
              <a:buNone/>
              <a:defRPr/>
            </a:pPr>
            <a:endParaRPr lang="en-US" dirty="0"/>
          </a:p>
          <a:p>
            <a:pPr>
              <a:buFont typeface="Arial" panose="020B0604020202020204" pitchFamily="34" charset="0"/>
              <a:buNone/>
              <a:defRPr/>
            </a:pPr>
            <a:r>
              <a:rPr lang="en-US" dirty="0"/>
              <a:t>AERSCREEN allows for the option to output a debug file that contains all intermediate output from the stages of AERSCREEN (PROBE and FLOWSECTOR). See Section 3.5 and 3.6 of the AERSCREEN User’s Guide for further details. When fumigation options are selected, the debug option will also output the meteorological variables and iterations of the fumigation calculations. </a:t>
            </a:r>
            <a:endParaRPr lang="en-US" altLang="en-US" dirty="0"/>
          </a:p>
        </p:txBody>
      </p:sp>
      <p:sp>
        <p:nvSpPr>
          <p:cNvPr id="37892" name="Slide Number Placeholder 3">
            <a:extLst>
              <a:ext uri="{FF2B5EF4-FFF2-40B4-BE49-F238E27FC236}">
                <a16:creationId xmlns:a16="http://schemas.microsoft.com/office/drawing/2014/main" id="{FC36F86D-64D3-47C4-B303-15BBE5CBEE5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08D46989-5853-49FA-AAE2-6E23CFF10993}" type="slidenum">
              <a:rPr lang="en-US" altLang="en-US" sz="1200">
                <a:latin typeface="Arial" panose="020B0604020202020204" pitchFamily="34" charset="0"/>
              </a:rPr>
              <a:pPr>
                <a:spcBef>
                  <a:spcPct val="0"/>
                </a:spcBef>
              </a:pPr>
              <a:t>27</a:t>
            </a:fld>
            <a:endParaRPr lang="en-US" altLang="en-US" sz="1200">
              <a:latin typeface="Arial" panose="020B0604020202020204" pitchFamily="34"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60E27C07-233B-421B-A4BC-047123B545A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a:extLst>
              <a:ext uri="{FF2B5EF4-FFF2-40B4-BE49-F238E27FC236}">
                <a16:creationId xmlns:a16="http://schemas.microsoft.com/office/drawing/2014/main" id="{2C419989-01E8-4F6C-9785-5F96C65ACE63}"/>
              </a:ext>
            </a:extLst>
          </p:cNvPr>
          <p:cNvSpPr>
            <a:spLocks noGrp="1"/>
          </p:cNvSpPr>
          <p:nvPr>
            <p:ph type="body" idx="1"/>
          </p:nvPr>
        </p:nvSpPr>
        <p:spPr bwMode="auto"/>
        <p:txBody>
          <a:bodyPr wrap="square" numCol="1" anchor="t" anchorCtr="0" compatLnSpc="1">
            <a:prstTxWarp prst="textNoShape">
              <a:avLst/>
            </a:prstTxWarp>
            <a:normAutofit lnSpcReduction="10000"/>
          </a:bodyPr>
          <a:lstStyle/>
          <a:p>
            <a:pPr eaLnBrk="1" hangingPunct="1">
              <a:spcBef>
                <a:spcPts val="1147"/>
              </a:spcBef>
              <a:defRPr/>
            </a:pPr>
            <a:r>
              <a:rPr lang="en-US" altLang="en-US" dirty="0"/>
              <a:t>If the user enters an output filename in response to a prompt and omits the extension, AERSCREEN will re-prompt the user for a filename.</a:t>
            </a:r>
          </a:p>
          <a:p>
            <a:pPr eaLnBrk="1" hangingPunct="1">
              <a:spcBef>
                <a:spcPts val="1147"/>
              </a:spcBef>
              <a:defRPr/>
            </a:pPr>
            <a:endParaRPr lang="en-US" altLang="en-US" dirty="0"/>
          </a:p>
          <a:p>
            <a:pPr eaLnBrk="1" hangingPunct="1">
              <a:spcBef>
                <a:spcPts val="1147"/>
              </a:spcBef>
              <a:defRPr/>
            </a:pPr>
            <a:r>
              <a:rPr lang="en-US" altLang="en-US" dirty="0"/>
              <a:t>The meteorological parameters listed in the output file include a summary of the several parameters that went into MAKEMET (min/max temperature, minimum wind speed, anemometer height, surface characteristics), the conditions associated with the overall maximum impact, and the conditions associated with the ambient boundary impact.</a:t>
            </a:r>
          </a:p>
          <a:p>
            <a:pPr eaLnBrk="1" hangingPunct="1">
              <a:spcBef>
                <a:spcPts val="1147"/>
              </a:spcBef>
              <a:defRPr/>
            </a:pPr>
            <a:endParaRPr lang="en-US" altLang="en-US" dirty="0"/>
          </a:p>
          <a:p>
            <a:pPr eaLnBrk="1" hangingPunct="1">
              <a:spcBef>
                <a:spcPts val="1147"/>
              </a:spcBef>
              <a:defRPr/>
            </a:pPr>
            <a:r>
              <a:rPr lang="en-US" altLang="en-US" dirty="0"/>
              <a:t>In addition, a final non-downwash plume height is listed for the latter two sets of meteorological parameters.</a:t>
            </a:r>
          </a:p>
          <a:p>
            <a:pPr eaLnBrk="1" hangingPunct="1">
              <a:spcBef>
                <a:spcPts val="1147"/>
              </a:spcBef>
              <a:defRPr/>
            </a:pPr>
            <a:endParaRPr lang="en-US" altLang="en-US" dirty="0"/>
          </a:p>
          <a:p>
            <a:pPr eaLnBrk="1" hangingPunct="1">
              <a:spcBef>
                <a:spcPts val="1147"/>
              </a:spcBef>
              <a:defRPr/>
            </a:pPr>
            <a:r>
              <a:rPr lang="en-US" altLang="en-US" dirty="0"/>
              <a:t>The impact summary includes the maximum impact and the impact at the ambient boundary.</a:t>
            </a:r>
          </a:p>
          <a:p>
            <a:pPr eaLnBrk="1" hangingPunct="1">
              <a:spcBef>
                <a:spcPts val="1147"/>
              </a:spcBef>
              <a:defRPr/>
            </a:pPr>
            <a:endParaRPr lang="en-US" altLang="en-US" dirty="0"/>
          </a:p>
          <a:p>
            <a:pPr eaLnBrk="1" hangingPunct="1">
              <a:spcBef>
                <a:spcPts val="1147"/>
              </a:spcBef>
              <a:defRPr/>
            </a:pPr>
            <a:r>
              <a:rPr lang="en-US" altLang="en-US" dirty="0"/>
              <a:t>AERSCREEN computes the 1-hour concentration, then applies the scaling factors to the 1-hour concentration to obtain the 3-hour, 8-hour, 24-hour, and annual values. Compare these to SCREEN3: 0.90, 0.70, 0.40, 0.08, respectively.</a:t>
            </a:r>
          </a:p>
        </p:txBody>
      </p:sp>
      <p:sp>
        <p:nvSpPr>
          <p:cNvPr id="39940" name="Slide Number Placeholder 3">
            <a:extLst>
              <a:ext uri="{FF2B5EF4-FFF2-40B4-BE49-F238E27FC236}">
                <a16:creationId xmlns:a16="http://schemas.microsoft.com/office/drawing/2014/main" id="{96292E6E-E552-4781-A779-86A403A2D11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51E8F6E3-05AA-46E6-9276-D7AF048C46D0}" type="slidenum">
              <a:rPr lang="en-US" altLang="en-US" sz="1200">
                <a:latin typeface="Arial" panose="020B0604020202020204" pitchFamily="34" charset="0"/>
              </a:rPr>
              <a:pPr>
                <a:spcBef>
                  <a:spcPct val="0"/>
                </a:spcBef>
              </a:pPr>
              <a:t>28</a:t>
            </a:fld>
            <a:endParaRPr lang="en-US" altLang="en-US" sz="1200">
              <a:latin typeface="Arial" panose="020B0604020202020204" pitchFamily="34"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21A37C-9FD6-3224-5258-F3C27F4E2D63}"/>
            </a:ext>
          </a:extLst>
        </p:cNvPr>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06AD4D50-957D-EA62-EBE4-C47FDE3EEFB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a:extLst>
              <a:ext uri="{FF2B5EF4-FFF2-40B4-BE49-F238E27FC236}">
                <a16:creationId xmlns:a16="http://schemas.microsoft.com/office/drawing/2014/main" id="{BD6D19EB-E2EE-8C7E-DFFF-EE9B5B168188}"/>
              </a:ext>
            </a:extLst>
          </p:cNvPr>
          <p:cNvSpPr>
            <a:spLocks noGrp="1"/>
          </p:cNvSpPr>
          <p:nvPr>
            <p:ph type="body" idx="1"/>
          </p:nvPr>
        </p:nvSpPr>
        <p:spPr bwMode="auto"/>
        <p:txBody>
          <a:bodyPr wrap="square" numCol="1" anchor="t" anchorCtr="0" compatLnSpc="1">
            <a:prstTxWarp prst="textNoShape">
              <a:avLst/>
            </a:prstTxWarp>
            <a:normAutofit lnSpcReduction="10000"/>
          </a:bodyPr>
          <a:lstStyle/>
          <a:p>
            <a:pPr eaLnBrk="1" hangingPunct="1">
              <a:spcBef>
                <a:spcPts val="1147"/>
              </a:spcBef>
              <a:defRPr/>
            </a:pPr>
            <a:r>
              <a:rPr lang="en-US" altLang="en-US" dirty="0"/>
              <a:t>If the user enters an output filename in response to a prompt and omits the extension, AERSCREEN will re-prompt the user for a filename.</a:t>
            </a:r>
          </a:p>
          <a:p>
            <a:pPr eaLnBrk="1" hangingPunct="1">
              <a:spcBef>
                <a:spcPts val="1147"/>
              </a:spcBef>
              <a:defRPr/>
            </a:pPr>
            <a:endParaRPr lang="en-US" altLang="en-US" dirty="0"/>
          </a:p>
          <a:p>
            <a:pPr eaLnBrk="1" hangingPunct="1">
              <a:spcBef>
                <a:spcPts val="1147"/>
              </a:spcBef>
              <a:defRPr/>
            </a:pPr>
            <a:r>
              <a:rPr lang="en-US" altLang="en-US" dirty="0"/>
              <a:t>The meteorological parameters listed in the output file include a summary of the several parameters that went into MAKEMET (min/max temperature, minimum wind speed, anemometer height, surface characteristics), the conditions associated with the overall maximum impact, and the conditions associated with the ambient boundary impact.</a:t>
            </a:r>
          </a:p>
          <a:p>
            <a:pPr eaLnBrk="1" hangingPunct="1">
              <a:spcBef>
                <a:spcPts val="1147"/>
              </a:spcBef>
              <a:defRPr/>
            </a:pPr>
            <a:endParaRPr lang="en-US" altLang="en-US" dirty="0"/>
          </a:p>
          <a:p>
            <a:pPr eaLnBrk="1" hangingPunct="1">
              <a:spcBef>
                <a:spcPts val="1147"/>
              </a:spcBef>
              <a:defRPr/>
            </a:pPr>
            <a:r>
              <a:rPr lang="en-US" altLang="en-US" dirty="0"/>
              <a:t>In addition, a final non-downwash plume height is listed for the latter two sets of meteorological parameters.</a:t>
            </a:r>
          </a:p>
          <a:p>
            <a:pPr eaLnBrk="1" hangingPunct="1">
              <a:spcBef>
                <a:spcPts val="1147"/>
              </a:spcBef>
              <a:defRPr/>
            </a:pPr>
            <a:endParaRPr lang="en-US" altLang="en-US" dirty="0"/>
          </a:p>
          <a:p>
            <a:pPr eaLnBrk="1" hangingPunct="1">
              <a:spcBef>
                <a:spcPts val="1147"/>
              </a:spcBef>
              <a:defRPr/>
            </a:pPr>
            <a:r>
              <a:rPr lang="en-US" altLang="en-US" dirty="0"/>
              <a:t>The impact summary includes the maximum impact and the impact at the ambient boundary.</a:t>
            </a:r>
          </a:p>
          <a:p>
            <a:pPr eaLnBrk="1" hangingPunct="1">
              <a:spcBef>
                <a:spcPts val="1147"/>
              </a:spcBef>
              <a:defRPr/>
            </a:pPr>
            <a:endParaRPr lang="en-US" altLang="en-US" dirty="0"/>
          </a:p>
          <a:p>
            <a:pPr eaLnBrk="1" hangingPunct="1">
              <a:spcBef>
                <a:spcPts val="1147"/>
              </a:spcBef>
              <a:defRPr/>
            </a:pPr>
            <a:r>
              <a:rPr lang="en-US" altLang="en-US" dirty="0"/>
              <a:t>AERSCREEN computes the 1-hour concentration, then applies the scaling factors to the 1-hour concentration to obtain the 3-hour, 8-hour, 24-hour, and annual values. Compare these to SCREEN3: 0.90, 0.70, 0.40, 0.08, respectively.</a:t>
            </a:r>
          </a:p>
        </p:txBody>
      </p:sp>
      <p:sp>
        <p:nvSpPr>
          <p:cNvPr id="39940" name="Slide Number Placeholder 3">
            <a:extLst>
              <a:ext uri="{FF2B5EF4-FFF2-40B4-BE49-F238E27FC236}">
                <a16:creationId xmlns:a16="http://schemas.microsoft.com/office/drawing/2014/main" id="{F934F926-8438-F564-8CDE-C9C4770AE38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51E8F6E3-05AA-46E6-9276-D7AF048C46D0}" type="slidenum">
              <a:rPr lang="en-US" altLang="en-US" sz="1200">
                <a:latin typeface="Arial" panose="020B0604020202020204" pitchFamily="34" charset="0"/>
              </a:rPr>
              <a:pPr>
                <a:spcBef>
                  <a:spcPct val="0"/>
                </a:spcBef>
              </a:pPr>
              <a:t>29</a:t>
            </a:fld>
            <a:endParaRPr lang="en-US" altLang="en-US" sz="1200">
              <a:latin typeface="Arial" panose="020B0604020202020204" pitchFamily="34" charset="0"/>
            </a:endParaRPr>
          </a:p>
        </p:txBody>
      </p:sp>
    </p:spTree>
    <p:extLst>
      <p:ext uri="{BB962C8B-B14F-4D97-AF65-F5344CB8AC3E}">
        <p14:creationId xmlns:p14="http://schemas.microsoft.com/office/powerpoint/2010/main" val="27747705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C9B7D3E6-9969-4E91-A8A2-D48B63B0507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CC8895CD-D5CC-4D40-83DE-68A03F88F80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3316" name="Slide Number Placeholder 3">
            <a:extLst>
              <a:ext uri="{FF2B5EF4-FFF2-40B4-BE49-F238E27FC236}">
                <a16:creationId xmlns:a16="http://schemas.microsoft.com/office/drawing/2014/main" id="{36784C3B-7AE2-44D0-A010-68DCD44FE37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0FD1C500-6E75-41BE-BDDA-6E0334BCB98F}" type="slidenum">
              <a:rPr lang="en-US" altLang="en-US" sz="1200">
                <a:latin typeface="Arial" panose="020B0604020202020204" pitchFamily="34" charset="0"/>
              </a:rPr>
              <a:pPr>
                <a:spcBef>
                  <a:spcPct val="0"/>
                </a:spcBef>
              </a:pPr>
              <a:t>3</a:t>
            </a:fld>
            <a:endParaRPr lang="en-US" altLang="en-US" sz="1200">
              <a:latin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78F985D2-B368-483B-AE79-F5BBEA5B154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7CED2D2C-D354-4150-ACDF-C77C16EB118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If you use AERSCREEN, a DOS-based interface will prompt for a variety of inputs for options, source, receptor, terrain, downwash, and meteorology. </a:t>
            </a:r>
          </a:p>
          <a:p>
            <a:pPr eaLnBrk="1" hangingPunct="1">
              <a:spcBef>
                <a:spcPct val="0"/>
              </a:spcBef>
            </a:pPr>
            <a:endParaRPr lang="en-US" altLang="en-US" dirty="0"/>
          </a:p>
          <a:p>
            <a:pPr eaLnBrk="1" hangingPunct="1">
              <a:spcBef>
                <a:spcPct val="0"/>
              </a:spcBef>
            </a:pPr>
            <a:r>
              <a:rPr lang="en-US" altLang="en-US" dirty="0"/>
              <a:t>There are a few places where the user can specify an existing file in lieu of responding to a series of prompts. One example is building downwash information. The user can either respond to several building-related prompts (to run BPIPPRM) or enter the name of an existing file created by BPIPPRM external to AERSCREEN.</a:t>
            </a:r>
          </a:p>
          <a:p>
            <a:pPr eaLnBrk="1" hangingPunct="1">
              <a:spcBef>
                <a:spcPct val="0"/>
              </a:spcBef>
            </a:pPr>
            <a:endParaRPr lang="en-US" altLang="en-US" dirty="0"/>
          </a:p>
          <a:p>
            <a:pPr eaLnBrk="1" hangingPunct="1">
              <a:spcBef>
                <a:spcPct val="0"/>
              </a:spcBef>
            </a:pPr>
            <a:r>
              <a:rPr lang="en-US" altLang="en-US" dirty="0"/>
              <a:t>In the prompt-response method, a program known as MAKEMET generates the screening meteorology. This same program can be used stand-alone to create the screening meteorology that is input into a full AERMOD run (with the SCREEN model option specified). This is useful if you need to specify a grid of receptors (versus a line in AERSCREEN).</a:t>
            </a:r>
          </a:p>
        </p:txBody>
      </p:sp>
      <p:sp>
        <p:nvSpPr>
          <p:cNvPr id="19460" name="Slide Number Placeholder 3">
            <a:extLst>
              <a:ext uri="{FF2B5EF4-FFF2-40B4-BE49-F238E27FC236}">
                <a16:creationId xmlns:a16="http://schemas.microsoft.com/office/drawing/2014/main" id="{BBEF4219-84AA-4844-A4CF-662432B67F8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6FBAB42F-B63D-4089-B27B-020629214F7D}" type="slidenum">
              <a:rPr lang="en-US" altLang="en-US" sz="1200">
                <a:latin typeface="Arial" panose="020B0604020202020204" pitchFamily="34" charset="0"/>
              </a:rPr>
              <a:pPr>
                <a:spcBef>
                  <a:spcPct val="0"/>
                </a:spcBef>
              </a:pPr>
              <a:t>4</a:t>
            </a:fld>
            <a:endParaRPr lang="en-US" altLang="en-US" sz="1200">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0C1E99B7-7850-4315-BC21-CA054B8421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D6EE179B-665E-46AD-87B8-3B51317D1E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AERSCREEN is an interface that runs AERMOD in screening mode as well as several of the preprocessors used with the AERMOD system.</a:t>
            </a:r>
          </a:p>
          <a:p>
            <a:pPr eaLnBrk="1" hangingPunct="1">
              <a:spcBef>
                <a:spcPct val="0"/>
              </a:spcBef>
            </a:pPr>
            <a:endParaRPr lang="en-US" altLang="en-US" dirty="0"/>
          </a:p>
          <a:p>
            <a:pPr eaLnBrk="1" hangingPunct="1">
              <a:spcBef>
                <a:spcPct val="0"/>
              </a:spcBef>
            </a:pPr>
            <a:r>
              <a:rPr lang="en-US" altLang="en-US" dirty="0"/>
              <a:t>A great advantage of using AERSCREEN is the fact that the user does not need 5 years of National Weather Service (NWS) or 1-year-old site-specific meteorological data. AERSCREEN develops the meteorology using MAKEMET based on the user responses to a series of prompts.</a:t>
            </a:r>
          </a:p>
          <a:p>
            <a:pPr eaLnBrk="1" hangingPunct="1">
              <a:spcBef>
                <a:spcPct val="0"/>
              </a:spcBef>
            </a:pPr>
            <a:endParaRPr lang="en-US" altLang="en-US" dirty="0"/>
          </a:p>
          <a:p>
            <a:pPr eaLnBrk="1" hangingPunct="1">
              <a:spcBef>
                <a:spcPct val="0"/>
              </a:spcBef>
            </a:pPr>
            <a:r>
              <a:rPr lang="en-US" altLang="en-US" dirty="0"/>
              <a:t>AERSCREEN runs AERMOD for a single source with limited input and only calculates 1-hour averages. Scaling factors are applied to estimate 3-hour, 8-hour, 24-hour, and annual averages (0.9, 0.7, 0.4, 0.08, respectively).</a:t>
            </a:r>
          </a:p>
          <a:p>
            <a:pPr eaLnBrk="1" hangingPunct="1">
              <a:spcBef>
                <a:spcPct val="0"/>
              </a:spcBef>
            </a:pPr>
            <a:endParaRPr lang="en-US" altLang="en-US" dirty="0"/>
          </a:p>
          <a:p>
            <a:pPr eaLnBrk="1" hangingPunct="1">
              <a:spcBef>
                <a:spcPct val="0"/>
              </a:spcBef>
            </a:pPr>
            <a:r>
              <a:rPr lang="en-US" altLang="en-US" dirty="0"/>
              <a:t>AERSCREEN runs in a Windows Command Prompt (DOS-prompt). It is a prompt-driven interface that, in addition to running AERMOD in screening mode, runs MAKEMET, BPIPPRM, and AERMAP to generate or process the necessary meteorology, building, and elevation data required by AERMOD.</a:t>
            </a:r>
          </a:p>
          <a:p>
            <a:pPr eaLnBrk="1" hangingPunct="1">
              <a:spcBef>
                <a:spcPct val="0"/>
              </a:spcBef>
            </a:pPr>
            <a:endParaRPr lang="en-US" altLang="en-US" dirty="0"/>
          </a:p>
          <a:p>
            <a:pPr eaLnBrk="1" hangingPunct="1">
              <a:spcBef>
                <a:spcPct val="0"/>
              </a:spcBef>
            </a:pPr>
            <a:r>
              <a:rPr lang="en-US" altLang="en-US" dirty="0"/>
              <a:t>AERSCREEN does not run AERSURFACE but requires surface characteristics like AERMET with multiple options for user input.</a:t>
            </a:r>
          </a:p>
        </p:txBody>
      </p:sp>
      <p:sp>
        <p:nvSpPr>
          <p:cNvPr id="17412" name="Slide Number Placeholder 3">
            <a:extLst>
              <a:ext uri="{FF2B5EF4-FFF2-40B4-BE49-F238E27FC236}">
                <a16:creationId xmlns:a16="http://schemas.microsoft.com/office/drawing/2014/main" id="{21EEA6FC-11A3-4B8D-ADBE-8F86F48262A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6D597481-22DF-4224-B4A4-47FDA35ADE29}" type="slidenum">
              <a:rPr lang="en-US" altLang="en-US" sz="1200">
                <a:latin typeface="Arial" panose="020B0604020202020204" pitchFamily="34" charset="0"/>
              </a:rPr>
              <a:pPr>
                <a:spcBef>
                  <a:spcPct val="0"/>
                </a:spcBef>
              </a:pPr>
              <a:t>5</a:t>
            </a:fld>
            <a:endParaRPr lang="en-US" altLang="en-US" sz="120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a:extLst>
              <a:ext uri="{FF2B5EF4-FFF2-40B4-BE49-F238E27FC236}">
                <a16:creationId xmlns:a16="http://schemas.microsoft.com/office/drawing/2014/main" id="{3DFC070A-843A-4AA6-B1F6-FE3FE8454B0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a:extLst>
              <a:ext uri="{FF2B5EF4-FFF2-40B4-BE49-F238E27FC236}">
                <a16:creationId xmlns:a16="http://schemas.microsoft.com/office/drawing/2014/main" id="{EA06F319-4399-4E79-9D46-917602C1B3F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ts val="1147"/>
              </a:spcBef>
            </a:pPr>
            <a:r>
              <a:rPr lang="en-US" altLang="en-US" dirty="0"/>
              <a:t>See the AERSCREEN User’s Manual for more information on the specific source prompts.</a:t>
            </a:r>
          </a:p>
          <a:p>
            <a:pPr eaLnBrk="1" hangingPunct="1">
              <a:spcBef>
                <a:spcPts val="1147"/>
              </a:spcBef>
            </a:pPr>
            <a:endParaRPr lang="en-US" altLang="en-US" dirty="0"/>
          </a:p>
          <a:p>
            <a:pPr eaLnBrk="1" hangingPunct="1">
              <a:spcBef>
                <a:spcPts val="1147"/>
              </a:spcBef>
            </a:pPr>
            <a:r>
              <a:rPr lang="en-US" altLang="en-US" dirty="0"/>
              <a:t>Unlike AERMOD, AERSCREEN can model flares as a point source after making the exit velocity 20 m/s and exit temperature 1,273 K (as was done in SCREEN3). A stack diameter and effective stack height are calculated.</a:t>
            </a:r>
          </a:p>
          <a:p>
            <a:pPr eaLnBrk="1" hangingPunct="1">
              <a:spcBef>
                <a:spcPts val="1147"/>
              </a:spcBef>
            </a:pPr>
            <a:endParaRPr lang="en-US" altLang="en-US" dirty="0"/>
          </a:p>
          <a:p>
            <a:pPr eaLnBrk="1" hangingPunct="1">
              <a:spcBef>
                <a:spcPts val="1147"/>
              </a:spcBef>
              <a:defRPr/>
            </a:pPr>
            <a:r>
              <a:rPr lang="en-US" dirty="0"/>
              <a:t>AERSCREEN can incorporate input data needed to use OLM or PVMRM when modeling NO</a:t>
            </a:r>
            <a:r>
              <a:rPr lang="pt-BR" baseline="-25000" dirty="0"/>
              <a:t>2</a:t>
            </a:r>
            <a:r>
              <a:rPr lang="en-US" dirty="0"/>
              <a:t>.</a:t>
            </a:r>
          </a:p>
          <a:p>
            <a:pPr marL="327778" indent="-109259" eaLnBrk="1" hangingPunct="1">
              <a:spcBef>
                <a:spcPts val="1147"/>
              </a:spcBef>
              <a:buFont typeface="Arial" pitchFamily="34" charset="0"/>
              <a:buChar char="•"/>
              <a:defRPr/>
            </a:pPr>
            <a:r>
              <a:rPr lang="en-US" dirty="0"/>
              <a:t>OLM: Ozone Limiting Method</a:t>
            </a:r>
          </a:p>
          <a:p>
            <a:pPr marL="327778" indent="-109259" eaLnBrk="1" hangingPunct="1">
              <a:spcBef>
                <a:spcPts val="1147"/>
              </a:spcBef>
              <a:buFont typeface="Arial" pitchFamily="34" charset="0"/>
              <a:buChar char="•"/>
              <a:defRPr/>
            </a:pPr>
            <a:r>
              <a:rPr lang="en-US" dirty="0"/>
              <a:t>PVMRM: Plume Volume Molar Ratio Method</a:t>
            </a:r>
          </a:p>
          <a:p>
            <a:pPr eaLnBrk="1" hangingPunct="1">
              <a:spcBef>
                <a:spcPts val="1147"/>
              </a:spcBef>
              <a:defRPr/>
            </a:pPr>
            <a:endParaRPr lang="en-US" dirty="0"/>
          </a:p>
          <a:p>
            <a:pPr eaLnBrk="1" hangingPunct="1">
              <a:spcBef>
                <a:spcPts val="1147"/>
              </a:spcBef>
              <a:defRPr/>
            </a:pPr>
            <a:r>
              <a:rPr lang="en-US" dirty="0"/>
              <a:t>To use OLM or PVMRM, the user is prompted to enter the </a:t>
            </a:r>
            <a:r>
              <a:rPr lang="pt-BR" dirty="0"/>
              <a:t>NO</a:t>
            </a:r>
            <a:r>
              <a:rPr lang="pt-BR" baseline="-25000" dirty="0"/>
              <a:t>2</a:t>
            </a:r>
            <a:r>
              <a:rPr lang="pt-BR" dirty="0"/>
              <a:t>/NO</a:t>
            </a:r>
            <a:r>
              <a:rPr lang="pt-BR" baseline="-25000" dirty="0"/>
              <a:t>X</a:t>
            </a:r>
            <a:r>
              <a:rPr lang="en-US" dirty="0"/>
              <a:t> in-stack ratio and a representative background concentration. AERSCREEN sets the </a:t>
            </a:r>
            <a:r>
              <a:rPr lang="pt-BR" dirty="0"/>
              <a:t>NO</a:t>
            </a:r>
            <a:r>
              <a:rPr lang="pt-BR" baseline="-25000" dirty="0"/>
              <a:t>2</a:t>
            </a:r>
            <a:r>
              <a:rPr lang="pt-BR" dirty="0"/>
              <a:t>/NO</a:t>
            </a:r>
            <a:r>
              <a:rPr lang="pt-BR" baseline="-25000" dirty="0"/>
              <a:t>X</a:t>
            </a:r>
            <a:r>
              <a:rPr lang="pt-BR" dirty="0"/>
              <a:t> ambient equilibrium ratio to the default value of 0.90.</a:t>
            </a:r>
            <a:endParaRPr lang="en-US" dirty="0"/>
          </a:p>
          <a:p>
            <a:pPr eaLnBrk="1" hangingPunct="1">
              <a:spcBef>
                <a:spcPts val="1147"/>
              </a:spcBef>
            </a:pPr>
            <a:endParaRPr lang="en-US" altLang="en-US" dirty="0"/>
          </a:p>
        </p:txBody>
      </p:sp>
      <p:sp>
        <p:nvSpPr>
          <p:cNvPr id="44036" name="Slide Number Placeholder 3">
            <a:extLst>
              <a:ext uri="{FF2B5EF4-FFF2-40B4-BE49-F238E27FC236}">
                <a16:creationId xmlns:a16="http://schemas.microsoft.com/office/drawing/2014/main" id="{740D0556-FF14-4CEB-9756-492B033ED01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9BD6EA2A-AD5C-4729-8645-7991999D1628}" type="slidenum">
              <a:rPr lang="en-US" altLang="en-US" sz="1200">
                <a:latin typeface="Arial" panose="020B0604020202020204" pitchFamily="34" charset="0"/>
              </a:rPr>
              <a:pPr>
                <a:spcBef>
                  <a:spcPct val="0"/>
                </a:spcBef>
              </a:pPr>
              <a:t>6</a:t>
            </a:fld>
            <a:endParaRPr lang="en-US" altLang="en-US" sz="120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5E5932CB-DF9A-4295-8A0D-75677B439B2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D1C7AC0E-2A89-41A9-9A9A-5C315CC45425}"/>
              </a:ext>
            </a:extLst>
          </p:cNvPr>
          <p:cNvSpPr>
            <a:spLocks noGrp="1"/>
          </p:cNvSpPr>
          <p:nvPr>
            <p:ph type="body" idx="1"/>
          </p:nvPr>
        </p:nvSpPr>
        <p:spPr bwMode="auto"/>
        <p:txBody>
          <a:bodyPr wrap="square" numCol="1" anchor="t" anchorCtr="0" compatLnSpc="1">
            <a:prstTxWarp prst="textNoShape">
              <a:avLst/>
            </a:prstTxWarp>
            <a:normAutofit fontScale="92500"/>
          </a:bodyPr>
          <a:lstStyle/>
          <a:p>
            <a:pPr eaLnBrk="1" hangingPunct="1">
              <a:spcBef>
                <a:spcPts val="1147"/>
              </a:spcBef>
              <a:defRPr/>
            </a:pPr>
            <a:r>
              <a:rPr lang="en-US" altLang="en-US" b="1" dirty="0"/>
              <a:t>AERSCREEN</a:t>
            </a:r>
            <a:r>
              <a:rPr lang="en-US" altLang="en-US" dirty="0"/>
              <a:t> calls the programs listed as needed. </a:t>
            </a:r>
          </a:p>
          <a:p>
            <a:pPr eaLnBrk="1" hangingPunct="1">
              <a:spcBef>
                <a:spcPts val="1147"/>
              </a:spcBef>
              <a:defRPr/>
            </a:pPr>
            <a:r>
              <a:rPr lang="en-US" altLang="en-US" b="1" dirty="0"/>
              <a:t>MAKEMET</a:t>
            </a:r>
            <a:r>
              <a:rPr lang="en-US" altLang="en-US" dirty="0"/>
              <a:t> is used to generate screening meteorology.</a:t>
            </a:r>
          </a:p>
          <a:p>
            <a:pPr eaLnBrk="1" hangingPunct="1">
              <a:spcBef>
                <a:spcPts val="1147"/>
              </a:spcBef>
              <a:defRPr/>
            </a:pPr>
            <a:r>
              <a:rPr lang="en-US" altLang="en-US" b="1" dirty="0"/>
              <a:t>AERMAP</a:t>
            </a:r>
            <a:r>
              <a:rPr lang="en-US" altLang="en-US" dirty="0"/>
              <a:t> extracts terrain elevations for sources and receptor locations and determines receptor hill height scales. AERMAP is not called if terrain is not considered (flat terrain).</a:t>
            </a:r>
          </a:p>
          <a:p>
            <a:pPr eaLnBrk="1" hangingPunct="1">
              <a:spcBef>
                <a:spcPts val="1147"/>
              </a:spcBef>
              <a:defRPr/>
            </a:pPr>
            <a:r>
              <a:rPr lang="en-US" altLang="en-US" b="1" dirty="0"/>
              <a:t>BPIPPRM</a:t>
            </a:r>
            <a:r>
              <a:rPr lang="en-US" altLang="en-US" dirty="0"/>
              <a:t> generates building parameters required for building downwash.</a:t>
            </a:r>
          </a:p>
          <a:p>
            <a:pPr eaLnBrk="1" hangingPunct="1">
              <a:spcBef>
                <a:spcPts val="1147"/>
              </a:spcBef>
              <a:defRPr/>
            </a:pPr>
            <a:r>
              <a:rPr lang="en-US" altLang="en-US" b="1" dirty="0"/>
              <a:t>AERMOD</a:t>
            </a:r>
            <a:r>
              <a:rPr lang="en-US" altLang="en-US" dirty="0"/>
              <a:t> is called and run in screening mode.</a:t>
            </a:r>
          </a:p>
          <a:p>
            <a:pPr eaLnBrk="1" hangingPunct="1">
              <a:spcBef>
                <a:spcPts val="1147"/>
              </a:spcBef>
              <a:defRPr/>
            </a:pPr>
            <a:r>
              <a:rPr lang="en-US" altLang="en-US" dirty="0"/>
              <a:t>AERSCREEN searches the current working directory for these program executable files. If it cannot find the executables in the working directory, AERSCREEN will prompt the user to enter their location. </a:t>
            </a:r>
            <a:r>
              <a:rPr lang="en-US" altLang="en-US" b="1" dirty="0"/>
              <a:t>Both the path and filename</a:t>
            </a:r>
            <a:r>
              <a:rPr lang="en-US" altLang="en-US" dirty="0"/>
              <a:t> of the executables must be entered.</a:t>
            </a:r>
          </a:p>
          <a:p>
            <a:pPr eaLnBrk="1" hangingPunct="1">
              <a:spcBef>
                <a:spcPts val="1147"/>
              </a:spcBef>
              <a:defRPr/>
            </a:pPr>
            <a:endParaRPr lang="en-US" altLang="en-US" dirty="0"/>
          </a:p>
          <a:p>
            <a:pPr eaLnBrk="1" hangingPunct="1">
              <a:spcBef>
                <a:spcPts val="1147"/>
              </a:spcBef>
              <a:defRPr/>
            </a:pPr>
            <a:r>
              <a:rPr lang="en-US" altLang="en-US" dirty="0"/>
              <a:t>“demlist.txt” is required if terrain processing is performed. It should be stored either in the folder where the AERSCREEN executable is stored or in the current working directory.</a:t>
            </a:r>
          </a:p>
          <a:p>
            <a:pPr eaLnBrk="1" hangingPunct="1">
              <a:spcBef>
                <a:spcPts val="1147"/>
              </a:spcBef>
              <a:defRPr/>
            </a:pPr>
            <a:endParaRPr lang="en-US" altLang="en-US" dirty="0"/>
          </a:p>
          <a:p>
            <a:pPr eaLnBrk="1" hangingPunct="1">
              <a:spcBef>
                <a:spcPts val="1147"/>
              </a:spcBef>
              <a:defRPr/>
            </a:pPr>
            <a:r>
              <a:rPr lang="en-US" altLang="en-US" dirty="0"/>
              <a:t>“demlist.txt” names: 1) the location of the NADGRID files required for datum conversion and 2) the path and filenames of the terrain elevation files.</a:t>
            </a:r>
          </a:p>
        </p:txBody>
      </p:sp>
      <p:sp>
        <p:nvSpPr>
          <p:cNvPr id="12292" name="Slide Number Placeholder 3">
            <a:extLst>
              <a:ext uri="{FF2B5EF4-FFF2-40B4-BE49-F238E27FC236}">
                <a16:creationId xmlns:a16="http://schemas.microsoft.com/office/drawing/2014/main" id="{BCD8A6B2-D00D-4CAC-842D-C7D1D86DEE9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66D18B0D-069C-4173-AB53-BA5DE5A1A0D9}" type="slidenum">
              <a:rPr lang="en-US" altLang="en-US" sz="1200">
                <a:latin typeface="Arial" panose="020B0604020202020204" pitchFamily="34" charset="0"/>
              </a:rPr>
              <a:pPr>
                <a:spcBef>
                  <a:spcPct val="0"/>
                </a:spcBef>
              </a:pPr>
              <a:t>7</a:t>
            </a:fld>
            <a:endParaRPr lang="en-US" altLang="en-US" sz="120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CA5B2BAF-8984-48BD-A23D-8E9E3E54834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D091D2C6-08A2-4C2A-8F60-6A4CC24FA7A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lnSpcReduction="10000"/>
          </a:bodyPr>
          <a:lstStyle/>
          <a:p>
            <a:pPr eaLnBrk="1" hangingPunct="1">
              <a:spcBef>
                <a:spcPts val="1147"/>
              </a:spcBef>
            </a:pPr>
            <a:r>
              <a:rPr lang="en-US" altLang="en-US" dirty="0"/>
              <a:t>Whereas multiple sources and a mixture of source types can be modeled simultaneously in AERMOD, AERSCREEN can only model a single source during a simulation. If more than one source needs to be modeled, then a full screening AERMOD run with screening meteorology could be performed apart from the AERSCREEN interface. Consult with the regulatory agency for additional guidance if necessary.</a:t>
            </a:r>
          </a:p>
          <a:p>
            <a:pPr eaLnBrk="1" hangingPunct="1">
              <a:spcBef>
                <a:spcPts val="1147"/>
              </a:spcBef>
            </a:pPr>
            <a:endParaRPr lang="en-US" altLang="en-US" dirty="0"/>
          </a:p>
          <a:p>
            <a:pPr eaLnBrk="1" hangingPunct="1">
              <a:spcBef>
                <a:spcPts val="1147"/>
              </a:spcBef>
            </a:pPr>
            <a:r>
              <a:rPr lang="en-US" altLang="en-US" dirty="0"/>
              <a:t>Be aware that unlike AERMOD, AERSCREEN requires the AREA source emission rate to be entered as g/s </a:t>
            </a:r>
            <a:r>
              <a:rPr lang="en-US" altLang="en-US" b="1" dirty="0"/>
              <a:t>or</a:t>
            </a:r>
            <a:r>
              <a:rPr lang="en-US" altLang="en-US" dirty="0"/>
              <a:t> </a:t>
            </a:r>
            <a:r>
              <a:rPr lang="en-US" altLang="en-US" dirty="0" err="1"/>
              <a:t>lbs</a:t>
            </a:r>
            <a:r>
              <a:rPr lang="en-US" altLang="en-US" dirty="0"/>
              <a:t>/</a:t>
            </a:r>
            <a:r>
              <a:rPr lang="en-US" altLang="en-US" dirty="0" err="1"/>
              <a:t>hr</a:t>
            </a:r>
            <a:r>
              <a:rPr lang="en-US" altLang="en-US" dirty="0"/>
              <a:t>, depending on how the units of measure were specified near the beginning of the prompts. DO NOT enter AREA emission rate as rate per unit area (g/s-m</a:t>
            </a:r>
            <a:r>
              <a:rPr lang="en-US" altLang="en-US" baseline="30000" dirty="0"/>
              <a:t>2</a:t>
            </a:r>
            <a:r>
              <a:rPr lang="en-US" altLang="en-US" dirty="0"/>
              <a:t>).</a:t>
            </a:r>
          </a:p>
          <a:p>
            <a:pPr eaLnBrk="1" hangingPunct="1">
              <a:spcBef>
                <a:spcPts val="1147"/>
              </a:spcBef>
            </a:pPr>
            <a:endParaRPr lang="en-US" altLang="en-US" dirty="0"/>
          </a:p>
          <a:p>
            <a:pPr eaLnBrk="1" hangingPunct="1">
              <a:spcBef>
                <a:spcPts val="1147"/>
              </a:spcBef>
            </a:pPr>
            <a:r>
              <a:rPr lang="en-US" altLang="en-US" dirty="0"/>
              <a:t>In addition to the source types available in AERMOD, AERSCREEN can model </a:t>
            </a:r>
            <a:r>
              <a:rPr lang="en-US" altLang="en-US" b="1" dirty="0"/>
              <a:t>flares</a:t>
            </a:r>
            <a:r>
              <a:rPr lang="en-US" altLang="en-US" dirty="0"/>
              <a:t> as a point source after making the exit velocity 20 m/s and exit temperature 1,273 K (as was done in SCREEN3). A stack diameter and effective stack height are calculated. </a:t>
            </a:r>
          </a:p>
          <a:p>
            <a:pPr eaLnBrk="1" hangingPunct="1">
              <a:spcBef>
                <a:spcPts val="1147"/>
              </a:spcBef>
            </a:pPr>
            <a:endParaRPr lang="en-US" altLang="en-US" dirty="0"/>
          </a:p>
          <a:p>
            <a:pPr eaLnBrk="1" hangingPunct="1">
              <a:spcBef>
                <a:spcPts val="1147"/>
              </a:spcBef>
            </a:pPr>
            <a:r>
              <a:rPr lang="en-US" altLang="en-US" dirty="0"/>
              <a:t>Note: At the time this course was developed, the new LINE, RLINE, and BUOYLINE sources in AERMOD are not available in AESCREEN.</a:t>
            </a:r>
          </a:p>
        </p:txBody>
      </p:sp>
      <p:sp>
        <p:nvSpPr>
          <p:cNvPr id="25604" name="Slide Number Placeholder 3">
            <a:extLst>
              <a:ext uri="{FF2B5EF4-FFF2-40B4-BE49-F238E27FC236}">
                <a16:creationId xmlns:a16="http://schemas.microsoft.com/office/drawing/2014/main" id="{EC490137-CF51-47F7-BD30-9CE296F819D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6A314509-D2AC-4355-8988-F4668075DB14}" type="slidenum">
              <a:rPr lang="en-US" altLang="en-US" sz="1200">
                <a:latin typeface="Arial" panose="020B0604020202020204" pitchFamily="34" charset="0"/>
              </a:rPr>
              <a:pPr>
                <a:spcBef>
                  <a:spcPct val="0"/>
                </a:spcBef>
              </a:pPr>
              <a:t>8</a:t>
            </a:fld>
            <a:endParaRPr lang="en-US" altLang="en-US" sz="120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09C89602-219A-45E9-B8D0-950BE975F52D}"/>
              </a:ext>
            </a:extLst>
          </p:cNvPr>
          <p:cNvSpPr>
            <a:spLocks noGrp="1" noRot="1" noChangeAspect="1" noTextEdit="1"/>
          </p:cNvSpPr>
          <p:nvPr>
            <p:ph type="sldImg"/>
          </p:nvPr>
        </p:nvSpPr>
        <p:spPr bwMode="auto">
          <a:xfrm>
            <a:off x="1431925" y="698500"/>
            <a:ext cx="4094163" cy="30718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EBD098B1-8782-482D-8359-0E0BFC1BFD11}"/>
              </a:ext>
            </a:extLst>
          </p:cNvPr>
          <p:cNvSpPr>
            <a:spLocks noGrp="1"/>
          </p:cNvSpPr>
          <p:nvPr>
            <p:ph type="body" idx="1"/>
          </p:nvPr>
        </p:nvSpPr>
        <p:spPr>
          <a:xfrm>
            <a:off x="686098" y="3843816"/>
            <a:ext cx="5485805" cy="5100449"/>
          </a:xfrm>
        </p:spPr>
        <p:txBody>
          <a:bodyPr>
            <a:normAutofit fontScale="70000" lnSpcReduction="20000"/>
          </a:bodyPr>
          <a:lstStyle/>
          <a:p>
            <a:pPr eaLnBrk="1" fontAlgn="auto" hangingPunct="1">
              <a:spcBef>
                <a:spcPts val="1147"/>
              </a:spcBef>
              <a:spcAft>
                <a:spcPts val="0"/>
              </a:spcAft>
              <a:defRPr/>
            </a:pPr>
            <a:r>
              <a:rPr lang="en-US" dirty="0"/>
              <a:t>MAKEMET is called by AERSCREEN to generate screening meteorology without the need for 1 year of site-specific data or 5 years of NWS data. MAKMET generates a matrix of meteorological conditions in the file formats required by AERMOD. Based on user input, it is possible to generate input files that have more records than a standard year of NWS data (8760 hours). </a:t>
            </a:r>
          </a:p>
          <a:p>
            <a:pPr eaLnBrk="1" fontAlgn="auto" hangingPunct="1">
              <a:spcBef>
                <a:spcPts val="1147"/>
              </a:spcBef>
              <a:spcAft>
                <a:spcPts val="0"/>
              </a:spcAft>
              <a:defRPr/>
            </a:pPr>
            <a:r>
              <a:rPr lang="en-US" dirty="0"/>
              <a:t> </a:t>
            </a:r>
          </a:p>
          <a:p>
            <a:pPr eaLnBrk="1" fontAlgn="auto" hangingPunct="1">
              <a:spcBef>
                <a:spcPts val="1147"/>
              </a:spcBef>
              <a:spcAft>
                <a:spcPts val="0"/>
              </a:spcAft>
              <a:defRPr/>
            </a:pPr>
            <a:r>
              <a:rPr lang="en-US" dirty="0"/>
              <a:t>MAKEMET can also be run as a stand-alone program if there is a need to run AERMOD in screening mode outside of the AERSCREEN interface due to the limitations imposed by the interface. </a:t>
            </a:r>
          </a:p>
          <a:p>
            <a:pPr eaLnBrk="1" fontAlgn="auto" hangingPunct="1">
              <a:spcBef>
                <a:spcPts val="1147"/>
              </a:spcBef>
              <a:spcAft>
                <a:spcPts val="0"/>
              </a:spcAft>
              <a:defRPr/>
            </a:pPr>
            <a:endParaRPr lang="en-US" dirty="0"/>
          </a:p>
          <a:p>
            <a:pPr eaLnBrk="1" fontAlgn="auto" hangingPunct="1">
              <a:spcBef>
                <a:spcPts val="1147"/>
              </a:spcBef>
              <a:spcAft>
                <a:spcPts val="0"/>
              </a:spcAft>
              <a:defRPr/>
            </a:pPr>
            <a:r>
              <a:rPr lang="en-US" dirty="0"/>
              <a:t>MAKEMET requires surface characteristic like AERMET. As mentioned previously, AERSCREEN does not call or use AERSURFACE (i.e., does not execute AERSURFACE); therefore, surface characteristics must be input to AERSCREEN by the user.</a:t>
            </a:r>
          </a:p>
          <a:p>
            <a:pPr eaLnBrk="1" fontAlgn="auto" hangingPunct="1">
              <a:spcBef>
                <a:spcPts val="1147"/>
              </a:spcBef>
              <a:spcAft>
                <a:spcPts val="0"/>
              </a:spcAft>
              <a:defRPr/>
            </a:pPr>
            <a:endParaRPr lang="en-US" dirty="0"/>
          </a:p>
          <a:p>
            <a:pPr eaLnBrk="1" fontAlgn="auto" hangingPunct="1">
              <a:spcBef>
                <a:spcPts val="1147"/>
              </a:spcBef>
              <a:spcAft>
                <a:spcPts val="0"/>
              </a:spcAft>
              <a:defRPr/>
            </a:pPr>
            <a:r>
              <a:rPr lang="en-US" dirty="0"/>
              <a:t>AERSCREEN provides three options for specifying surface characteristics:</a:t>
            </a:r>
          </a:p>
          <a:p>
            <a:pPr marL="218519" indent="-218519" eaLnBrk="1" fontAlgn="auto" hangingPunct="1">
              <a:spcBef>
                <a:spcPts val="1147"/>
              </a:spcBef>
              <a:spcAft>
                <a:spcPts val="0"/>
              </a:spcAft>
              <a:buFont typeface="+mj-lt"/>
              <a:buAutoNum type="arabicParenR"/>
              <a:defRPr/>
            </a:pPr>
            <a:r>
              <a:rPr lang="en-US" dirty="0"/>
              <a:t>User-specified without spatial or temporal variation.  </a:t>
            </a:r>
            <a:r>
              <a:rPr lang="en-US" b="1" dirty="0"/>
              <a:t>This is a good way to examine the sensitivity of </a:t>
            </a:r>
            <a:r>
              <a:rPr lang="en-US" b="1" dirty="0" err="1"/>
              <a:t>sfr</a:t>
            </a:r>
            <a:r>
              <a:rPr lang="en-US" b="1" dirty="0"/>
              <a:t> char.</a:t>
            </a:r>
          </a:p>
          <a:p>
            <a:pPr marL="329296" lvl="1" indent="-106224" eaLnBrk="1" fontAlgn="auto" hangingPunct="1">
              <a:spcBef>
                <a:spcPts val="1147"/>
              </a:spcBef>
              <a:spcAft>
                <a:spcPts val="0"/>
              </a:spcAft>
              <a:buFont typeface="Arial" pitchFamily="34" charset="0"/>
              <a:buChar char="•"/>
              <a:defRPr/>
            </a:pPr>
            <a:r>
              <a:rPr lang="en-US" dirty="0"/>
              <a:t>One value for albedo, one for Bowen ratio, and one for roughness length—i.e., single sector for all hours modeled.</a:t>
            </a:r>
          </a:p>
          <a:p>
            <a:pPr marL="218519" lvl="1" indent="-218519" eaLnBrk="1" fontAlgn="auto" hangingPunct="1">
              <a:spcBef>
                <a:spcPts val="1147"/>
              </a:spcBef>
              <a:spcAft>
                <a:spcPts val="0"/>
              </a:spcAft>
              <a:buFont typeface="+mj-lt"/>
              <a:buAutoNum type="arabicParenR" startAt="2"/>
              <a:defRPr/>
            </a:pPr>
            <a:r>
              <a:rPr lang="en-US" dirty="0"/>
              <a:t>Seasonally varying for a generic land use based on tables in the AERMET User’s Guide.</a:t>
            </a:r>
          </a:p>
          <a:p>
            <a:pPr marL="329296" lvl="1" indent="-106224" eaLnBrk="1" fontAlgn="auto" hangingPunct="1">
              <a:spcBef>
                <a:spcPts val="1147"/>
              </a:spcBef>
              <a:spcAft>
                <a:spcPts val="0"/>
              </a:spcAft>
              <a:buFont typeface="Arial" pitchFamily="34" charset="0"/>
              <a:buChar char="•"/>
              <a:defRPr/>
            </a:pPr>
            <a:r>
              <a:rPr lang="en-US" dirty="0"/>
              <a:t>Seasonal values for albedo, Bowen ratio, and roughness length based on the user-response for a dominant land cover as defined in the AERMET User’s Guide.</a:t>
            </a:r>
          </a:p>
          <a:p>
            <a:pPr marL="329296" lvl="1" indent="-106224" eaLnBrk="1" fontAlgn="auto" hangingPunct="1">
              <a:spcBef>
                <a:spcPts val="1147"/>
              </a:spcBef>
              <a:spcAft>
                <a:spcPts val="0"/>
              </a:spcAft>
              <a:buFont typeface="Arial" pitchFamily="34" charset="0"/>
              <a:buChar char="•"/>
              <a:defRPr/>
            </a:pPr>
            <a:r>
              <a:rPr lang="en-US" dirty="0"/>
              <a:t>Seasons are Winter (Dec–Feb), Spring (Mar–May), Summer (June–Aug), and Autumn (Sept–Nov).</a:t>
            </a:r>
          </a:p>
          <a:p>
            <a:pPr marL="218519" indent="-218519" eaLnBrk="1" fontAlgn="auto" hangingPunct="1">
              <a:spcBef>
                <a:spcPts val="1147"/>
              </a:spcBef>
              <a:spcAft>
                <a:spcPts val="0"/>
              </a:spcAft>
              <a:buFont typeface="+mj-lt"/>
              <a:buAutoNum type="arabicParenR" startAt="3"/>
              <a:defRPr/>
            </a:pPr>
            <a:r>
              <a:rPr lang="en-US" dirty="0"/>
              <a:t>Input path and filename of an AERSURFACE output file containing the characteristics; allows for temporal and spatial variations.</a:t>
            </a:r>
          </a:p>
          <a:p>
            <a:pPr marL="329296" lvl="1" indent="-106224" eaLnBrk="1" fontAlgn="auto" hangingPunct="1">
              <a:spcBef>
                <a:spcPts val="1147"/>
              </a:spcBef>
              <a:spcAft>
                <a:spcPts val="0"/>
              </a:spcAft>
              <a:buFont typeface="Arial" pitchFamily="34" charset="0"/>
              <a:buChar char="•"/>
              <a:defRPr/>
            </a:pPr>
            <a:r>
              <a:rPr lang="en-US" dirty="0"/>
              <a:t>User runs AERSURFACE outside of AERSCREEN and supplies the resulting filename to AERSCREEN.</a:t>
            </a:r>
          </a:p>
          <a:p>
            <a:pPr marL="0" lvl="1" indent="4553" eaLnBrk="1" fontAlgn="auto" hangingPunct="1">
              <a:spcBef>
                <a:spcPts val="1147"/>
              </a:spcBef>
              <a:spcAft>
                <a:spcPts val="0"/>
              </a:spcAft>
              <a:defRPr/>
            </a:pPr>
            <a:endParaRPr lang="en-US" dirty="0"/>
          </a:p>
          <a:p>
            <a:pPr marL="0" lvl="1" indent="4553" eaLnBrk="1" fontAlgn="auto" hangingPunct="1">
              <a:spcBef>
                <a:spcPts val="1147"/>
              </a:spcBef>
              <a:spcAft>
                <a:spcPts val="0"/>
              </a:spcAft>
              <a:defRPr/>
            </a:pPr>
            <a:r>
              <a:rPr lang="en-US" dirty="0"/>
              <a:t>AERSCREEN automatically informs MAKEMET to generate meteorology for a single wind direction, 270 degrees, to accommodate a single line of receptors.</a:t>
            </a:r>
          </a:p>
          <a:p>
            <a:pPr eaLnBrk="1" fontAlgn="auto" hangingPunct="1">
              <a:spcBef>
                <a:spcPts val="0"/>
              </a:spcBef>
              <a:spcAft>
                <a:spcPts val="0"/>
              </a:spcAft>
              <a:defRPr/>
            </a:pPr>
            <a:endParaRPr lang="en-US" dirty="0"/>
          </a:p>
        </p:txBody>
      </p:sp>
      <p:sp>
        <p:nvSpPr>
          <p:cNvPr id="27652" name="Slide Number Placeholder 3">
            <a:extLst>
              <a:ext uri="{FF2B5EF4-FFF2-40B4-BE49-F238E27FC236}">
                <a16:creationId xmlns:a16="http://schemas.microsoft.com/office/drawing/2014/main" id="{9C7DDF76-BE09-42CD-AB9D-5EDD0606568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100">
                <a:solidFill>
                  <a:schemeClr val="tx1"/>
                </a:solidFill>
                <a:latin typeface="Calibri" panose="020F0502020204030204" pitchFamily="34" charset="0"/>
              </a:defRPr>
            </a:lvl1pPr>
            <a:lvl2pPr marL="710186" indent="-273148">
              <a:spcBef>
                <a:spcPct val="30000"/>
              </a:spcBef>
              <a:defRPr sz="1100">
                <a:solidFill>
                  <a:schemeClr val="tx1"/>
                </a:solidFill>
                <a:latin typeface="Calibri" panose="020F0502020204030204" pitchFamily="34" charset="0"/>
              </a:defRPr>
            </a:lvl2pPr>
            <a:lvl3pPr marL="1092594" indent="-218519">
              <a:spcBef>
                <a:spcPct val="30000"/>
              </a:spcBef>
              <a:defRPr sz="1100">
                <a:solidFill>
                  <a:schemeClr val="tx1"/>
                </a:solidFill>
                <a:latin typeface="Calibri" panose="020F0502020204030204" pitchFamily="34" charset="0"/>
              </a:defRPr>
            </a:lvl3pPr>
            <a:lvl4pPr marL="1529631" indent="-218519">
              <a:spcBef>
                <a:spcPct val="30000"/>
              </a:spcBef>
              <a:defRPr sz="1100">
                <a:solidFill>
                  <a:schemeClr val="tx1"/>
                </a:solidFill>
                <a:latin typeface="Calibri" panose="020F0502020204030204" pitchFamily="34" charset="0"/>
              </a:defRPr>
            </a:lvl4pPr>
            <a:lvl5pPr marL="1966669" indent="-218519">
              <a:spcBef>
                <a:spcPct val="30000"/>
              </a:spcBef>
              <a:defRPr sz="1100">
                <a:solidFill>
                  <a:schemeClr val="tx1"/>
                </a:solidFill>
                <a:latin typeface="Calibri" panose="020F0502020204030204" pitchFamily="34" charset="0"/>
              </a:defRPr>
            </a:lvl5pPr>
            <a:lvl6pPr marL="2403706" indent="-218519" eaLnBrk="0" fontAlgn="base" hangingPunct="0">
              <a:spcBef>
                <a:spcPct val="30000"/>
              </a:spcBef>
              <a:spcAft>
                <a:spcPct val="0"/>
              </a:spcAft>
              <a:defRPr sz="1100">
                <a:solidFill>
                  <a:schemeClr val="tx1"/>
                </a:solidFill>
                <a:latin typeface="Calibri" panose="020F0502020204030204" pitchFamily="34" charset="0"/>
              </a:defRPr>
            </a:lvl6pPr>
            <a:lvl7pPr marL="2840744" indent="-218519" eaLnBrk="0" fontAlgn="base" hangingPunct="0">
              <a:spcBef>
                <a:spcPct val="30000"/>
              </a:spcBef>
              <a:spcAft>
                <a:spcPct val="0"/>
              </a:spcAft>
              <a:defRPr sz="1100">
                <a:solidFill>
                  <a:schemeClr val="tx1"/>
                </a:solidFill>
                <a:latin typeface="Calibri" panose="020F0502020204030204" pitchFamily="34" charset="0"/>
              </a:defRPr>
            </a:lvl7pPr>
            <a:lvl8pPr marL="3277781" indent="-218519" eaLnBrk="0" fontAlgn="base" hangingPunct="0">
              <a:spcBef>
                <a:spcPct val="30000"/>
              </a:spcBef>
              <a:spcAft>
                <a:spcPct val="0"/>
              </a:spcAft>
              <a:defRPr sz="1100">
                <a:solidFill>
                  <a:schemeClr val="tx1"/>
                </a:solidFill>
                <a:latin typeface="Calibri" panose="020F0502020204030204" pitchFamily="34" charset="0"/>
              </a:defRPr>
            </a:lvl8pPr>
            <a:lvl9pPr marL="3714819" indent="-218519" eaLnBrk="0" fontAlgn="base" hangingPunct="0">
              <a:spcBef>
                <a:spcPct val="30000"/>
              </a:spcBef>
              <a:spcAft>
                <a:spcPct val="0"/>
              </a:spcAft>
              <a:defRPr sz="1100">
                <a:solidFill>
                  <a:schemeClr val="tx1"/>
                </a:solidFill>
                <a:latin typeface="Calibri" panose="020F0502020204030204" pitchFamily="34" charset="0"/>
              </a:defRPr>
            </a:lvl9pPr>
          </a:lstStyle>
          <a:p>
            <a:pPr>
              <a:spcBef>
                <a:spcPct val="0"/>
              </a:spcBef>
            </a:pPr>
            <a:fld id="{412FE4AB-0D40-44A5-935B-B7D7A7D1498B}" type="slidenum">
              <a:rPr lang="en-US" altLang="en-US" sz="1200">
                <a:latin typeface="Arial" panose="020B0604020202020204" pitchFamily="34" charset="0"/>
              </a:rPr>
              <a:pPr>
                <a:spcBef>
                  <a:spcPct val="0"/>
                </a:spcBef>
              </a:pPr>
              <a:t>9</a:t>
            </a:fld>
            <a:endParaRPr lang="en-US" altLang="en-US" sz="1200">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ir_Title">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85728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ir_Chapt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 name="Title 1"/>
          <p:cNvSpPr>
            <a:spLocks noGrp="1"/>
          </p:cNvSpPr>
          <p:nvPr>
            <p:ph type="title"/>
          </p:nvPr>
        </p:nvSpPr>
        <p:spPr>
          <a:xfrm>
            <a:off x="838200" y="1524000"/>
            <a:ext cx="7467600" cy="623888"/>
          </a:xfrm>
          <a:prstGeom prst="rect">
            <a:avLst/>
          </a:prstGeom>
        </p:spPr>
        <p:txBody>
          <a:bodyPr>
            <a:noAutofit/>
          </a:bodyPr>
          <a:lstStyle>
            <a:lvl1pPr algn="ctr">
              <a:defRPr sz="3400" b="1" cap="small" baseline="0">
                <a:solidFill>
                  <a:srgbClr val="002060"/>
                </a:solidFill>
              </a:defRPr>
            </a:lvl1pPr>
          </a:lstStyle>
          <a:p>
            <a:r>
              <a:rPr lang="en-US"/>
              <a:t>Click to edit Master title style</a:t>
            </a:r>
            <a:endParaRPr lang="en-US" dirty="0"/>
          </a:p>
        </p:txBody>
      </p:sp>
    </p:spTree>
    <p:extLst>
      <p:ext uri="{BB962C8B-B14F-4D97-AF65-F5344CB8AC3E}">
        <p14:creationId xmlns:p14="http://schemas.microsoft.com/office/powerpoint/2010/main" val="1007296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ir_Topic and Content">
    <p:spTree>
      <p:nvGrpSpPr>
        <p:cNvPr id="1" name=""/>
        <p:cNvGrpSpPr/>
        <p:nvPr/>
      </p:nvGrpSpPr>
      <p:grpSpPr>
        <a:xfrm>
          <a:off x="0" y="0"/>
          <a:ext cx="0" cy="0"/>
          <a:chOff x="0" y="0"/>
          <a:chExt cx="0" cy="0"/>
        </a:xfrm>
      </p:grpSpPr>
      <p:sp>
        <p:nvSpPr>
          <p:cNvPr id="9" name="Content Placeholder 2"/>
          <p:cNvSpPr>
            <a:spLocks noGrp="1"/>
          </p:cNvSpPr>
          <p:nvPr>
            <p:ph idx="1"/>
          </p:nvPr>
        </p:nvSpPr>
        <p:spPr>
          <a:xfrm>
            <a:off x="1304324" y="1295400"/>
            <a:ext cx="7534876" cy="4906963"/>
          </a:xfrm>
          <a:prstGeom prst="rect">
            <a:avLst/>
          </a:prstGeom>
        </p:spPr>
        <p:txBody>
          <a:bodyPr/>
          <a:lstStyle>
            <a:lvl1pPr marL="283464" indent="-283464">
              <a:spcBef>
                <a:spcPts val="2016"/>
              </a:spcBef>
              <a:buFont typeface="Arial" pitchFamily="34" charset="0"/>
              <a:buChar char="•"/>
              <a:defRPr sz="2800"/>
            </a:lvl1pPr>
            <a:lvl2pPr>
              <a:spcBef>
                <a:spcPts val="1000"/>
              </a:spcBef>
              <a:defRPr sz="2400"/>
            </a:lvl2pPr>
            <a:lvl3pPr>
              <a:buSzPct val="100000"/>
              <a:buFont typeface="Arial" pitchFamily="34" charset="0"/>
              <a:buChar char="•"/>
              <a:defRPr/>
            </a:lvl3pPr>
            <a:lvl4pPr>
              <a:defRPr sz="2200"/>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38"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2454803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ir_Columns">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15240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3"/>
          <p:cNvSpPr>
            <a:spLocks noGrp="1"/>
          </p:cNvSpPr>
          <p:nvPr>
            <p:ph sz="half" idx="2"/>
          </p:nvPr>
        </p:nvSpPr>
        <p:spPr>
          <a:xfrm>
            <a:off x="5257800" y="1600200"/>
            <a:ext cx="3429000" cy="4525963"/>
          </a:xfrm>
          <a:prstGeom prst="rect">
            <a:avLst/>
          </a:prstGeom>
        </p:spPr>
        <p:txBody>
          <a:bodyPr/>
          <a:lstStyle>
            <a:lvl1pPr>
              <a:buFont typeface="Wingdings" pitchFamily="2" charset="2"/>
              <a:buChar char="§"/>
              <a:defRPr sz="2400"/>
            </a:lvl1pPr>
            <a:lvl2pPr>
              <a:defRPr sz="2400"/>
            </a:lvl2pPr>
            <a:lvl3pPr>
              <a:buFont typeface="Trebuchet MS" pitchFamily="34" charset="0"/>
              <a:buChar cha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
          <p:cNvSpPr>
            <a:spLocks noGrp="1"/>
          </p:cNvSpPr>
          <p:nvPr>
            <p:ph type="title"/>
          </p:nvPr>
        </p:nvSpPr>
        <p:spPr>
          <a:xfrm>
            <a:off x="1219200" y="304800"/>
            <a:ext cx="7467600" cy="623888"/>
          </a:xfrm>
          <a:prstGeom prst="rect">
            <a:avLst/>
          </a:prstGeom>
        </p:spPr>
        <p:txBody>
          <a:bodyPr>
            <a:noAutofit/>
          </a:bodyPr>
          <a:lstStyle>
            <a:lvl1pPr algn="ctr">
              <a:defRPr sz="3600" b="1"/>
            </a:lvl1pPr>
          </a:lstStyle>
          <a:p>
            <a:r>
              <a:rPr lang="en-US"/>
              <a:t>Click to edit Master title style</a:t>
            </a:r>
            <a:endParaRPr lang="en-US" dirty="0"/>
          </a:p>
        </p:txBody>
      </p:sp>
    </p:spTree>
    <p:extLst>
      <p:ext uri="{BB962C8B-B14F-4D97-AF65-F5344CB8AC3E}">
        <p14:creationId xmlns:p14="http://schemas.microsoft.com/office/powerpoint/2010/main" val="42450640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ir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Tree>
    <p:extLst>
      <p:ext uri="{BB962C8B-B14F-4D97-AF65-F5344CB8AC3E}">
        <p14:creationId xmlns:p14="http://schemas.microsoft.com/office/powerpoint/2010/main" val="11000368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Air_Pictur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solidFill>
                  <a:srgbClr val="00206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3546614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Air_Hand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1"/>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lvl1pPr>
              <a:buFont typeface="Wingdings" pitchFamily="2" charset="2"/>
              <a:buChar char="§"/>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233574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96068027-F246-4B03-A2D9-5096FDAD00C8}"/>
              </a:ext>
            </a:extLst>
          </p:cNvPr>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Text Placeholder 2">
            <a:extLst>
              <a:ext uri="{FF2B5EF4-FFF2-40B4-BE49-F238E27FC236}">
                <a16:creationId xmlns:a16="http://schemas.microsoft.com/office/drawing/2014/main" id="{31420EEF-3D94-4B9C-B1A1-9593DE066F94}"/>
              </a:ext>
            </a:extLst>
          </p:cNvPr>
          <p:cNvSpPr>
            <a:spLocks noGrp="1"/>
          </p:cNvSpPr>
          <p:nvPr>
            <p:ph type="body" idx="1"/>
          </p:nvPr>
        </p:nvSpPr>
        <p:spPr bwMode="auto">
          <a:xfrm>
            <a:off x="990600" y="1600200"/>
            <a:ext cx="7696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3971" r:id="rId1"/>
    <p:sldLayoutId id="2147483972" r:id="rId2"/>
    <p:sldLayoutId id="2147483966" r:id="rId3"/>
    <p:sldLayoutId id="2147483967" r:id="rId4"/>
    <p:sldLayoutId id="2147483968" r:id="rId5"/>
    <p:sldLayoutId id="2147483969" r:id="rId6"/>
    <p:sldLayoutId id="2147483970" r:id="rId7"/>
  </p:sldLayoutIdLst>
  <p:hf sldNum="0" hdr="0" ftr="0" dt="0"/>
  <p:txStyles>
    <p:titleStyle>
      <a:lvl1pPr algn="ctr" rtl="0" eaLnBrk="0" fontAlgn="base" hangingPunct="0">
        <a:spcBef>
          <a:spcPct val="0"/>
        </a:spcBef>
        <a:spcAft>
          <a:spcPct val="0"/>
        </a:spcAft>
        <a:defRPr sz="4400" b="1" kern="1200" cap="small">
          <a:solidFill>
            <a:srgbClr val="002060"/>
          </a:solidFill>
          <a:latin typeface="+mj-lt"/>
          <a:ea typeface="+mj-ea"/>
          <a:cs typeface="+mj-cs"/>
        </a:defRPr>
      </a:lvl1pPr>
      <a:lvl2pPr algn="ctr" rtl="0" eaLnBrk="0" fontAlgn="base" hangingPunct="0">
        <a:spcBef>
          <a:spcPct val="0"/>
        </a:spcBef>
        <a:spcAft>
          <a:spcPct val="0"/>
        </a:spcAft>
        <a:defRPr sz="4400" b="1">
          <a:solidFill>
            <a:srgbClr val="002060"/>
          </a:solidFill>
          <a:latin typeface="Calibri" pitchFamily="34" charset="0"/>
        </a:defRPr>
      </a:lvl2pPr>
      <a:lvl3pPr algn="ctr" rtl="0" eaLnBrk="0" fontAlgn="base" hangingPunct="0">
        <a:spcBef>
          <a:spcPct val="0"/>
        </a:spcBef>
        <a:spcAft>
          <a:spcPct val="0"/>
        </a:spcAft>
        <a:defRPr sz="4400" b="1">
          <a:solidFill>
            <a:srgbClr val="002060"/>
          </a:solidFill>
          <a:latin typeface="Calibri" pitchFamily="34" charset="0"/>
        </a:defRPr>
      </a:lvl3pPr>
      <a:lvl4pPr algn="ctr" rtl="0" eaLnBrk="0" fontAlgn="base" hangingPunct="0">
        <a:spcBef>
          <a:spcPct val="0"/>
        </a:spcBef>
        <a:spcAft>
          <a:spcPct val="0"/>
        </a:spcAft>
        <a:defRPr sz="4400" b="1">
          <a:solidFill>
            <a:srgbClr val="002060"/>
          </a:solidFill>
          <a:latin typeface="Calibri" pitchFamily="34" charset="0"/>
        </a:defRPr>
      </a:lvl4pPr>
      <a:lvl5pPr algn="ctr" rtl="0" eaLnBrk="0" fontAlgn="base" hangingPunct="0">
        <a:spcBef>
          <a:spcPct val="0"/>
        </a:spcBef>
        <a:spcAft>
          <a:spcPct val="0"/>
        </a:spcAft>
        <a:defRPr sz="4400" b="1">
          <a:solidFill>
            <a:srgbClr val="002060"/>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4CC3384-C0ED-497D-95B5-30BC909E7B79}"/>
              </a:ext>
            </a:extLst>
          </p:cNvPr>
          <p:cNvSpPr txBox="1">
            <a:spLocks/>
          </p:cNvSpPr>
          <p:nvPr/>
        </p:nvSpPr>
        <p:spPr>
          <a:xfrm>
            <a:off x="5410200" y="4572000"/>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r>
              <a:rPr lang="en-US" cap="small">
                <a:latin typeface="Times New Roman" panose="02020603050405020304" pitchFamily="18" charset="0"/>
                <a:ea typeface="+mj-ea"/>
                <a:cs typeface="Times New Roman" panose="02020603050405020304" pitchFamily="18" charset="0"/>
              </a:rPr>
              <a:t>Course: MODL </a:t>
            </a:r>
            <a:r>
              <a:rPr lang="en-US" cap="small" dirty="0">
                <a:latin typeface="Times New Roman" panose="02020603050405020304" pitchFamily="18" charset="0"/>
                <a:ea typeface="+mj-ea"/>
                <a:cs typeface="Times New Roman" panose="02020603050405020304" pitchFamily="18" charset="0"/>
              </a:rPr>
              <a:t>301</a:t>
            </a:r>
          </a:p>
        </p:txBody>
      </p:sp>
      <p:sp>
        <p:nvSpPr>
          <p:cNvPr id="6" name="Rectangle 5">
            <a:extLst>
              <a:ext uri="{FF2B5EF4-FFF2-40B4-BE49-F238E27FC236}">
                <a16:creationId xmlns:a16="http://schemas.microsoft.com/office/drawing/2014/main" id="{E96C8FEA-3978-4B65-BA95-5A6D4BB483EE}"/>
              </a:ext>
            </a:extLst>
          </p:cNvPr>
          <p:cNvSpPr>
            <a:spLocks noChangeArrowheads="1"/>
          </p:cNvSpPr>
          <p:nvPr/>
        </p:nvSpPr>
        <p:spPr bwMode="auto">
          <a:xfrm>
            <a:off x="304800" y="152400"/>
            <a:ext cx="6400800" cy="646113"/>
          </a:xfrm>
          <a:prstGeom prst="rect">
            <a:avLst/>
          </a:prstGeom>
          <a:noFill/>
          <a:ln w="9525">
            <a:noFill/>
            <a:miter lim="800000"/>
            <a:headEnd/>
            <a:tailEnd/>
          </a:ln>
        </p:spPr>
        <p:txBody>
          <a:bodyPr>
            <a:spAutoFit/>
          </a:bodyPr>
          <a:lstStyle/>
          <a:p>
            <a:pPr eaLnBrk="1" hangingPunct="1">
              <a:defRPr/>
            </a:pPr>
            <a:r>
              <a:rPr lang="en-US" dirty="0">
                <a:solidFill>
                  <a:schemeClr val="bg1"/>
                </a:solidFill>
                <a:latin typeface="Times New Roman" panose="02020603050405020304" pitchFamily="18" charset="0"/>
                <a:cs typeface="Times New Roman" panose="02020603050405020304" pitchFamily="18" charset="0"/>
              </a:rPr>
              <a:t>Air Pollution Dispersion Models:</a:t>
            </a:r>
          </a:p>
          <a:p>
            <a:pPr eaLnBrk="1" hangingPunct="1">
              <a:defRPr/>
            </a:pPr>
            <a:r>
              <a:rPr lang="en-US" dirty="0">
                <a:solidFill>
                  <a:schemeClr val="bg1"/>
                </a:solidFill>
                <a:latin typeface="Times New Roman" panose="02020603050405020304" pitchFamily="18" charset="0"/>
                <a:cs typeface="Times New Roman" panose="02020603050405020304" pitchFamily="18" charset="0"/>
              </a:rPr>
              <a:t>Applications with the AERMOD Modeling System</a:t>
            </a:r>
          </a:p>
        </p:txBody>
      </p:sp>
      <p:sp>
        <p:nvSpPr>
          <p:cNvPr id="7" name="Title 1">
            <a:extLst>
              <a:ext uri="{FF2B5EF4-FFF2-40B4-BE49-F238E27FC236}">
                <a16:creationId xmlns:a16="http://schemas.microsoft.com/office/drawing/2014/main" id="{664D7BD3-3152-4722-8D47-7CE2E5C96378}"/>
              </a:ext>
            </a:extLst>
          </p:cNvPr>
          <p:cNvSpPr txBox="1">
            <a:spLocks noGrp="1"/>
          </p:cNvSpPr>
          <p:nvPr>
            <p:ph type="title" idx="4294967295"/>
          </p:nvPr>
        </p:nvSpPr>
        <p:spPr>
          <a:xfrm>
            <a:off x="249238" y="869950"/>
            <a:ext cx="8894762" cy="62388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1200" cap="small" spc="0" normalizeH="0" baseline="0" noProof="0" dirty="0">
                <a:ln>
                  <a:noFill/>
                </a:ln>
                <a:solidFill>
                  <a:schemeClr val="bg1"/>
                </a:solidFill>
                <a:effectLst/>
                <a:uLnTx/>
                <a:uFillTx/>
                <a:latin typeface="Times New Roman" panose="02020603050405020304" pitchFamily="18" charset="0"/>
                <a:cs typeface="Times New Roman" panose="02020603050405020304" pitchFamily="18" charset="0"/>
              </a:rPr>
              <a:t>AERSCREEN</a:t>
            </a:r>
          </a:p>
        </p:txBody>
      </p:sp>
      <p:sp>
        <p:nvSpPr>
          <p:cNvPr id="8" name="Title 1">
            <a:extLst>
              <a:ext uri="{FF2B5EF4-FFF2-40B4-BE49-F238E27FC236}">
                <a16:creationId xmlns:a16="http://schemas.microsoft.com/office/drawing/2014/main" id="{DC6EBB85-16E5-486F-A6A9-41CCC3953A26}"/>
              </a:ext>
            </a:extLst>
          </p:cNvPr>
          <p:cNvSpPr txBox="1">
            <a:spLocks/>
          </p:cNvSpPr>
          <p:nvPr/>
        </p:nvSpPr>
        <p:spPr>
          <a:xfrm>
            <a:off x="5408613" y="4973638"/>
            <a:ext cx="3505200" cy="384175"/>
          </a:xfrm>
          <a:prstGeom prst="rect">
            <a:avLst/>
          </a:prstGeom>
          <a:ln>
            <a:noFill/>
          </a:ln>
        </p:spPr>
        <p:txBody>
          <a:bodyPr>
            <a:normAutofit fontScale="92500" lnSpcReduction="20000"/>
          </a:bodyPr>
          <a:lstStyle>
            <a:lvl1pPr algn="r">
              <a:defRPr sz="2400" b="1" baseline="0">
                <a:solidFill>
                  <a:schemeClr val="bg1"/>
                </a:solidFill>
              </a:defRPr>
            </a:lvl1pPr>
          </a:lstStyle>
          <a:p>
            <a:pPr eaLnBrk="1" hangingPunct="1">
              <a:defRPr/>
            </a:pPr>
            <a:endParaRPr lang="en-US" cap="small" dirty="0">
              <a:latin typeface="Times New Roman" panose="02020603050405020304" pitchFamily="18" charset="0"/>
              <a:ea typeface="+mj-ea"/>
              <a:cs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FF728E-B40B-4675-9345-3908DB6D18E2}"/>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FA8222E4-8A54-7090-C286-CB34CD856F1D}"/>
              </a:ext>
            </a:extLst>
          </p:cNvPr>
          <p:cNvSpPr>
            <a:spLocks noGrp="1"/>
          </p:cNvSpPr>
          <p:nvPr>
            <p:ph type="title"/>
          </p:nvPr>
        </p:nvSpPr>
        <p:spPr>
          <a:xfrm>
            <a:off x="762000" y="457200"/>
            <a:ext cx="80772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AERSCREEN Inputs:</a:t>
            </a:r>
            <a:br>
              <a:rPr lang="en-US" sz="3200"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Meteorology</a:t>
            </a:r>
          </a:p>
        </p:txBody>
      </p:sp>
      <p:sp>
        <p:nvSpPr>
          <p:cNvPr id="26627" name="Content Placeholder 6">
            <a:extLst>
              <a:ext uri="{FF2B5EF4-FFF2-40B4-BE49-F238E27FC236}">
                <a16:creationId xmlns:a16="http://schemas.microsoft.com/office/drawing/2014/main" id="{9EFA89C6-CD52-7471-0CD4-A2FF801B764A}"/>
              </a:ext>
            </a:extLst>
          </p:cNvPr>
          <p:cNvSpPr>
            <a:spLocks noGrp="1"/>
          </p:cNvSpPr>
          <p:nvPr>
            <p:ph sz="half" idx="1"/>
          </p:nvPr>
        </p:nvSpPr>
        <p:spPr>
          <a:xfrm>
            <a:off x="1447800" y="1600200"/>
            <a:ext cx="7239000" cy="4267200"/>
          </a:xfrm>
        </p:spPr>
        <p:txBody>
          <a:bodyPr/>
          <a:lstStyle/>
          <a:p>
            <a:pPr lvl="1" eaLnBrk="1" hangingPunct="1">
              <a:spcBef>
                <a:spcPts val="12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When using AERSCREEN a pair of files is created for each temporal period/spatial sector combination</a:t>
            </a:r>
          </a:p>
          <a:p>
            <a:pPr lvl="1" eaLnBrk="1" hangingPunct="1">
              <a:spcBef>
                <a:spcPts val="12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Convention: year = 10; hours = 01-11 (stable hours), 12-24 (convective hours)</a:t>
            </a:r>
          </a:p>
          <a:p>
            <a:pPr eaLnBrk="1" hangingPunct="1">
              <a:spcBef>
                <a:spcPts val="12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In each file all wind directions are set to 270. Although the met files show a constant 270 direction the appropriate direction is used for each sector when considering a variety of sectors for surface characteristics, &amp;/or downwash &amp;/or terrain</a:t>
            </a:r>
            <a:endParaRPr lang="en-US" altLang="en-US" sz="2000"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Ø"/>
            </a:pPr>
            <a:endParaRPr lang="en-US" altLang="en-US" sz="2000"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Ø"/>
            </a:pPr>
            <a:endParaRPr lang="en-US" altLang="en-US" sz="2000"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Ø"/>
            </a:pPr>
            <a:endParaRPr lang="en-US" altLang="en-US" sz="2000" dirty="0">
              <a:latin typeface="Times New Roman" panose="02020603050405020304" pitchFamily="18" charset="0"/>
              <a:cs typeface="Times New Roman" panose="02020603050405020304" pitchFamily="18" charset="0"/>
            </a:endParaRPr>
          </a:p>
          <a:p>
            <a:pPr eaLnBrk="1" hangingPunct="1">
              <a:buFont typeface="Wingdings" pitchFamily="2" charset="2"/>
              <a:buChar char="Ø"/>
            </a:pPr>
            <a:endParaRPr lang="en-US"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527281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E7411F0-8C4F-49B8-89C7-0994E4115F75}"/>
              </a:ext>
            </a:extLst>
          </p:cNvPr>
          <p:cNvSpPr>
            <a:spLocks noGrp="1"/>
          </p:cNvSpPr>
          <p:nvPr>
            <p:ph type="title"/>
          </p:nvPr>
        </p:nvSpPr>
        <p:spPr>
          <a:xfrm>
            <a:off x="1066800" y="457200"/>
            <a:ext cx="7467600"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AERSCREEN Input: Meteorology</a:t>
            </a:r>
          </a:p>
        </p:txBody>
      </p:sp>
      <p:sp>
        <p:nvSpPr>
          <p:cNvPr id="51204" name="Content Placeholder 5">
            <a:extLst>
              <a:ext uri="{FF2B5EF4-FFF2-40B4-BE49-F238E27FC236}">
                <a16:creationId xmlns:a16="http://schemas.microsoft.com/office/drawing/2014/main" id="{2B0C29FA-FA36-4863-A094-E4BB945C23A6}"/>
              </a:ext>
            </a:extLst>
          </p:cNvPr>
          <p:cNvSpPr>
            <a:spLocks noGrp="1"/>
          </p:cNvSpPr>
          <p:nvPr>
            <p:ph sz="half" idx="1"/>
          </p:nvPr>
        </p:nvSpPr>
        <p:spPr>
          <a:xfrm>
            <a:off x="1447800" y="1422400"/>
            <a:ext cx="7239000" cy="5105400"/>
          </a:xfrm>
        </p:spPr>
        <p:txBody>
          <a:bodyPr/>
          <a:lstStyle/>
          <a:p>
            <a:pPr eaLnBrk="1" hangingPunct="1">
              <a:spcBef>
                <a:spcPts val="1200"/>
              </a:spcBef>
              <a:buFont typeface="Wingdings" pitchFamily="2" charset="2"/>
              <a:buChar char="Ø"/>
            </a:pPr>
            <a:r>
              <a:rPr lang="en-US" altLang="en-US" sz="2800" dirty="0">
                <a:latin typeface="Times New Roman" panose="02020603050405020304" pitchFamily="18" charset="0"/>
                <a:cs typeface="Times New Roman" panose="02020603050405020304" pitchFamily="18" charset="0"/>
              </a:rPr>
              <a:t>Prompts for Running MAKEMET</a:t>
            </a:r>
          </a:p>
          <a:p>
            <a:pPr lvl="1" eaLnBrk="1" hangingPunct="1">
              <a:spcBef>
                <a:spcPts val="12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Minimum temperature (default: 250 K)</a:t>
            </a:r>
          </a:p>
          <a:p>
            <a:pPr lvl="1" eaLnBrk="1" hangingPunct="1">
              <a:spcBef>
                <a:spcPts val="12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Maximum temperature (default: 310 K)</a:t>
            </a:r>
          </a:p>
          <a:p>
            <a:pPr lvl="1" eaLnBrk="1" hangingPunct="1">
              <a:spcBef>
                <a:spcPts val="12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Minimum wind speed (default: 0.5 m/s)</a:t>
            </a:r>
          </a:p>
          <a:p>
            <a:pPr lvl="1" eaLnBrk="1" hangingPunct="1">
              <a:spcBef>
                <a:spcPts val="12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Anemometer height (default: 10 meters)</a:t>
            </a:r>
          </a:p>
          <a:p>
            <a:pPr lvl="1" eaLnBrk="1" hangingPunct="1">
              <a:spcBef>
                <a:spcPts val="12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Options for specifying surface characteristics:</a:t>
            </a:r>
          </a:p>
          <a:p>
            <a:pPr marL="914400" lvl="2" indent="0" eaLnBrk="1" hangingPunct="1">
              <a:spcBef>
                <a:spcPts val="1200"/>
              </a:spcBef>
              <a:buNone/>
            </a:pPr>
            <a:r>
              <a:rPr lang="en-US" altLang="en-US" dirty="0">
                <a:latin typeface="Times New Roman" panose="02020603050405020304" pitchFamily="18" charset="0"/>
                <a:cs typeface="Times New Roman" panose="02020603050405020304" pitchFamily="18" charset="0"/>
              </a:rPr>
              <a:t>1) Single user-specified values for albedo, Bowen ratio, and surface roughness length</a:t>
            </a:r>
          </a:p>
          <a:p>
            <a:pPr marL="914400" lvl="2" indent="0" eaLnBrk="1" hangingPunct="1">
              <a:spcBef>
                <a:spcPts val="1200"/>
              </a:spcBef>
              <a:buNone/>
            </a:pPr>
            <a:r>
              <a:rPr lang="en-US" altLang="en-US" dirty="0">
                <a:latin typeface="Times New Roman" panose="02020603050405020304" pitchFamily="18" charset="0"/>
                <a:cs typeface="Times New Roman" panose="02020603050405020304" pitchFamily="18" charset="0"/>
              </a:rPr>
              <a:t>2) AERMET seasonal tables</a:t>
            </a:r>
          </a:p>
          <a:p>
            <a:pPr marL="914400" lvl="2" indent="0" eaLnBrk="1" hangingPunct="1">
              <a:spcBef>
                <a:spcPts val="1200"/>
              </a:spcBef>
              <a:buNone/>
            </a:pPr>
            <a:r>
              <a:rPr lang="en-US" altLang="en-US" dirty="0">
                <a:latin typeface="Times New Roman" panose="02020603050405020304" pitchFamily="18" charset="0"/>
                <a:cs typeface="Times New Roman" panose="02020603050405020304" pitchFamily="18" charset="0"/>
              </a:rPr>
              <a:t>3) Specify AERSURFACE output file</a:t>
            </a:r>
          </a:p>
          <a:p>
            <a:pPr lvl="1" eaLnBrk="1" hangingPunct="1"/>
            <a:endParaRPr lang="en-US" altLang="en-US" sz="2800" dirty="0">
              <a:latin typeface="Times New Roman" panose="02020603050405020304" pitchFamily="18" charset="0"/>
              <a:cs typeface="Times New Roman" panose="02020603050405020304" pitchFamily="18" charset="0"/>
            </a:endParaRPr>
          </a:p>
          <a:p>
            <a:pPr lvl="1" eaLnBrk="1" hangingPunct="1"/>
            <a:endParaRPr lang="en-US" altLang="en-US" sz="2800" dirty="0">
              <a:latin typeface="Times New Roman" panose="02020603050405020304" pitchFamily="18" charset="0"/>
              <a:cs typeface="Times New Roman" panose="02020603050405020304" pitchFamily="18" charset="0"/>
            </a:endParaRPr>
          </a:p>
          <a:p>
            <a:pPr lvl="1" eaLnBrk="1" hangingPunct="1"/>
            <a:endParaRPr lang="en-US" altLang="en-US" sz="2800" dirty="0">
              <a:latin typeface="Times New Roman" panose="02020603050405020304" pitchFamily="18" charset="0"/>
              <a:cs typeface="Times New Roman" panose="02020603050405020304" pitchFamily="18" charset="0"/>
            </a:endParaRPr>
          </a:p>
          <a:p>
            <a:pPr eaLnBrk="1" hangingPunct="1"/>
            <a:endParaRPr lang="en-US" altLang="en-US" sz="2800" dirty="0">
              <a:latin typeface="Times New Roman" panose="02020603050405020304" pitchFamily="18" charset="0"/>
              <a:cs typeface="Times New Roman" panose="02020603050405020304" pitchFamily="18" charset="0"/>
            </a:endParaRPr>
          </a:p>
          <a:p>
            <a:pPr lvl="1" eaLnBrk="1" hangingPunct="1"/>
            <a:endParaRPr lang="en-US" altLang="en-US" sz="2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C96A6CE-3C38-4AD9-B344-AE7AFEA67B13}"/>
              </a:ext>
            </a:extLst>
          </p:cNvPr>
          <p:cNvSpPr>
            <a:spLocks noGrp="1"/>
          </p:cNvSpPr>
          <p:nvPr>
            <p:ph type="title"/>
          </p:nvPr>
        </p:nvSpPr>
        <p:spPr>
          <a:xfrm>
            <a:off x="990600" y="304800"/>
            <a:ext cx="7467600"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AERSCREEN Input: </a:t>
            </a:r>
            <a:br>
              <a:rPr lang="en-US"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Surface Characteristics</a:t>
            </a:r>
            <a:endParaRPr lang="en-US" dirty="0">
              <a:latin typeface="Times New Roman" panose="02020603050405020304" pitchFamily="18" charset="0"/>
              <a:cs typeface="Times New Roman" panose="02020603050405020304" pitchFamily="18" charset="0"/>
            </a:endParaRPr>
          </a:p>
        </p:txBody>
      </p:sp>
      <p:sp>
        <p:nvSpPr>
          <p:cNvPr id="53252" name="Content Placeholder 5">
            <a:extLst>
              <a:ext uri="{FF2B5EF4-FFF2-40B4-BE49-F238E27FC236}">
                <a16:creationId xmlns:a16="http://schemas.microsoft.com/office/drawing/2014/main" id="{49634D19-E590-4901-B9B0-DA7EAA4A1B70}"/>
              </a:ext>
            </a:extLst>
          </p:cNvPr>
          <p:cNvSpPr>
            <a:spLocks noGrp="1"/>
          </p:cNvSpPr>
          <p:nvPr>
            <p:ph sz="half" idx="1"/>
          </p:nvPr>
        </p:nvSpPr>
        <p:spPr>
          <a:xfrm>
            <a:off x="1219200" y="1143000"/>
            <a:ext cx="7620000" cy="5334000"/>
          </a:xfrm>
        </p:spPr>
        <p:txBody>
          <a:bodyPr/>
          <a:lstStyle/>
          <a:p>
            <a:pPr eaLnBrk="1" hangingPunct="1">
              <a:spcBef>
                <a:spcPts val="1200"/>
              </a:spcBef>
              <a:buFont typeface="Wingdings" pitchFamily="2" charset="2"/>
              <a:buChar char="Ø"/>
            </a:pPr>
            <a:r>
              <a:rPr lang="en-US" altLang="en-US" sz="2000" dirty="0">
                <a:latin typeface="Times New Roman" panose="02020603050405020304" pitchFamily="18" charset="0"/>
                <a:cs typeface="Times New Roman" panose="02020603050405020304" pitchFamily="18" charset="0"/>
              </a:rPr>
              <a:t>Surface Characteristics:</a:t>
            </a:r>
          </a:p>
          <a:p>
            <a:pPr lvl="1" eaLnBrk="1" hangingPunct="1">
              <a:spcBef>
                <a:spcPts val="120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Option 1: </a:t>
            </a:r>
          </a:p>
          <a:p>
            <a:pPr lvl="2" eaLnBrk="1" hangingPunct="1">
              <a:spcBef>
                <a:spcPts val="1200"/>
              </a:spcBef>
              <a:buFont typeface="Courier New" panose="02070309020205020404" pitchFamily="49" charset="0"/>
              <a:buChar char="o"/>
            </a:pPr>
            <a:r>
              <a:rPr lang="en-US" altLang="en-US" sz="1600" dirty="0">
                <a:latin typeface="Times New Roman" panose="02020603050405020304" pitchFamily="18" charset="0"/>
                <a:cs typeface="Times New Roman" panose="02020603050405020304" pitchFamily="18" charset="0"/>
              </a:rPr>
              <a:t>Albedo</a:t>
            </a:r>
          </a:p>
          <a:p>
            <a:pPr lvl="2" eaLnBrk="1" hangingPunct="1">
              <a:spcBef>
                <a:spcPts val="1200"/>
              </a:spcBef>
              <a:buFont typeface="Courier New" panose="02070309020205020404" pitchFamily="49" charset="0"/>
              <a:buChar char="o"/>
            </a:pPr>
            <a:r>
              <a:rPr lang="en-US" altLang="en-US" sz="1600" dirty="0">
                <a:latin typeface="Times New Roman" panose="02020603050405020304" pitchFamily="18" charset="0"/>
                <a:cs typeface="Times New Roman" panose="02020603050405020304" pitchFamily="18" charset="0"/>
              </a:rPr>
              <a:t>Bowen ratio </a:t>
            </a:r>
          </a:p>
          <a:p>
            <a:pPr lvl="2" eaLnBrk="1" hangingPunct="1">
              <a:spcBef>
                <a:spcPts val="1200"/>
              </a:spcBef>
              <a:buFont typeface="Courier New" panose="02070309020205020404" pitchFamily="49" charset="0"/>
              <a:buChar char="o"/>
            </a:pPr>
            <a:r>
              <a:rPr lang="en-US" altLang="en-US" sz="1600" dirty="0">
                <a:latin typeface="Times New Roman" panose="02020603050405020304" pitchFamily="18" charset="0"/>
                <a:cs typeface="Times New Roman" panose="02020603050405020304" pitchFamily="18" charset="0"/>
              </a:rPr>
              <a:t>Surface roughness, in meters</a:t>
            </a:r>
          </a:p>
          <a:p>
            <a:pPr lvl="1" eaLnBrk="1" hangingPunct="1">
              <a:spcBef>
                <a:spcPts val="120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Option 2:</a:t>
            </a:r>
          </a:p>
          <a:p>
            <a:pPr lvl="2" eaLnBrk="1" hangingPunct="1">
              <a:spcBef>
                <a:spcPts val="1200"/>
              </a:spcBef>
              <a:buFont typeface="Courier New" panose="02070309020205020404" pitchFamily="49" charset="0"/>
              <a:buChar char="o"/>
            </a:pPr>
            <a:r>
              <a:rPr lang="en-US" altLang="en-US" sz="1600" dirty="0">
                <a:latin typeface="Times New Roman" panose="02020603050405020304" pitchFamily="18" charset="0"/>
                <a:cs typeface="Times New Roman" panose="02020603050405020304" pitchFamily="18" charset="0"/>
              </a:rPr>
              <a:t>You choose: 1) A La</a:t>
            </a:r>
            <a:r>
              <a:rPr lang="en-US" altLang="en-US" sz="1400" dirty="0">
                <a:latin typeface="Times New Roman" panose="02020603050405020304" pitchFamily="18" charset="0"/>
                <a:cs typeface="Times New Roman" panose="02020603050405020304" pitchFamily="18" charset="0"/>
              </a:rPr>
              <a:t>nd use type and an average moisture climatology</a:t>
            </a:r>
          </a:p>
          <a:p>
            <a:pPr lvl="2" eaLnBrk="1" hangingPunct="1">
              <a:spcBef>
                <a:spcPts val="1200"/>
              </a:spcBef>
              <a:buFont typeface="Courier New" panose="02070309020205020404" pitchFamily="49" charset="0"/>
              <a:buChar char="o"/>
            </a:pPr>
            <a:r>
              <a:rPr lang="en-US" altLang="en-US" sz="1400" dirty="0">
                <a:latin typeface="Times New Roman" panose="02020603050405020304" pitchFamily="18" charset="0"/>
                <a:cs typeface="Times New Roman" panose="02020603050405020304" pitchFamily="18" charset="0"/>
              </a:rPr>
              <a:t>AERSCREEN produces thru MAKEMET a set of .</a:t>
            </a:r>
            <a:r>
              <a:rPr lang="en-US" altLang="en-US" sz="1400" dirty="0" err="1">
                <a:latin typeface="Times New Roman" panose="02020603050405020304" pitchFamily="18" charset="0"/>
                <a:cs typeface="Times New Roman" panose="02020603050405020304" pitchFamily="18" charset="0"/>
              </a:rPr>
              <a:t>sfc</a:t>
            </a:r>
            <a:r>
              <a:rPr lang="en-US" altLang="en-US" sz="1400" dirty="0">
                <a:latin typeface="Times New Roman" panose="02020603050405020304" pitchFamily="18" charset="0"/>
                <a:cs typeface="Times New Roman" panose="02020603050405020304" pitchFamily="18" charset="0"/>
              </a:rPr>
              <a:t> and .</a:t>
            </a:r>
            <a:r>
              <a:rPr lang="en-US" altLang="en-US" sz="1400" dirty="0" err="1">
                <a:latin typeface="Times New Roman" panose="02020603050405020304" pitchFamily="18" charset="0"/>
                <a:cs typeface="Times New Roman" panose="02020603050405020304" pitchFamily="18" charset="0"/>
              </a:rPr>
              <a:t>pfl</a:t>
            </a:r>
            <a:r>
              <a:rPr lang="en-US" altLang="en-US" sz="1400" dirty="0">
                <a:latin typeface="Times New Roman" panose="02020603050405020304" pitchFamily="18" charset="0"/>
                <a:cs typeface="Times New Roman" panose="02020603050405020304" pitchFamily="18" charset="0"/>
              </a:rPr>
              <a:t> for each of 4 seasons.</a:t>
            </a:r>
          </a:p>
          <a:p>
            <a:pPr lvl="1" eaLnBrk="1" hangingPunct="1">
              <a:spcBef>
                <a:spcPts val="120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Option 3:</a:t>
            </a:r>
          </a:p>
          <a:p>
            <a:pPr lvl="2" eaLnBrk="1" hangingPunct="1">
              <a:spcBef>
                <a:spcPts val="1200"/>
              </a:spcBef>
              <a:buFont typeface="Courier New" panose="02070309020205020404" pitchFamily="49" charset="0"/>
              <a:buChar char="o"/>
            </a:pPr>
            <a:r>
              <a:rPr lang="en-US" altLang="en-US" sz="1600" dirty="0">
                <a:latin typeface="Times New Roman" panose="02020603050405020304" pitchFamily="18" charset="0"/>
                <a:cs typeface="Times New Roman" panose="02020603050405020304" pitchFamily="18" charset="0"/>
              </a:rPr>
              <a:t>Output file from AERSURFACE (provided by user)</a:t>
            </a:r>
          </a:p>
          <a:p>
            <a:pPr lvl="2" eaLnBrk="1" hangingPunct="1">
              <a:spcBef>
                <a:spcPts val="1200"/>
              </a:spcBef>
              <a:buFont typeface="Courier New" panose="02070309020205020404" pitchFamily="49" charset="0"/>
              <a:buChar char="o"/>
            </a:pPr>
            <a:r>
              <a:rPr lang="en-US" altLang="en-US" sz="1600" dirty="0">
                <a:latin typeface="Times New Roman" panose="02020603050405020304" pitchFamily="18" charset="0"/>
                <a:cs typeface="Times New Roman" panose="02020603050405020304" pitchFamily="18" charset="0"/>
              </a:rPr>
              <a:t>AERSCREEN produces, thru MAKEMET “x” sets of  .</a:t>
            </a:r>
            <a:r>
              <a:rPr lang="en-US" altLang="en-US" sz="1600" dirty="0" err="1">
                <a:latin typeface="Times New Roman" panose="02020603050405020304" pitchFamily="18" charset="0"/>
                <a:cs typeface="Times New Roman" panose="02020603050405020304" pitchFamily="18" charset="0"/>
              </a:rPr>
              <a:t>sfc</a:t>
            </a:r>
            <a:r>
              <a:rPr lang="en-US" altLang="en-US" sz="1600" dirty="0">
                <a:latin typeface="Times New Roman" panose="02020603050405020304" pitchFamily="18" charset="0"/>
                <a:cs typeface="Times New Roman" panose="02020603050405020304" pitchFamily="18" charset="0"/>
              </a:rPr>
              <a:t> &amp; .</a:t>
            </a:r>
            <a:r>
              <a:rPr lang="en-US" altLang="en-US" sz="1600" dirty="0" err="1">
                <a:latin typeface="Times New Roman" panose="02020603050405020304" pitchFamily="18" charset="0"/>
                <a:cs typeface="Times New Roman" panose="02020603050405020304" pitchFamily="18" charset="0"/>
              </a:rPr>
              <a:t>pfl</a:t>
            </a:r>
            <a:r>
              <a:rPr lang="en-US" altLang="en-US" sz="1600" dirty="0">
                <a:latin typeface="Times New Roman" panose="02020603050405020304" pitchFamily="18" charset="0"/>
                <a:cs typeface="Times New Roman" panose="02020603050405020304" pitchFamily="18" charset="0"/>
              </a:rPr>
              <a:t>  files,</a:t>
            </a:r>
          </a:p>
          <a:p>
            <a:pPr marL="914400" lvl="2" indent="0" eaLnBrk="1" hangingPunct="1">
              <a:spcBef>
                <a:spcPts val="1200"/>
              </a:spcBef>
              <a:buNone/>
            </a:pPr>
            <a:r>
              <a:rPr lang="en-US" altLang="en-US" sz="1600" dirty="0">
                <a:latin typeface="Times New Roman" panose="02020603050405020304" pitchFamily="18" charset="0"/>
                <a:cs typeface="Times New Roman" panose="02020603050405020304" pitchFamily="18" charset="0"/>
              </a:rPr>
              <a:t>     where x= (# of time periods – max is 12 months ) x (# of sectors max is 12)</a:t>
            </a:r>
          </a:p>
          <a:p>
            <a:pPr lvl="2" eaLnBrk="1" hangingPunct="1">
              <a:spcBef>
                <a:spcPts val="1200"/>
              </a:spcBef>
              <a:buFont typeface="Courier New" panose="02070309020205020404" pitchFamily="49" charset="0"/>
              <a:buChar char="o"/>
            </a:pPr>
            <a:r>
              <a:rPr lang="en-US" altLang="en-US" sz="1600" dirty="0">
                <a:latin typeface="Times New Roman" panose="02020603050405020304" pitchFamily="18" charset="0"/>
                <a:cs typeface="Times New Roman" panose="02020603050405020304" pitchFamily="18" charset="0"/>
              </a:rPr>
              <a:t>AERSCREEN does not call AERSURFACE </a:t>
            </a:r>
          </a:p>
          <a:p>
            <a:pPr lvl="1" eaLnBrk="1" hangingPunct="1"/>
            <a:endParaRPr lang="en-US" altLang="en-US" sz="1800" dirty="0">
              <a:latin typeface="Times New Roman" panose="02020603050405020304" pitchFamily="18" charset="0"/>
              <a:cs typeface="Times New Roman" panose="02020603050405020304" pitchFamily="18" charset="0"/>
            </a:endParaRPr>
          </a:p>
          <a:p>
            <a:pPr lvl="1" eaLnBrk="1" hangingPunct="1"/>
            <a:endParaRPr lang="en-US" altLang="en-US" sz="1800" dirty="0">
              <a:latin typeface="Times New Roman" panose="02020603050405020304" pitchFamily="18" charset="0"/>
              <a:cs typeface="Times New Roman" panose="02020603050405020304" pitchFamily="18" charset="0"/>
            </a:endParaRPr>
          </a:p>
          <a:p>
            <a:pPr lvl="1" eaLnBrk="1" hangingPunct="1"/>
            <a:endParaRPr lang="en-US" altLang="en-US" sz="1800" dirty="0">
              <a:latin typeface="Times New Roman" panose="02020603050405020304" pitchFamily="18" charset="0"/>
              <a:cs typeface="Times New Roman" panose="02020603050405020304" pitchFamily="18" charset="0"/>
            </a:endParaRPr>
          </a:p>
          <a:p>
            <a:pPr eaLnBrk="1" hangingPunct="1"/>
            <a:endParaRPr lang="en-US" altLang="en-US" sz="1800" dirty="0">
              <a:latin typeface="Times New Roman" panose="02020603050405020304" pitchFamily="18" charset="0"/>
              <a:cs typeface="Times New Roman" panose="02020603050405020304" pitchFamily="18" charset="0"/>
            </a:endParaRPr>
          </a:p>
          <a:p>
            <a:pPr lvl="1" eaLnBrk="1" hangingPunct="1"/>
            <a:endParaRPr lang="en-US" altLang="en-US" sz="1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77D9E09-F085-40A2-8CC1-C5D152FDADF2}"/>
              </a:ext>
            </a:extLst>
          </p:cNvPr>
          <p:cNvSpPr>
            <a:spLocks noGrp="1"/>
          </p:cNvSpPr>
          <p:nvPr>
            <p:ph type="title"/>
          </p:nvPr>
        </p:nvSpPr>
        <p:spPr>
          <a:xfrm>
            <a:off x="914400" y="304800"/>
            <a:ext cx="8077200"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AERSCREEN Input:</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Downwash</a:t>
            </a:r>
          </a:p>
        </p:txBody>
      </p:sp>
      <p:sp>
        <p:nvSpPr>
          <p:cNvPr id="28675" name="Content Placeholder 6">
            <a:extLst>
              <a:ext uri="{FF2B5EF4-FFF2-40B4-BE49-F238E27FC236}">
                <a16:creationId xmlns:a16="http://schemas.microsoft.com/office/drawing/2014/main" id="{0BD209F7-CEBF-40B1-96CC-44901A65C378}"/>
              </a:ext>
            </a:extLst>
          </p:cNvPr>
          <p:cNvSpPr>
            <a:spLocks noGrp="1"/>
          </p:cNvSpPr>
          <p:nvPr>
            <p:ph sz="half" idx="1"/>
          </p:nvPr>
        </p:nvSpPr>
        <p:spPr>
          <a:xfrm>
            <a:off x="1333500" y="1633538"/>
            <a:ext cx="7239000" cy="5105400"/>
          </a:xfrm>
        </p:spPr>
        <p:txBody>
          <a:bodyPr/>
          <a:lstStyle/>
          <a:p>
            <a:pPr eaLnBrk="1" hangingPunct="1">
              <a:buFont typeface="Wingdings" pitchFamily="2" charset="2"/>
              <a:buChar char="Ø"/>
            </a:pPr>
            <a:r>
              <a:rPr lang="en-US" altLang="en-US" sz="2800" dirty="0">
                <a:latin typeface="Times New Roman" panose="02020603050405020304" pitchFamily="18" charset="0"/>
                <a:cs typeface="Times New Roman" panose="02020603050405020304" pitchFamily="18" charset="0"/>
              </a:rPr>
              <a:t>AERSCREEN runs BPIPPRM for point sources and flares if the downwash option is elected (single building only)</a:t>
            </a:r>
          </a:p>
          <a:p>
            <a:pPr eaLnBrk="1" hangingPunct="1">
              <a:buFont typeface="Wingdings" pitchFamily="2" charset="2"/>
              <a:buChar char="Ø"/>
            </a:pPr>
            <a:endParaRPr lang="en-US" altLang="en-US" sz="1400" dirty="0">
              <a:latin typeface="Times New Roman" panose="02020603050405020304" pitchFamily="18" charset="0"/>
              <a:cs typeface="Times New Roman" panose="02020603050405020304" pitchFamily="18" charset="0"/>
            </a:endParaRPr>
          </a:p>
          <a:p>
            <a:pPr eaLnBrk="1" hangingPunct="1">
              <a:buFont typeface="Wingdings" pitchFamily="2" charset="2"/>
              <a:buChar char="Ø"/>
            </a:pPr>
            <a:r>
              <a:rPr lang="en-US" altLang="en-US" sz="2800" dirty="0">
                <a:latin typeface="Times New Roman" panose="02020603050405020304" pitchFamily="18" charset="0"/>
                <a:cs typeface="Times New Roman" panose="02020603050405020304" pitchFamily="18" charset="0"/>
              </a:rPr>
              <a:t>Two options</a:t>
            </a:r>
          </a:p>
          <a:p>
            <a:pPr lvl="1" eaLnBrk="1" hangingPunct="1">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Respond to a series of prompts for a single building</a:t>
            </a:r>
          </a:p>
          <a:p>
            <a:pPr lvl="1" eaLnBrk="1" hangingPunct="1">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Use existing BPIPPRM output for a more refined analysis</a:t>
            </a:r>
            <a:endParaRPr lang="en-US" altLang="en-US" sz="1400" dirty="0">
              <a:latin typeface="Times New Roman" panose="02020603050405020304" pitchFamily="18" charset="0"/>
              <a:cs typeface="Times New Roman" panose="02020603050405020304" pitchFamily="18" charset="0"/>
            </a:endParaRPr>
          </a:p>
          <a:p>
            <a:pPr lvl="1" eaLnBrk="1" hangingPunct="1"/>
            <a:endParaRPr lang="en-US" altLang="en-US" dirty="0">
              <a:latin typeface="Times New Roman" panose="02020603050405020304" pitchFamily="18" charset="0"/>
              <a:cs typeface="Times New Roman" panose="02020603050405020304" pitchFamily="18" charset="0"/>
            </a:endParaRPr>
          </a:p>
          <a:p>
            <a:pPr lvl="1" eaLnBrk="1" hangingPunct="1"/>
            <a:endParaRPr lang="en-US" altLang="en-US" dirty="0">
              <a:latin typeface="Times New Roman" panose="02020603050405020304" pitchFamily="18" charset="0"/>
              <a:cs typeface="Times New Roman" panose="02020603050405020304" pitchFamily="18" charset="0"/>
            </a:endParaRPr>
          </a:p>
          <a:p>
            <a:pPr lvl="1" eaLnBrk="1" hangingPunct="1"/>
            <a:endParaRPr lang="en-US" altLang="en-US"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5BD19B-1EB3-44DF-9598-A1D08B29D92C}"/>
              </a:ext>
            </a:extLst>
          </p:cNvPr>
          <p:cNvSpPr>
            <a:spLocks noGrp="1"/>
          </p:cNvSpPr>
          <p:nvPr>
            <p:ph type="title"/>
          </p:nvPr>
        </p:nvSpPr>
        <p:spPr>
          <a:xfrm>
            <a:off x="1219327" y="152400"/>
            <a:ext cx="7467600" cy="623888"/>
          </a:xfrm>
        </p:spPr>
        <p:txBody>
          <a:bodyPr/>
          <a:lstStyle/>
          <a:p>
            <a:pPr eaLnBrk="1" hangingPunct="1">
              <a:defRPr/>
            </a:pPr>
            <a:r>
              <a:rPr lang="en-US" sz="2800" dirty="0">
                <a:latin typeface="Times New Roman" panose="02020603050405020304" pitchFamily="18" charset="0"/>
                <a:cs typeface="Times New Roman" panose="02020603050405020304" pitchFamily="18" charset="0"/>
              </a:rPr>
              <a:t>AERSCREEN Input:</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Building Downwash</a:t>
            </a:r>
          </a:p>
        </p:txBody>
      </p:sp>
      <p:sp>
        <p:nvSpPr>
          <p:cNvPr id="47108" name="Content Placeholder 5">
            <a:extLst>
              <a:ext uri="{FF2B5EF4-FFF2-40B4-BE49-F238E27FC236}">
                <a16:creationId xmlns:a16="http://schemas.microsoft.com/office/drawing/2014/main" id="{377F2496-1CE2-4792-81C8-ED5CDA5EEC9C}"/>
              </a:ext>
            </a:extLst>
          </p:cNvPr>
          <p:cNvSpPr>
            <a:spLocks noGrp="1"/>
          </p:cNvSpPr>
          <p:nvPr>
            <p:ph sz="half" idx="1"/>
          </p:nvPr>
        </p:nvSpPr>
        <p:spPr>
          <a:xfrm>
            <a:off x="1447927" y="990600"/>
            <a:ext cx="7239000" cy="5105400"/>
          </a:xfrm>
        </p:spPr>
        <p:txBody>
          <a:bodyPr/>
          <a:lstStyle/>
          <a:p>
            <a:pPr eaLnBrk="1" hangingPunct="1">
              <a:spcBef>
                <a:spcPts val="1200"/>
              </a:spcBef>
              <a:buFont typeface="Wingdings" pitchFamily="2" charset="2"/>
              <a:buChar char="Ø"/>
              <a:defRPr/>
            </a:pPr>
            <a:r>
              <a:rPr lang="en-US" altLang="en-US" dirty="0">
                <a:latin typeface="Times New Roman" panose="02020603050405020304" pitchFamily="18" charset="0"/>
                <a:cs typeface="Times New Roman" panose="02020603050405020304" pitchFamily="18" charset="0"/>
              </a:rPr>
              <a:t>AERSCREEN provides two choices: (considers 36 directions in each case)</a:t>
            </a:r>
          </a:p>
          <a:p>
            <a:pPr marL="971550" lvl="1" indent="-514350" eaLnBrk="1" hangingPunct="1">
              <a:spcBef>
                <a:spcPts val="1200"/>
              </a:spcBef>
              <a:buFont typeface="+mj-lt"/>
              <a:buAutoNum type="arabicPeriod"/>
              <a:defRPr/>
            </a:pPr>
            <a:r>
              <a:rPr lang="en-US" altLang="en-US" dirty="0">
                <a:latin typeface="Times New Roman" panose="02020603050405020304" pitchFamily="18" charset="0"/>
                <a:cs typeface="Times New Roman" panose="02020603050405020304" pitchFamily="18" charset="0"/>
              </a:rPr>
              <a:t>Prompts: Simple rectangular building:</a:t>
            </a:r>
          </a:p>
          <a:p>
            <a:pPr lvl="2" eaLnBrk="1" hangingPunct="1">
              <a:spcBef>
                <a:spcPts val="1200"/>
              </a:spcBef>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Building height</a:t>
            </a:r>
          </a:p>
          <a:p>
            <a:pPr lvl="2" eaLnBrk="1" hangingPunct="1">
              <a:spcBef>
                <a:spcPts val="1200"/>
              </a:spcBef>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Maximum horizontal building dimension</a:t>
            </a:r>
          </a:p>
          <a:p>
            <a:pPr lvl="2" eaLnBrk="1" hangingPunct="1">
              <a:spcBef>
                <a:spcPts val="1200"/>
              </a:spcBef>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Minimum horizontal building dimension</a:t>
            </a:r>
          </a:p>
          <a:p>
            <a:pPr lvl="2" eaLnBrk="1" hangingPunct="1">
              <a:spcBef>
                <a:spcPts val="1200"/>
              </a:spcBef>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Angle, in degrees from N, of the max horizontal dimension (0-179)</a:t>
            </a:r>
          </a:p>
          <a:p>
            <a:pPr lvl="2" eaLnBrk="1" hangingPunct="1">
              <a:spcBef>
                <a:spcPts val="1200"/>
              </a:spcBef>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Angle, in degrees from north, of the stack relative to building center (0–359)</a:t>
            </a:r>
          </a:p>
          <a:p>
            <a:pPr lvl="2" eaLnBrk="1" hangingPunct="1">
              <a:spcBef>
                <a:spcPts val="1200"/>
              </a:spcBef>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Distance from stack to center of building</a:t>
            </a:r>
          </a:p>
          <a:p>
            <a:pPr marL="914400" lvl="1" indent="-457200" eaLnBrk="1" hangingPunct="1">
              <a:spcBef>
                <a:spcPts val="1200"/>
              </a:spcBef>
              <a:buFont typeface="+mj-lt"/>
              <a:buAutoNum type="arabicPeriod"/>
              <a:defRPr/>
            </a:pPr>
            <a:r>
              <a:rPr lang="en-US" altLang="en-US" dirty="0">
                <a:latin typeface="Times New Roman" panose="02020603050405020304" pitchFamily="18" charset="0"/>
                <a:cs typeface="Times New Roman" panose="02020603050405020304" pitchFamily="18" charset="0"/>
              </a:rPr>
              <a:t>More complex building structure</a:t>
            </a:r>
          </a:p>
          <a:p>
            <a:pPr marL="1314450" lvl="2" indent="-457200" eaLnBrk="1" hangingPunct="1">
              <a:spcBef>
                <a:spcPts val="1200"/>
              </a:spcBef>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Specify BPIPPRIM output file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A0E81A8-278E-4F55-9A6E-C1DC56A223C7}"/>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AERSCREEN Input:</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Simple Rectangular Building</a:t>
            </a:r>
          </a:p>
        </p:txBody>
      </p:sp>
      <p:pic>
        <p:nvPicPr>
          <p:cNvPr id="49156" name="Picture 2" descr="An illustration of a simple rectangular building. ">
            <a:extLst>
              <a:ext uri="{FF2B5EF4-FFF2-40B4-BE49-F238E27FC236}">
                <a16:creationId xmlns:a16="http://schemas.microsoft.com/office/drawing/2014/main" id="{318842BB-7119-4B69-AFE5-CEFCE772A0D6}"/>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638300" y="1371600"/>
            <a:ext cx="6629400" cy="4972050"/>
          </a:xfrm>
          <a:ln>
            <a:solidFill>
              <a:schemeClr val="tx1"/>
            </a:solid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11C92C-4D97-46AF-80EF-FEDAF176F07B}"/>
              </a:ext>
            </a:extLst>
          </p:cNvPr>
          <p:cNvSpPr>
            <a:spLocks noGrp="1"/>
          </p:cNvSpPr>
          <p:nvPr>
            <p:ph type="title"/>
          </p:nvPr>
        </p:nvSpPr>
        <p:spPr>
          <a:xfrm>
            <a:off x="914400" y="304800"/>
            <a:ext cx="8077200" cy="685800"/>
          </a:xfrm>
        </p:spPr>
        <p:txBody>
          <a:bodyPr/>
          <a:lstStyle/>
          <a:p>
            <a:pPr eaLnBrk="1" hangingPunct="1">
              <a:defRPr/>
            </a:pPr>
            <a:r>
              <a:rPr lang="en-US" dirty="0">
                <a:latin typeface="Times New Roman" panose="02020603050405020304" pitchFamily="18" charset="0"/>
                <a:cs typeface="Times New Roman" panose="02020603050405020304" pitchFamily="18" charset="0"/>
              </a:rPr>
              <a:t>AERSCREEN Input: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Receptors</a:t>
            </a:r>
          </a:p>
        </p:txBody>
      </p:sp>
      <p:sp>
        <p:nvSpPr>
          <p:cNvPr id="30723" name="Content Placeholder 6">
            <a:extLst>
              <a:ext uri="{FF2B5EF4-FFF2-40B4-BE49-F238E27FC236}">
                <a16:creationId xmlns:a16="http://schemas.microsoft.com/office/drawing/2014/main" id="{46DC612C-2528-4277-AD1A-92D9EB7B03ED}"/>
              </a:ext>
            </a:extLst>
          </p:cNvPr>
          <p:cNvSpPr>
            <a:spLocks noGrp="1"/>
          </p:cNvSpPr>
          <p:nvPr>
            <p:ph sz="half" idx="1"/>
          </p:nvPr>
        </p:nvSpPr>
        <p:spPr>
          <a:xfrm>
            <a:off x="1219200" y="1371600"/>
            <a:ext cx="7467600" cy="5181600"/>
          </a:xfrm>
        </p:spPr>
        <p:txBody>
          <a:bodyPr/>
          <a:lstStyle/>
          <a:p>
            <a:pPr eaLnBrk="1" hangingPunct="1">
              <a:buFont typeface="Wingdings" pitchFamily="2" charset="2"/>
              <a:buChar char="Ø"/>
              <a:defRPr/>
            </a:pPr>
            <a:r>
              <a:rPr lang="en-US" altLang="en-US" dirty="0">
                <a:latin typeface="Times New Roman" panose="02020603050405020304" pitchFamily="18" charset="0"/>
                <a:cs typeface="Times New Roman" panose="02020603050405020304" pitchFamily="18" charset="0"/>
              </a:rPr>
              <a:t>AERSCREEN creates a regularly spaced line of receptors at discrete distances out to the “probe” distance</a:t>
            </a:r>
          </a:p>
          <a:p>
            <a:pPr lvl="1" eaLnBrk="1" hangingPunct="1">
              <a:buFont typeface="Wingdings" panose="05000000000000000000" pitchFamily="2" charset="2"/>
              <a:buChar char="§"/>
              <a:defRPr/>
            </a:pPr>
            <a:r>
              <a:rPr lang="en-US" altLang="en-US" sz="2000" dirty="0">
                <a:latin typeface="Times New Roman" panose="02020603050405020304" pitchFamily="18" charset="0"/>
                <a:cs typeface="Times New Roman" panose="02020603050405020304" pitchFamily="18" charset="0"/>
              </a:rPr>
              <a:t>Probe distance is the maximum downwind distance to estimate impacts</a:t>
            </a:r>
          </a:p>
          <a:p>
            <a:pPr eaLnBrk="1" hangingPunct="1">
              <a:spcBef>
                <a:spcPts val="1200"/>
              </a:spcBef>
              <a:buFont typeface="Wingdings" pitchFamily="2" charset="2"/>
              <a:buChar char="Ø"/>
              <a:defRPr/>
            </a:pPr>
            <a:r>
              <a:rPr lang="en-US" altLang="en-US" dirty="0">
                <a:latin typeface="Times New Roman" panose="02020603050405020304" pitchFamily="18" charset="0"/>
                <a:cs typeface="Times New Roman" panose="02020603050405020304" pitchFamily="18" charset="0"/>
              </a:rPr>
              <a:t>User must specify a probe distance or use defaults: </a:t>
            </a:r>
          </a:p>
          <a:p>
            <a:pPr marL="0" indent="0" eaLnBrk="1" hangingPunct="1">
              <a:spcBef>
                <a:spcPct val="0"/>
              </a:spcBef>
              <a:buFont typeface="Wingdings" pitchFamily="2" charset="2"/>
              <a:buNone/>
              <a:defRPr/>
            </a:pPr>
            <a:r>
              <a:rPr lang="en-US" altLang="en-US" dirty="0">
                <a:latin typeface="Times New Roman" panose="02020603050405020304" pitchFamily="18" charset="0"/>
                <a:cs typeface="Times New Roman" panose="02020603050405020304" pitchFamily="18" charset="0"/>
              </a:rPr>
              <a:t>     5,000 m (no terrain) or 10,000 m (with terrain)</a:t>
            </a:r>
          </a:p>
          <a:p>
            <a:pPr eaLnBrk="1" hangingPunct="1">
              <a:spcBef>
                <a:spcPts val="1200"/>
              </a:spcBef>
              <a:buFont typeface="Wingdings" pitchFamily="2" charset="2"/>
              <a:buChar char="Ø"/>
              <a:defRPr/>
            </a:pPr>
            <a:r>
              <a:rPr lang="en-US" altLang="en-US" dirty="0">
                <a:latin typeface="Times New Roman" panose="02020603050405020304" pitchFamily="18" charset="0"/>
                <a:cs typeface="Times New Roman" panose="02020603050405020304" pitchFamily="18" charset="0"/>
              </a:rPr>
              <a:t>Receptor placement begins at fence line and every 25 m beginning with the next multiple of 25, out to 5,000 m</a:t>
            </a:r>
          </a:p>
          <a:p>
            <a:pPr eaLnBrk="1" hangingPunct="1">
              <a:spcBef>
                <a:spcPts val="1200"/>
              </a:spcBef>
              <a:buFont typeface="Wingdings" pitchFamily="2" charset="2"/>
              <a:buChar char="Ø"/>
              <a:defRPr/>
            </a:pPr>
            <a:r>
              <a:rPr lang="en-US" altLang="en-US" dirty="0">
                <a:latin typeface="Times New Roman" panose="02020603050405020304" pitchFamily="18" charset="0"/>
                <a:cs typeface="Times New Roman" panose="02020603050405020304" pitchFamily="18" charset="0"/>
              </a:rPr>
              <a:t>If the probe distance exceeds 5,000 m, the incremental distance between receptors changes</a:t>
            </a:r>
          </a:p>
          <a:p>
            <a:pPr lvl="1" eaLnBrk="1" hangingPunct="1">
              <a:buFont typeface="Wingdings" panose="05000000000000000000" pitchFamily="2" charset="2"/>
              <a:buChar char="§"/>
              <a:defRPr/>
            </a:pPr>
            <a:r>
              <a:rPr lang="en-US" altLang="en-US" sz="2000" dirty="0">
                <a:latin typeface="Times New Roman" panose="02020603050405020304" pitchFamily="18" charset="0"/>
                <a:cs typeface="Times New Roman" panose="02020603050405020304" pitchFamily="18" charset="0"/>
              </a:rPr>
              <a:t>Increment </a:t>
            </a:r>
            <a:r>
              <a:rPr lang="en-US" altLang="en-US" sz="2000">
                <a:latin typeface="Times New Roman" panose="02020603050405020304" pitchFamily="18" charset="0"/>
                <a:cs typeface="Times New Roman" panose="02020603050405020304" pitchFamily="18" charset="0"/>
              </a:rPr>
              <a:t>= Probe </a:t>
            </a:r>
            <a:r>
              <a:rPr lang="en-US" altLang="en-US" sz="2000" dirty="0">
                <a:latin typeface="Times New Roman" panose="02020603050405020304" pitchFamily="18" charset="0"/>
                <a:cs typeface="Times New Roman" panose="02020603050405020304" pitchFamily="18" charset="0"/>
              </a:rPr>
              <a:t>Distance – 5,000)/100 (min increment  = 25m)</a:t>
            </a:r>
            <a:endParaRPr lang="en-US" altLang="en-US" dirty="0">
              <a:latin typeface="Times New Roman" panose="02020603050405020304" pitchFamily="18" charset="0"/>
              <a:cs typeface="Times New Roman" panose="02020603050405020304" pitchFamily="18" charset="0"/>
            </a:endParaRPr>
          </a:p>
          <a:p>
            <a:pPr lvl="1" eaLnBrk="1" hangingPunct="1">
              <a:defRPr/>
            </a:pPr>
            <a:endParaRPr lang="en-US" altLang="en-US" sz="2000" dirty="0">
              <a:latin typeface="Times New Roman" panose="02020603050405020304" pitchFamily="18" charset="0"/>
              <a:cs typeface="Times New Roman" panose="02020603050405020304" pitchFamily="18" charset="0"/>
            </a:endParaRPr>
          </a:p>
          <a:p>
            <a:pPr lvl="1" eaLnBrk="1" hangingPunct="1">
              <a:defRPr/>
            </a:pPr>
            <a:endParaRPr lang="en-US" altLang="en-US" sz="2000" dirty="0">
              <a:latin typeface="Times New Roman" panose="02020603050405020304" pitchFamily="18" charset="0"/>
              <a:cs typeface="Times New Roman" panose="02020603050405020304" pitchFamily="18" charset="0"/>
            </a:endParaRPr>
          </a:p>
          <a:p>
            <a:pPr lvl="1" eaLnBrk="1" hangingPunct="1">
              <a:defRPr/>
            </a:pPr>
            <a:endParaRPr lang="en-US" altLang="en-US" sz="2000" dirty="0">
              <a:latin typeface="Times New Roman" panose="02020603050405020304" pitchFamily="18" charset="0"/>
              <a:cs typeface="Times New Roman" panose="02020603050405020304" pitchFamily="18" charset="0"/>
            </a:endParaRPr>
          </a:p>
          <a:p>
            <a:pPr eaLnBrk="1" hangingPunct="1">
              <a:buFont typeface="Wingdings" pitchFamily="2" charset="2"/>
              <a:buNone/>
              <a:defRPr/>
            </a:pPr>
            <a:endParaRPr lang="en-US" altLang="en-US"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5DE645-9B4A-4BA1-BB30-F3E328D30926}"/>
              </a:ext>
            </a:extLst>
          </p:cNvPr>
          <p:cNvSpPr>
            <a:spLocks noGrp="1"/>
          </p:cNvSpPr>
          <p:nvPr>
            <p:ph type="title"/>
          </p:nvPr>
        </p:nvSpPr>
        <p:spPr>
          <a:xfrm>
            <a:off x="914400" y="304800"/>
            <a:ext cx="8077200" cy="685800"/>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AERSCREEN Input:</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Receptors</a:t>
            </a:r>
          </a:p>
        </p:txBody>
      </p:sp>
      <p:sp>
        <p:nvSpPr>
          <p:cNvPr id="67587" name="Content Placeholder 6">
            <a:extLst>
              <a:ext uri="{FF2B5EF4-FFF2-40B4-BE49-F238E27FC236}">
                <a16:creationId xmlns:a16="http://schemas.microsoft.com/office/drawing/2014/main" id="{A07859E4-5D13-4E4E-A603-027675EA401F}"/>
              </a:ext>
            </a:extLst>
          </p:cNvPr>
          <p:cNvSpPr>
            <a:spLocks noGrp="1"/>
          </p:cNvSpPr>
          <p:nvPr>
            <p:ph sz="half" idx="1"/>
          </p:nvPr>
        </p:nvSpPr>
        <p:spPr>
          <a:xfrm>
            <a:off x="1447800" y="1066800"/>
            <a:ext cx="7543800" cy="4038600"/>
          </a:xfrm>
        </p:spPr>
        <p:txBody>
          <a:bodyPr/>
          <a:lstStyle/>
          <a:p>
            <a:pPr eaLnBrk="1" hangingPunct="1">
              <a:spcBef>
                <a:spcPts val="1200"/>
              </a:spcBef>
              <a:buFont typeface="Wingdings" pitchFamily="2" charset="2"/>
              <a:buChar char="Ø"/>
            </a:pPr>
            <a:r>
              <a:rPr lang="en-US" altLang="en-US" sz="2800" dirty="0">
                <a:latin typeface="Times New Roman" panose="02020603050405020304" pitchFamily="18" charset="0"/>
                <a:cs typeface="Times New Roman" panose="02020603050405020304" pitchFamily="18" charset="0"/>
              </a:rPr>
              <a:t>A file with up to 10 discrete receptors can be input</a:t>
            </a:r>
          </a:p>
          <a:p>
            <a:pPr lvl="1" eaLnBrk="1" hangingPunct="1">
              <a:spcBef>
                <a:spcPts val="12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Sensitive populations or other locations of interest</a:t>
            </a:r>
          </a:p>
          <a:p>
            <a:pPr lvl="1" eaLnBrk="1" hangingPunct="1">
              <a:spcBef>
                <a:spcPts val="12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Only processes receptors that are between the ambient air boundary and probe distance</a:t>
            </a:r>
          </a:p>
          <a:p>
            <a:pPr lvl="1" eaLnBrk="1" hangingPunct="1">
              <a:spcBef>
                <a:spcPts val="12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Discrete distances must be entered in a separate file</a:t>
            </a:r>
          </a:p>
          <a:p>
            <a:pPr lvl="1" eaLnBrk="1" hangingPunct="1">
              <a:spcBef>
                <a:spcPts val="12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Format of the file</a:t>
            </a:r>
          </a:p>
          <a:p>
            <a:pPr lvl="1" eaLnBrk="1" hangingPunct="1">
              <a:spcBef>
                <a:spcPts val="1200"/>
              </a:spcBef>
            </a:pPr>
            <a:endParaRPr lang="en-US" altLang="en-US" dirty="0">
              <a:latin typeface="Times New Roman" panose="02020603050405020304" pitchFamily="18" charset="0"/>
              <a:cs typeface="Times New Roman" panose="02020603050405020304" pitchFamily="18" charset="0"/>
            </a:endParaRPr>
          </a:p>
          <a:p>
            <a:pPr lvl="1" eaLnBrk="1" hangingPunct="1">
              <a:spcBef>
                <a:spcPts val="1200"/>
              </a:spcBef>
            </a:pPr>
            <a:endParaRPr lang="en-US" altLang="en-US" dirty="0">
              <a:latin typeface="Times New Roman" panose="02020603050405020304" pitchFamily="18" charset="0"/>
              <a:cs typeface="Times New Roman" panose="02020603050405020304" pitchFamily="18" charset="0"/>
            </a:endParaRPr>
          </a:p>
          <a:p>
            <a:pPr lvl="1" eaLnBrk="1" hangingPunct="1">
              <a:spcBef>
                <a:spcPts val="1200"/>
              </a:spcBef>
              <a:buFont typeface="Arial" panose="020B0604020202020204" pitchFamily="34" charset="0"/>
              <a:buNone/>
            </a:pPr>
            <a:endParaRPr lang="en-US" altLang="en-US" dirty="0">
              <a:latin typeface="Times New Roman" panose="02020603050405020304" pitchFamily="18" charset="0"/>
              <a:cs typeface="Times New Roman" panose="02020603050405020304" pitchFamily="18" charset="0"/>
            </a:endParaRPr>
          </a:p>
          <a:p>
            <a:pPr lvl="1" eaLnBrk="1" hangingPunct="1">
              <a:spcBef>
                <a:spcPts val="1200"/>
              </a:spcBef>
              <a:buFont typeface="Arial" panose="020B0604020202020204" pitchFamily="34" charset="0"/>
              <a:buNone/>
            </a:pPr>
            <a:endParaRPr lang="en-US" altLang="en-US" dirty="0">
              <a:latin typeface="Times New Roman" panose="02020603050405020304" pitchFamily="18" charset="0"/>
              <a:cs typeface="Times New Roman" panose="02020603050405020304" pitchFamily="18" charset="0"/>
            </a:endParaRPr>
          </a:p>
        </p:txBody>
      </p:sp>
      <p:sp>
        <p:nvSpPr>
          <p:cNvPr id="67603" name="TextBox 6">
            <a:extLst>
              <a:ext uri="{FF2B5EF4-FFF2-40B4-BE49-F238E27FC236}">
                <a16:creationId xmlns:a16="http://schemas.microsoft.com/office/drawing/2014/main" id="{D19AA6A1-60DF-48D7-82B9-45692A06EFD6}"/>
              </a:ext>
            </a:extLst>
          </p:cNvPr>
          <p:cNvSpPr txBox="1">
            <a:spLocks noChangeArrowheads="1"/>
          </p:cNvSpPr>
          <p:nvPr/>
        </p:nvSpPr>
        <p:spPr bwMode="auto">
          <a:xfrm>
            <a:off x="2971800" y="4643735"/>
            <a:ext cx="3581400" cy="923330"/>
          </a:xfrm>
          <a:prstGeom prst="rect">
            <a:avLst/>
          </a:prstGeom>
          <a:noFill/>
          <a:ln w="158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Courier New" panose="02070309020205020404" pitchFamily="49" charset="0"/>
                <a:cs typeface="Courier New" panose="02070309020205020404" pitchFamily="49" charset="0"/>
              </a:rPr>
              <a:t>units: METERS</a:t>
            </a:r>
          </a:p>
          <a:p>
            <a:pPr eaLnBrk="1" hangingPunct="1">
              <a:spcBef>
                <a:spcPct val="0"/>
              </a:spcBef>
              <a:buFontTx/>
              <a:buNone/>
            </a:pPr>
            <a:r>
              <a:rPr lang="en-US" altLang="en-US" sz="1800">
                <a:latin typeface="Courier New" panose="02070309020205020404" pitchFamily="49" charset="0"/>
                <a:cs typeface="Courier New" panose="02070309020205020404" pitchFamily="49" charset="0"/>
              </a:rPr>
              <a:t>160</a:t>
            </a:r>
          </a:p>
          <a:p>
            <a:pPr eaLnBrk="1" hangingPunct="1">
              <a:spcBef>
                <a:spcPct val="0"/>
              </a:spcBef>
              <a:buFontTx/>
              <a:buNone/>
            </a:pPr>
            <a:r>
              <a:rPr lang="en-US" altLang="en-US" sz="1800">
                <a:latin typeface="Courier New" panose="02070309020205020404" pitchFamily="49" charset="0"/>
                <a:cs typeface="Courier New" panose="02070309020205020404" pitchFamily="49" charset="0"/>
              </a:rPr>
              <a:t>215</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58D2B8-AB29-49B7-ADDE-7BC5739C756B}"/>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AERSCREEN Input:</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Terrain</a:t>
            </a:r>
          </a:p>
        </p:txBody>
      </p:sp>
      <p:sp>
        <p:nvSpPr>
          <p:cNvPr id="59396" name="Content Placeholder 5">
            <a:extLst>
              <a:ext uri="{FF2B5EF4-FFF2-40B4-BE49-F238E27FC236}">
                <a16:creationId xmlns:a16="http://schemas.microsoft.com/office/drawing/2014/main" id="{94D3013E-15A7-42C4-AC6B-5EF783AC74E1}"/>
              </a:ext>
            </a:extLst>
          </p:cNvPr>
          <p:cNvSpPr>
            <a:spLocks noGrp="1"/>
          </p:cNvSpPr>
          <p:nvPr>
            <p:ph sz="half" idx="1"/>
          </p:nvPr>
        </p:nvSpPr>
        <p:spPr>
          <a:xfrm>
            <a:off x="1447800" y="1295400"/>
            <a:ext cx="7239000" cy="5105400"/>
          </a:xfrm>
        </p:spPr>
        <p:txBody>
          <a:bodyPr/>
          <a:lstStyle/>
          <a:p>
            <a:pPr eaLnBrk="1" hangingPunct="1">
              <a:spcBef>
                <a:spcPts val="12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Prompts for terrain effects</a:t>
            </a:r>
          </a:p>
          <a:p>
            <a:pPr lvl="1" eaLnBrk="1" hangingPunct="1">
              <a:spcBef>
                <a:spcPts val="12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Include terrain processing: (y(es) = include terrain, n(o) = do not include terrain effects) </a:t>
            </a:r>
          </a:p>
          <a:p>
            <a:pPr lvl="1" eaLnBrk="1" hangingPunct="1">
              <a:spcBef>
                <a:spcPts val="12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Probe distance (meters) – maximum downwind distance</a:t>
            </a:r>
          </a:p>
          <a:p>
            <a:pPr lvl="1" eaLnBrk="1" hangingPunct="1">
              <a:spcBef>
                <a:spcPts val="12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Source elevation or use AERMAP to determine source and elevations</a:t>
            </a:r>
          </a:p>
          <a:p>
            <a:pPr eaLnBrk="1" hangingPunct="1">
              <a:spcBef>
                <a:spcPts val="18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The following prompts are displayed if the response to including terrain effects is “yes”</a:t>
            </a:r>
          </a:p>
          <a:p>
            <a:pPr lvl="1" eaLnBrk="1" hangingPunct="1">
              <a:spcBef>
                <a:spcPts val="12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Source coordinates (geographic latitude/longitude or Universal Transverse Mercator (UTM))</a:t>
            </a:r>
          </a:p>
          <a:p>
            <a:pPr lvl="1" eaLnBrk="1" hangingPunct="1">
              <a:spcBef>
                <a:spcPts val="12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UTM zone (if UTM coordinates entered) </a:t>
            </a:r>
          </a:p>
          <a:p>
            <a:pPr lvl="1" eaLnBrk="1" hangingPunct="1">
              <a:spcBef>
                <a:spcPts val="12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North American Datum (</a:t>
            </a:r>
            <a:r>
              <a:rPr lang="pl-PL" altLang="en-US" sz="2000" dirty="0">
                <a:latin typeface="Times New Roman" panose="02020603050405020304" pitchFamily="18" charset="0"/>
                <a:cs typeface="Times New Roman" panose="02020603050405020304" pitchFamily="18" charset="0"/>
              </a:rPr>
              <a:t>NAD</a:t>
            </a:r>
            <a:r>
              <a:rPr lang="en-US" altLang="en-US" sz="2000" dirty="0">
                <a:latin typeface="Times New Roman" panose="02020603050405020304" pitchFamily="18" charset="0"/>
                <a:cs typeface="Times New Roman" panose="02020603050405020304" pitchFamily="18" charset="0"/>
              </a:rPr>
              <a:t>)</a:t>
            </a:r>
            <a:r>
              <a:rPr lang="pl-PL" altLang="en-US" sz="2000" dirty="0">
                <a:latin typeface="Times New Roman" panose="02020603050405020304" pitchFamily="18" charset="0"/>
                <a:cs typeface="Times New Roman" panose="02020603050405020304" pitchFamily="18" charset="0"/>
              </a:rPr>
              <a:t> datum (NAD 27 or 83) </a:t>
            </a:r>
          </a:p>
          <a:p>
            <a:pPr lvl="1" eaLnBrk="1" hangingPunct="1"/>
            <a:endParaRPr lang="en-US" altLang="en-US" dirty="0">
              <a:latin typeface="Times New Roman" panose="02020603050405020304" pitchFamily="18" charset="0"/>
              <a:cs typeface="Times New Roman" panose="02020603050405020304" pitchFamily="18" charset="0"/>
            </a:endParaRPr>
          </a:p>
          <a:p>
            <a:pPr lvl="1" eaLnBrk="1" hangingPunct="1"/>
            <a:endParaRPr lang="en-US" altLang="en-US" dirty="0">
              <a:latin typeface="Times New Roman" panose="02020603050405020304" pitchFamily="18" charset="0"/>
              <a:cs typeface="Times New Roman" panose="02020603050405020304" pitchFamily="18" charset="0"/>
            </a:endParaRPr>
          </a:p>
          <a:p>
            <a:pPr lvl="1" eaLnBrk="1" hangingPunct="1"/>
            <a:endParaRPr lang="en-US" altLang="en-US" dirty="0">
              <a:latin typeface="Times New Roman" panose="02020603050405020304" pitchFamily="18" charset="0"/>
              <a:cs typeface="Times New Roman" panose="02020603050405020304" pitchFamily="18" charset="0"/>
            </a:endParaRPr>
          </a:p>
          <a:p>
            <a:pPr eaLnBrk="1" hangingPunct="1"/>
            <a:endParaRPr lang="en-US" altLang="en-US" dirty="0">
              <a:latin typeface="Times New Roman" panose="02020603050405020304" pitchFamily="18" charset="0"/>
              <a:cs typeface="Times New Roman" panose="02020603050405020304" pitchFamily="18" charset="0"/>
            </a:endParaRPr>
          </a:p>
          <a:p>
            <a:pPr lvl="1" eaLnBrk="1" hangingPunct="1"/>
            <a:endParaRPr lang="en-US" alt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EEC8863-C4E3-46D8-9A74-CCB471EC28A5}"/>
              </a:ext>
            </a:extLst>
          </p:cNvPr>
          <p:cNvSpPr>
            <a:spLocks noGrp="1"/>
          </p:cNvSpPr>
          <p:nvPr>
            <p:ph type="title"/>
          </p:nvPr>
        </p:nvSpPr>
        <p:spPr>
          <a:xfrm>
            <a:off x="914400" y="304800"/>
            <a:ext cx="8077200" cy="685800"/>
          </a:xfrm>
        </p:spPr>
        <p:txBody>
          <a:bodyPr/>
          <a:lstStyle/>
          <a:p>
            <a:pPr eaLnBrk="1" hangingPunct="1">
              <a:defRPr/>
            </a:pPr>
            <a:r>
              <a:rPr lang="en-US" dirty="0">
                <a:latin typeface="Times New Roman" panose="02020603050405020304" pitchFamily="18" charset="0"/>
                <a:cs typeface="Times New Roman" panose="02020603050405020304" pitchFamily="18" charset="0"/>
              </a:rPr>
              <a:t>AERSCREEN Input:</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Terrain</a:t>
            </a:r>
          </a:p>
        </p:txBody>
      </p:sp>
      <p:sp>
        <p:nvSpPr>
          <p:cNvPr id="34819" name="Content Placeholder 6">
            <a:extLst>
              <a:ext uri="{FF2B5EF4-FFF2-40B4-BE49-F238E27FC236}">
                <a16:creationId xmlns:a16="http://schemas.microsoft.com/office/drawing/2014/main" id="{19C359AF-C640-4132-B88F-10816B67737B}"/>
              </a:ext>
            </a:extLst>
          </p:cNvPr>
          <p:cNvSpPr>
            <a:spLocks noGrp="1"/>
          </p:cNvSpPr>
          <p:nvPr>
            <p:ph sz="half" idx="1"/>
          </p:nvPr>
        </p:nvSpPr>
        <p:spPr>
          <a:xfrm>
            <a:off x="1333500" y="1219200"/>
            <a:ext cx="7239000" cy="5105400"/>
          </a:xfrm>
        </p:spPr>
        <p:txBody>
          <a:bodyPr/>
          <a:lstStyle/>
          <a:p>
            <a:pPr eaLnBrk="1" hangingPunct="1">
              <a:spcBef>
                <a:spcPts val="18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DEMLIST.TXT</a:t>
            </a:r>
          </a:p>
          <a:p>
            <a:pPr lvl="1" eaLnBrk="1" hangingPunct="1">
              <a:spcBef>
                <a:spcPts val="18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Must be included in working directory</a:t>
            </a:r>
          </a:p>
          <a:p>
            <a:pPr lvl="1" eaLnBrk="1" hangingPunct="1">
              <a:spcBef>
                <a:spcPts val="18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Identifies location of elevation data file(s)</a:t>
            </a:r>
          </a:p>
          <a:p>
            <a:pPr lvl="1" eaLnBrk="1" hangingPunct="1">
              <a:spcBef>
                <a:spcPts val="18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Must reside in working directory or the directory with the AERSCREEN executable</a:t>
            </a:r>
          </a:p>
          <a:p>
            <a:pPr lvl="1" eaLnBrk="1" hangingPunct="1">
              <a:spcBef>
                <a:spcPts val="18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Also, must include location of datum shift files (</a:t>
            </a:r>
            <a:r>
              <a:rPr lang="en-US" altLang="en-US" dirty="0" err="1">
                <a:latin typeface="Times New Roman" panose="02020603050405020304" pitchFamily="18" charset="0"/>
                <a:cs typeface="Times New Roman" panose="02020603050405020304" pitchFamily="18" charset="0"/>
              </a:rPr>
              <a:t>conus.las</a:t>
            </a:r>
            <a:r>
              <a:rPr lang="en-US" altLang="en-US" dirty="0">
                <a:latin typeface="Times New Roman" panose="02020603050405020304" pitchFamily="18" charset="0"/>
                <a:cs typeface="Times New Roman" panose="02020603050405020304" pitchFamily="18" charset="0"/>
              </a:rPr>
              <a:t> and </a:t>
            </a:r>
            <a:r>
              <a:rPr lang="en-US" altLang="en-US" dirty="0" err="1">
                <a:latin typeface="Times New Roman" panose="02020603050405020304" pitchFamily="18" charset="0"/>
                <a:cs typeface="Times New Roman" panose="02020603050405020304" pitchFamily="18" charset="0"/>
              </a:rPr>
              <a:t>conus.los</a:t>
            </a:r>
            <a:r>
              <a:rPr lang="en-US" altLang="en-US" dirty="0">
                <a:latin typeface="Times New Roman" panose="02020603050405020304" pitchFamily="18" charset="0"/>
                <a:cs typeface="Times New Roman" panose="02020603050405020304" pitchFamily="18" charset="0"/>
              </a:rPr>
              <a:t>) – although not necessary these files must be included. </a:t>
            </a:r>
          </a:p>
          <a:p>
            <a:pPr eaLnBrk="1" hangingPunct="1">
              <a:spcBef>
                <a:spcPts val="18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Source elevation and terrain elevations can be derived by AERMAP</a:t>
            </a:r>
          </a:p>
          <a:p>
            <a:pPr lvl="1" eaLnBrk="1" hangingPunct="1">
              <a:buFont typeface="Arial" panose="020B0604020202020204" pitchFamily="34" charset="0"/>
              <a:buNone/>
            </a:pPr>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a:extLst>
              <a:ext uri="{FF2B5EF4-FFF2-40B4-BE49-F238E27FC236}">
                <a16:creationId xmlns:a16="http://schemas.microsoft.com/office/drawing/2014/main" id="{43A4C254-A220-44BC-AEA4-9CFA8372E5BB}"/>
              </a:ext>
            </a:extLst>
          </p:cNvPr>
          <p:cNvSpPr>
            <a:spLocks noGrp="1"/>
          </p:cNvSpPr>
          <p:nvPr>
            <p:ph idx="1"/>
          </p:nvPr>
        </p:nvSpPr>
        <p:spPr>
          <a:xfrm>
            <a:off x="1371600" y="1066800"/>
            <a:ext cx="7305675" cy="4906963"/>
          </a:xfrm>
        </p:spPr>
        <p:txBody>
          <a:bodyPr/>
          <a:lstStyle/>
          <a:p>
            <a:pPr marL="0" indent="0" eaLnBrk="1" hangingPunct="1">
              <a:buFont typeface="Wingdings" pitchFamily="2" charset="2"/>
              <a:buNone/>
              <a:defRPr/>
            </a:pPr>
            <a:r>
              <a:rPr lang="en-US" altLang="en-US" dirty="0">
                <a:latin typeface="Times New Roman" panose="02020603050405020304" pitchFamily="18" charset="0"/>
                <a:cs typeface="Times New Roman" panose="02020603050405020304" pitchFamily="18" charset="0"/>
              </a:rPr>
              <a:t>At the end of this lesson the student should be able to:</a:t>
            </a:r>
            <a:endParaRPr lang="en-US" sz="1800" dirty="0">
              <a:latin typeface="Times New Roman" panose="02020603050405020304" pitchFamily="18" charset="0"/>
              <a:cs typeface="Times New Roman" panose="02020603050405020304" pitchFamily="18" charset="0"/>
            </a:endParaRPr>
          </a:p>
          <a:p>
            <a:pPr eaLnBrk="1" hangingPunct="1">
              <a:spcBef>
                <a:spcPts val="2013"/>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Understand AERSCREEN Fundamentals</a:t>
            </a:r>
          </a:p>
          <a:p>
            <a:pPr eaLnBrk="1" hangingPunct="1">
              <a:spcBef>
                <a:spcPts val="2013"/>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Describe the input data requirements of AERSCREEN</a:t>
            </a:r>
          </a:p>
          <a:p>
            <a:pPr eaLnBrk="1" hangingPunct="1">
              <a:spcBef>
                <a:spcPts val="2013"/>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Input data from other associated programs needed to run AERSCREEN</a:t>
            </a:r>
          </a:p>
          <a:p>
            <a:pPr eaLnBrk="1" hangingPunct="1">
              <a:spcBef>
                <a:spcPts val="2013"/>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Run the AERSCREEN program</a:t>
            </a:r>
          </a:p>
          <a:p>
            <a:pPr eaLnBrk="1" hangingPunct="1">
              <a:spcBef>
                <a:spcPts val="2013"/>
              </a:spcBef>
              <a:buFont typeface="Wingdings" panose="05000000000000000000" pitchFamily="2" charset="2"/>
              <a:buChar char="Ø"/>
              <a:defRPr/>
            </a:pPr>
            <a:r>
              <a:rPr lang="en-US" altLang="en-US" sz="2400" dirty="0">
                <a:latin typeface="Times New Roman" panose="02020603050405020304" pitchFamily="18" charset="0"/>
                <a:cs typeface="Times New Roman" panose="02020603050405020304" pitchFamily="18" charset="0"/>
              </a:rPr>
              <a:t>Interpret the results from AERSCREEN</a:t>
            </a:r>
          </a:p>
        </p:txBody>
      </p:sp>
      <p:sp>
        <p:nvSpPr>
          <p:cNvPr id="3" name="Title 2">
            <a:extLst>
              <a:ext uri="{FF2B5EF4-FFF2-40B4-BE49-F238E27FC236}">
                <a16:creationId xmlns:a16="http://schemas.microsoft.com/office/drawing/2014/main" id="{5BFC4C08-CF7B-4F20-BAD0-331956BA1ADF}"/>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Learning Objectives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DAD9BCE-53C4-4BC0-B5FC-1B88E6A0531E}"/>
              </a:ext>
            </a:extLst>
          </p:cNvPr>
          <p:cNvSpPr>
            <a:spLocks noGrp="1"/>
          </p:cNvSpPr>
          <p:nvPr>
            <p:ph type="title"/>
          </p:nvPr>
        </p:nvSpPr>
        <p:spPr/>
        <p:txBody>
          <a:bodyPr/>
          <a:lstStyle/>
          <a:p>
            <a:pPr eaLnBrk="1" hangingPunct="1">
              <a:defRPr/>
            </a:pPr>
            <a:r>
              <a:rPr lang="en-US" dirty="0">
                <a:latin typeface="Times New Roman" panose="02020603050405020304" pitchFamily="18" charset="0"/>
                <a:cs typeface="Times New Roman" panose="02020603050405020304" pitchFamily="18" charset="0"/>
              </a:rPr>
              <a:t>AERSCREEN Input—Terrain</a:t>
            </a:r>
          </a:p>
        </p:txBody>
      </p:sp>
      <p:sp>
        <p:nvSpPr>
          <p:cNvPr id="31748" name="Content Placeholder 5">
            <a:extLst>
              <a:ext uri="{FF2B5EF4-FFF2-40B4-BE49-F238E27FC236}">
                <a16:creationId xmlns:a16="http://schemas.microsoft.com/office/drawing/2014/main" id="{A8175C83-E7C5-433C-915C-1EABD64B329D}"/>
              </a:ext>
            </a:extLst>
          </p:cNvPr>
          <p:cNvSpPr>
            <a:spLocks noGrp="1"/>
          </p:cNvSpPr>
          <p:nvPr>
            <p:ph sz="half" idx="1"/>
          </p:nvPr>
        </p:nvSpPr>
        <p:spPr>
          <a:xfrm>
            <a:off x="1485900" y="1030288"/>
            <a:ext cx="7239000" cy="3657600"/>
          </a:xfrm>
        </p:spPr>
        <p:txBody>
          <a:bodyPr/>
          <a:lstStyle/>
          <a:p>
            <a:pPr eaLnBrk="1" hangingPunct="1">
              <a:buFont typeface="Wingdings" pitchFamily="2" charset="2"/>
              <a:buNone/>
              <a:defRPr/>
            </a:pPr>
            <a:r>
              <a:rPr lang="en-US" dirty="0">
                <a:latin typeface="Times New Roman" panose="02020603050405020304" pitchFamily="18" charset="0"/>
                <a:cs typeface="Times New Roman" panose="02020603050405020304" pitchFamily="18" charset="0"/>
              </a:rPr>
              <a:t>DEMLIST.TXT format </a:t>
            </a:r>
          </a:p>
          <a:p>
            <a:pPr eaLnBrk="1" hangingPunct="1">
              <a:defRPr/>
            </a:pPr>
            <a:endParaRPr lang="en-US" dirty="0">
              <a:latin typeface="Times New Roman" panose="02020603050405020304" pitchFamily="18" charset="0"/>
              <a:cs typeface="Times New Roman" panose="02020603050405020304" pitchFamily="18" charset="0"/>
            </a:endParaRPr>
          </a:p>
          <a:p>
            <a:pPr lvl="1" eaLnBrk="1" hangingPunct="1">
              <a:buFont typeface="Arial" charset="0"/>
              <a:buNone/>
              <a:defRPr/>
            </a:pPr>
            <a:endParaRPr lang="en-US" dirty="0">
              <a:latin typeface="Times New Roman" panose="02020603050405020304" pitchFamily="18" charset="0"/>
              <a:cs typeface="Times New Roman" panose="02020603050405020304" pitchFamily="18" charset="0"/>
            </a:endParaRPr>
          </a:p>
          <a:p>
            <a:pPr lvl="1" eaLnBrk="1" hangingPunct="1">
              <a:buFont typeface="Arial" charset="0"/>
              <a:buNone/>
              <a:defRPr/>
            </a:pPr>
            <a:endParaRPr lang="en-US" dirty="0">
              <a:latin typeface="Times New Roman" panose="02020603050405020304" pitchFamily="18" charset="0"/>
              <a:cs typeface="Times New Roman" panose="02020603050405020304" pitchFamily="18" charset="0"/>
            </a:endParaRPr>
          </a:p>
          <a:p>
            <a:pPr lvl="1" eaLnBrk="1" hangingPunct="1">
              <a:buFont typeface="Arial" charset="0"/>
              <a:buNone/>
              <a:defRPr/>
            </a:pPr>
            <a:endParaRPr lang="en-US" dirty="0">
              <a:latin typeface="Times New Roman" panose="02020603050405020304" pitchFamily="18" charset="0"/>
              <a:cs typeface="Times New Roman" panose="02020603050405020304" pitchFamily="18" charset="0"/>
            </a:endParaRPr>
          </a:p>
          <a:p>
            <a:pPr lvl="1" eaLnBrk="1" hangingPunct="1">
              <a:buFont typeface="Arial" charset="0"/>
              <a:buNone/>
              <a:defRPr/>
            </a:pPr>
            <a:endParaRPr lang="en-US" dirty="0">
              <a:latin typeface="Times New Roman" panose="02020603050405020304" pitchFamily="18" charset="0"/>
              <a:cs typeface="Times New Roman" panose="02020603050405020304" pitchFamily="18" charset="0"/>
            </a:endParaRPr>
          </a:p>
          <a:p>
            <a:pPr marL="0" lvl="1" indent="0" eaLnBrk="1" hangingPunct="1">
              <a:buFont typeface="Arial" charset="0"/>
              <a:buNone/>
              <a:defRPr/>
            </a:pPr>
            <a:endParaRPr lang="en-US" sz="2000" dirty="0">
              <a:latin typeface="Times New Roman" panose="02020603050405020304" pitchFamily="18" charset="0"/>
              <a:cs typeface="Times New Roman" panose="02020603050405020304" pitchFamily="18" charset="0"/>
            </a:endParaRPr>
          </a:p>
          <a:p>
            <a:pPr marL="0" lvl="1" indent="0" eaLnBrk="1" hangingPunct="1">
              <a:buFont typeface="Arial" charset="0"/>
              <a:buNone/>
              <a:defRPr/>
            </a:pPr>
            <a:r>
              <a:rPr lang="en-US" sz="2000" dirty="0">
                <a:latin typeface="Times New Roman" panose="02020603050405020304" pitchFamily="18" charset="0"/>
                <a:cs typeface="Times New Roman" panose="02020603050405020304" pitchFamily="18" charset="0"/>
              </a:rPr>
              <a:t>Example:</a:t>
            </a:r>
          </a:p>
        </p:txBody>
      </p:sp>
      <p:graphicFrame>
        <p:nvGraphicFramePr>
          <p:cNvPr id="7" name="Table 6">
            <a:extLst>
              <a:ext uri="{FF2B5EF4-FFF2-40B4-BE49-F238E27FC236}">
                <a16:creationId xmlns:a16="http://schemas.microsoft.com/office/drawing/2014/main" id="{F5E097AC-E1A6-4244-8DDE-856C77E0EC82}"/>
              </a:ext>
            </a:extLst>
          </p:cNvPr>
          <p:cNvGraphicFramePr>
            <a:graphicFrameLocks noGrp="1"/>
          </p:cNvGraphicFramePr>
          <p:nvPr>
            <p:extLst>
              <p:ext uri="{D42A27DB-BD31-4B8C-83A1-F6EECF244321}">
                <p14:modId xmlns:p14="http://schemas.microsoft.com/office/powerpoint/2010/main" val="3875453620"/>
              </p:ext>
            </p:extLst>
          </p:nvPr>
        </p:nvGraphicFramePr>
        <p:xfrm>
          <a:off x="1676400" y="1646239"/>
          <a:ext cx="6781800" cy="2103010"/>
        </p:xfrm>
        <a:graphic>
          <a:graphicData uri="http://schemas.openxmlformats.org/drawingml/2006/table">
            <a:tbl>
              <a:tblPr firstRow="1" bandRow="1">
                <a:tableStyleId>{5C22544A-7EE6-4342-B048-85BDC9FD1C3A}</a:tableStyleId>
              </a:tblPr>
              <a:tblGrid>
                <a:gridCol w="1186815">
                  <a:extLst>
                    <a:ext uri="{9D8B030D-6E8A-4147-A177-3AD203B41FA5}">
                      <a16:colId xmlns:a16="http://schemas.microsoft.com/office/drawing/2014/main" val="20000"/>
                    </a:ext>
                  </a:extLst>
                </a:gridCol>
                <a:gridCol w="5594985">
                  <a:extLst>
                    <a:ext uri="{9D8B030D-6E8A-4147-A177-3AD203B41FA5}">
                      <a16:colId xmlns:a16="http://schemas.microsoft.com/office/drawing/2014/main" val="20001"/>
                    </a:ext>
                  </a:extLst>
                </a:gridCol>
              </a:tblGrid>
              <a:tr h="276278">
                <a:tc>
                  <a:txBody>
                    <a:bodyPr/>
                    <a:lstStyle/>
                    <a:p>
                      <a:r>
                        <a:rPr lang="en-US" sz="1800" dirty="0"/>
                        <a:t>Record</a:t>
                      </a:r>
                    </a:p>
                  </a:txBody>
                  <a:tcPr marT="45709" marB="45709"/>
                </a:tc>
                <a:tc>
                  <a:txBody>
                    <a:bodyPr/>
                    <a:lstStyle/>
                    <a:p>
                      <a:r>
                        <a:rPr lang="en-US" sz="1800" dirty="0"/>
                        <a:t>Contents</a:t>
                      </a:r>
                    </a:p>
                  </a:txBody>
                  <a:tcPr marT="45709" marB="45709"/>
                </a:tc>
                <a:extLst>
                  <a:ext uri="{0D108BD9-81ED-4DB2-BD59-A6C34878D82A}">
                    <a16:rowId xmlns:a16="http://schemas.microsoft.com/office/drawing/2014/main" val="10000"/>
                  </a:ext>
                </a:extLst>
              </a:tr>
              <a:tr h="276278">
                <a:tc>
                  <a:txBody>
                    <a:bodyPr/>
                    <a:lstStyle/>
                    <a:p>
                      <a:pPr algn="ctr"/>
                      <a:r>
                        <a:rPr lang="en-US" sz="1800" dirty="0"/>
                        <a:t>1</a:t>
                      </a:r>
                    </a:p>
                  </a:txBody>
                  <a:tcPr marT="45709" marB="45709"/>
                </a:tc>
                <a:tc>
                  <a:txBody>
                    <a:bodyPr/>
                    <a:lstStyle/>
                    <a:p>
                      <a:r>
                        <a:rPr lang="en-US" sz="1800" dirty="0"/>
                        <a:t>Data file type (NED or DEM)</a:t>
                      </a:r>
                    </a:p>
                  </a:txBody>
                  <a:tcPr marT="45709" marB="45709"/>
                </a:tc>
                <a:extLst>
                  <a:ext uri="{0D108BD9-81ED-4DB2-BD59-A6C34878D82A}">
                    <a16:rowId xmlns:a16="http://schemas.microsoft.com/office/drawing/2014/main" val="10001"/>
                  </a:ext>
                </a:extLst>
              </a:tr>
              <a:tr h="476964">
                <a:tc>
                  <a:txBody>
                    <a:bodyPr/>
                    <a:lstStyle/>
                    <a:p>
                      <a:pPr algn="ctr"/>
                      <a:r>
                        <a:rPr lang="en-US" sz="1800" dirty="0"/>
                        <a:t>2</a:t>
                      </a:r>
                    </a:p>
                  </a:txBody>
                  <a:tcPr marT="45709" marB="45709"/>
                </a:tc>
                <a:tc>
                  <a:txBody>
                    <a:bodyPr/>
                    <a:lstStyle/>
                    <a:p>
                      <a:r>
                        <a:rPr lang="en-US" sz="1800" dirty="0"/>
                        <a:t>Delineator between file type</a:t>
                      </a:r>
                      <a:r>
                        <a:rPr lang="en-US" sz="1800" baseline="0" dirty="0"/>
                        <a:t> and list</a:t>
                      </a:r>
                    </a:p>
                    <a:p>
                      <a:r>
                        <a:rPr lang="en-US" sz="1800" baseline="0" dirty="0"/>
                        <a:t>(a series of dashes)</a:t>
                      </a:r>
                      <a:endParaRPr lang="en-US" sz="1800" dirty="0"/>
                    </a:p>
                  </a:txBody>
                  <a:tcPr marT="45709" marB="45709"/>
                </a:tc>
                <a:extLst>
                  <a:ext uri="{0D108BD9-81ED-4DB2-BD59-A6C34878D82A}">
                    <a16:rowId xmlns:a16="http://schemas.microsoft.com/office/drawing/2014/main" val="10002"/>
                  </a:ext>
                </a:extLst>
              </a:tr>
              <a:tr h="276278">
                <a:tc>
                  <a:txBody>
                    <a:bodyPr/>
                    <a:lstStyle/>
                    <a:p>
                      <a:pPr algn="ctr"/>
                      <a:r>
                        <a:rPr lang="en-US" sz="1800" dirty="0"/>
                        <a:t>3</a:t>
                      </a:r>
                    </a:p>
                  </a:txBody>
                  <a:tcPr marT="45709" marB="45709"/>
                </a:tc>
                <a:tc>
                  <a:txBody>
                    <a:bodyPr/>
                    <a:lstStyle/>
                    <a:p>
                      <a:r>
                        <a:rPr lang="en-US" sz="1800" dirty="0"/>
                        <a:t>Location of </a:t>
                      </a:r>
                      <a:r>
                        <a:rPr lang="en-US" sz="1800" dirty="0" err="1"/>
                        <a:t>conus.las</a:t>
                      </a:r>
                      <a:r>
                        <a:rPr lang="en-US" sz="1800" baseline="0" dirty="0"/>
                        <a:t> and </a:t>
                      </a:r>
                      <a:r>
                        <a:rPr lang="en-US" sz="1800" baseline="0" dirty="0" err="1"/>
                        <a:t>conus.los</a:t>
                      </a:r>
                      <a:r>
                        <a:rPr lang="en-US" sz="1800" baseline="0" dirty="0"/>
                        <a:t> files (provided)</a:t>
                      </a:r>
                      <a:endParaRPr lang="en-US" sz="1800" dirty="0"/>
                    </a:p>
                  </a:txBody>
                  <a:tcPr marT="45709" marB="45709"/>
                </a:tc>
                <a:extLst>
                  <a:ext uri="{0D108BD9-81ED-4DB2-BD59-A6C34878D82A}">
                    <a16:rowId xmlns:a16="http://schemas.microsoft.com/office/drawing/2014/main" val="10003"/>
                  </a:ext>
                </a:extLst>
              </a:tr>
              <a:tr h="276278">
                <a:tc>
                  <a:txBody>
                    <a:bodyPr/>
                    <a:lstStyle/>
                    <a:p>
                      <a:pPr algn="ctr"/>
                      <a:r>
                        <a:rPr lang="en-US" sz="1800" dirty="0"/>
                        <a:t>4</a:t>
                      </a:r>
                    </a:p>
                  </a:txBody>
                  <a:tcPr marT="45709" marB="45709"/>
                </a:tc>
                <a:tc>
                  <a:txBody>
                    <a:bodyPr/>
                    <a:lstStyle/>
                    <a:p>
                      <a:r>
                        <a:rPr lang="en-US" sz="1800" dirty="0"/>
                        <a:t>Location of Terrain files</a:t>
                      </a:r>
                    </a:p>
                  </a:txBody>
                  <a:tcPr marT="45709" marB="45709"/>
                </a:tc>
                <a:extLst>
                  <a:ext uri="{0D108BD9-81ED-4DB2-BD59-A6C34878D82A}">
                    <a16:rowId xmlns:a16="http://schemas.microsoft.com/office/drawing/2014/main" val="2834886439"/>
                  </a:ext>
                </a:extLst>
              </a:tr>
            </a:tbl>
          </a:graphicData>
        </a:graphic>
      </p:graphicFrame>
      <p:sp>
        <p:nvSpPr>
          <p:cNvPr id="61465" name="TextBox 5">
            <a:extLst>
              <a:ext uri="{FF2B5EF4-FFF2-40B4-BE49-F238E27FC236}">
                <a16:creationId xmlns:a16="http://schemas.microsoft.com/office/drawing/2014/main" id="{F6FC8F4E-A090-44E3-94E9-5F2F97F49F55}"/>
              </a:ext>
            </a:extLst>
          </p:cNvPr>
          <p:cNvSpPr txBox="1">
            <a:spLocks noChangeArrowheads="1"/>
          </p:cNvSpPr>
          <p:nvPr/>
        </p:nvSpPr>
        <p:spPr bwMode="auto">
          <a:xfrm>
            <a:off x="1676400" y="4495800"/>
            <a:ext cx="6858000" cy="1077912"/>
          </a:xfrm>
          <a:prstGeom prst="rect">
            <a:avLst/>
          </a:prstGeom>
          <a:noFill/>
          <a:ln w="15875">
            <a:solidFill>
              <a:schemeClr val="accent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600" dirty="0">
                <a:latin typeface="Courier New" panose="02070309020205020404" pitchFamily="49" charset="0"/>
                <a:cs typeface="Courier New" panose="02070309020205020404" pitchFamily="49" charset="0"/>
              </a:rPr>
              <a:t>NED</a:t>
            </a:r>
          </a:p>
          <a:p>
            <a:pPr eaLnBrk="1" hangingPunct="1">
              <a:spcBef>
                <a:spcPct val="0"/>
              </a:spcBef>
              <a:buFontTx/>
              <a:buNone/>
            </a:pPr>
            <a:r>
              <a:rPr lang="en-US" altLang="en-US" sz="1600" dirty="0">
                <a:latin typeface="Courier New" panose="02070309020205020404" pitchFamily="49" charset="0"/>
                <a:cs typeface="Courier New" panose="02070309020205020404" pitchFamily="49" charset="0"/>
              </a:rPr>
              <a:t>  ----------------------------------------------------</a:t>
            </a:r>
          </a:p>
          <a:p>
            <a:pPr eaLnBrk="1" hangingPunct="1">
              <a:spcBef>
                <a:spcPct val="0"/>
              </a:spcBef>
              <a:buFontTx/>
              <a:buNone/>
            </a:pPr>
            <a:r>
              <a:rPr lang="en-US" altLang="en-US" sz="1600" dirty="0">
                <a:latin typeface="Courier New" panose="02070309020205020404" pitchFamily="49" charset="0"/>
                <a:cs typeface="Courier New" panose="02070309020205020404" pitchFamily="49" charset="0"/>
              </a:rPr>
              <a:t>NADGRIDS:  .\ </a:t>
            </a:r>
          </a:p>
          <a:p>
            <a:pPr eaLnBrk="1" hangingPunct="1">
              <a:spcBef>
                <a:spcPct val="0"/>
              </a:spcBef>
              <a:buFontTx/>
              <a:buNone/>
            </a:pPr>
            <a:r>
              <a:rPr lang="en-US" altLang="en-US" sz="1600" dirty="0">
                <a:latin typeface="Courier New" panose="02070309020205020404" pitchFamily="49" charset="0"/>
                <a:cs typeface="Courier New" panose="02070309020205020404" pitchFamily="49" charset="0"/>
              </a:rPr>
              <a:t>..\AERMAP\</a:t>
            </a:r>
            <a:r>
              <a:rPr lang="en-US" altLang="en-US" sz="1600" dirty="0" err="1">
                <a:latin typeface="Courier New" panose="02070309020205020404" pitchFamily="49" charset="0"/>
                <a:cs typeface="Courier New" panose="02070309020205020404" pitchFamily="49" charset="0"/>
              </a:rPr>
              <a:t>Seamless_DEM</a:t>
            </a:r>
            <a:r>
              <a:rPr lang="en-US" altLang="en-US" sz="1600" dirty="0">
                <a:latin typeface="Courier New" panose="02070309020205020404" pitchFamily="49" charset="0"/>
                <a:cs typeface="Courier New" panose="02070309020205020404" pitchFamily="49" charset="0"/>
              </a:rPr>
              <a:t>\NED_75872377.tiff</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3DD66E8-3197-47C7-96BF-440CE93DD2B2}"/>
              </a:ext>
            </a:extLst>
          </p:cNvPr>
          <p:cNvSpPr>
            <a:spLocks noGrp="1"/>
          </p:cNvSpPr>
          <p:nvPr>
            <p:ph type="title"/>
          </p:nvPr>
        </p:nvSpPr>
        <p:spPr>
          <a:xfrm>
            <a:off x="914400" y="304800"/>
            <a:ext cx="8077200" cy="685800"/>
          </a:xfrm>
        </p:spPr>
        <p:txBody>
          <a:bodyPr/>
          <a:lstStyle/>
          <a:p>
            <a:pPr eaLnBrk="1" hangingPunct="1">
              <a:defRPr/>
            </a:pPr>
            <a:r>
              <a:rPr lang="en-US" dirty="0">
                <a:latin typeface="Times New Roman" panose="02020603050405020304" pitchFamily="18" charset="0"/>
                <a:cs typeface="Times New Roman" panose="02020603050405020304" pitchFamily="18" charset="0"/>
              </a:rPr>
              <a:t>AERSCREEN Input:</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Receptors</a:t>
            </a:r>
          </a:p>
        </p:txBody>
      </p:sp>
      <p:sp>
        <p:nvSpPr>
          <p:cNvPr id="32771" name="Content Placeholder 6">
            <a:extLst>
              <a:ext uri="{FF2B5EF4-FFF2-40B4-BE49-F238E27FC236}">
                <a16:creationId xmlns:a16="http://schemas.microsoft.com/office/drawing/2014/main" id="{042DEBE1-0BA2-400E-B7EA-5456CBCE443C}"/>
              </a:ext>
            </a:extLst>
          </p:cNvPr>
          <p:cNvSpPr>
            <a:spLocks noGrp="1"/>
          </p:cNvSpPr>
          <p:nvPr>
            <p:ph sz="half" idx="1"/>
          </p:nvPr>
        </p:nvSpPr>
        <p:spPr>
          <a:xfrm>
            <a:off x="1447800" y="1295400"/>
            <a:ext cx="6781800" cy="4648200"/>
          </a:xfrm>
        </p:spPr>
        <p:txBody>
          <a:bodyPr/>
          <a:lstStyle/>
          <a:p>
            <a:pPr eaLnBrk="1" hangingPunct="1">
              <a:spcBef>
                <a:spcPts val="18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Option to specify up to 10 discrete receptor locations (e.g., schools, hospital, other distance of interest) in a text file</a:t>
            </a:r>
          </a:p>
          <a:p>
            <a:pPr eaLnBrk="1" hangingPunct="1">
              <a:spcBef>
                <a:spcPts val="18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Option to specify flagpole height for all receptors</a:t>
            </a:r>
          </a:p>
          <a:p>
            <a:pPr eaLnBrk="1" hangingPunct="1">
              <a:spcBef>
                <a:spcPts val="18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Three main routines for processing receptors:</a:t>
            </a:r>
          </a:p>
          <a:p>
            <a:pPr lvl="1" eaLnBrk="1" hangingPunct="1">
              <a:spcBef>
                <a:spcPts val="18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PROBE</a:t>
            </a:r>
          </a:p>
          <a:p>
            <a:pPr lvl="1" eaLnBrk="1" hangingPunct="1">
              <a:spcBef>
                <a:spcPts val="18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FLOWSECTOR</a:t>
            </a:r>
          </a:p>
          <a:p>
            <a:pPr lvl="1" eaLnBrk="1" hangingPunct="1">
              <a:spcBef>
                <a:spcPts val="18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REFINE</a:t>
            </a:r>
          </a:p>
          <a:p>
            <a:pPr lvl="1" eaLnBrk="1" hangingPunct="1">
              <a:buFont typeface="Arial" panose="020B0604020202020204" pitchFamily="34" charset="0"/>
              <a:buNone/>
            </a:pPr>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E608BC-03C7-B01A-9436-FCCAE413A0DD}"/>
              </a:ext>
            </a:extLst>
          </p:cNvPr>
          <p:cNvSpPr>
            <a:spLocks noGrp="1"/>
          </p:cNvSpPr>
          <p:nvPr>
            <p:ph idx="1"/>
          </p:nvPr>
        </p:nvSpPr>
        <p:spPr>
          <a:xfrm>
            <a:off x="1219200" y="1371600"/>
            <a:ext cx="7534876" cy="4906963"/>
          </a:xfrm>
        </p:spPr>
        <p:txBody>
          <a:bodyPr/>
          <a:lstStyle/>
          <a:p>
            <a:pPr>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PROBE: Executed when there is no source-receptor directional dependency (i.e., no downwash and no terrain)</a:t>
            </a:r>
          </a:p>
          <a:p>
            <a:pPr lvl="1">
              <a:buFont typeface="Wingdings" panose="05000000000000000000" pitchFamily="2" charset="2"/>
              <a:buChar char="§"/>
            </a:pPr>
            <a:r>
              <a:rPr lang="en-US" sz="1800" dirty="0">
                <a:latin typeface="Times New Roman" panose="02020603050405020304" pitchFamily="18" charset="0"/>
                <a:cs typeface="Times New Roman" panose="02020603050405020304" pitchFamily="18" charset="0"/>
              </a:rPr>
              <a:t>Probe executes AERMOD for each combination of temporal period and spatial sector). </a:t>
            </a:r>
          </a:p>
          <a:p>
            <a:pPr lvl="2">
              <a:buFont typeface="Courier New" panose="02070309020205020404" pitchFamily="49" charset="0"/>
              <a:buChar char="o"/>
            </a:pPr>
            <a:r>
              <a:rPr lang="en-US" sz="1800" dirty="0">
                <a:latin typeface="Times New Roman" panose="02020603050405020304" pitchFamily="18" charset="0"/>
                <a:cs typeface="Times New Roman" panose="02020603050405020304" pitchFamily="18" charset="0"/>
              </a:rPr>
              <a:t>The # of receptors is “Pb”; where Pb = # of receptors on the line out to the Probe distance</a:t>
            </a:r>
          </a:p>
          <a:p>
            <a:pPr lvl="2">
              <a:buFont typeface="Courier New" panose="02070309020205020404" pitchFamily="49" charset="0"/>
              <a:buChar char="o"/>
            </a:pPr>
            <a:r>
              <a:rPr lang="en-US" sz="1800" dirty="0">
                <a:latin typeface="Times New Roman" panose="02020603050405020304" pitchFamily="18" charset="0"/>
                <a:cs typeface="Times New Roman" panose="02020603050405020304" pitchFamily="18" charset="0"/>
              </a:rPr>
              <a:t>The # of concentrations calculated by AERMOD = </a:t>
            </a:r>
          </a:p>
          <a:p>
            <a:pPr marL="914400" lvl="2" indent="0">
              <a:buNone/>
            </a:pPr>
            <a:r>
              <a:rPr lang="en-US" sz="1800" dirty="0">
                <a:latin typeface="Times New Roman" panose="02020603050405020304" pitchFamily="18" charset="0"/>
                <a:cs typeface="Times New Roman" panose="02020603050405020304" pitchFamily="18" charset="0"/>
              </a:rPr>
              <a:t>      Pb x (# of Land use temporal periods) x (# </a:t>
            </a:r>
            <a:r>
              <a:rPr lang="en-US" sz="1800">
                <a:latin typeface="Times New Roman" panose="02020603050405020304" pitchFamily="18" charset="0"/>
                <a:cs typeface="Times New Roman" panose="02020603050405020304" pitchFamily="18" charset="0"/>
              </a:rPr>
              <a:t>of Zo sectors</a:t>
            </a:r>
            <a:r>
              <a:rPr lang="en-US" sz="1800" dirty="0">
                <a:latin typeface="Times New Roman" panose="02020603050405020304" pitchFamily="18" charset="0"/>
                <a:cs typeface="Times New Roman" panose="02020603050405020304" pitchFamily="18" charset="0"/>
              </a:rPr>
              <a:t>)</a:t>
            </a:r>
          </a:p>
          <a:p>
            <a:pPr lvl="1">
              <a:buFont typeface="Wingdings" panose="05000000000000000000" pitchFamily="2" charset="2"/>
              <a:buChar char="§"/>
            </a:pPr>
            <a:r>
              <a:rPr lang="en-US" sz="1800" dirty="0">
                <a:latin typeface="Times New Roman" panose="02020603050405020304" pitchFamily="18" charset="0"/>
                <a:cs typeface="Times New Roman" panose="02020603050405020304" pitchFamily="18" charset="0"/>
              </a:rPr>
              <a:t>Then the highest concentration from the set of receptors located at each distance out to the probe distance, for each sector and time period is stored by AERSCREEN for refinement by REFINE.</a:t>
            </a:r>
          </a:p>
          <a:p>
            <a:pPr lvl="1">
              <a:buFont typeface="Wingdings" panose="05000000000000000000" pitchFamily="2" charset="2"/>
              <a:buChar char="§"/>
            </a:pPr>
            <a:r>
              <a:rPr lang="en-US" sz="1800" dirty="0">
                <a:latin typeface="Times New Roman" panose="02020603050405020304" pitchFamily="18" charset="0"/>
                <a:cs typeface="Times New Roman" panose="02020603050405020304" pitchFamily="18" charset="0"/>
              </a:rPr>
              <a:t>Therefore, AERMOD could be executed a max of 144 times</a:t>
            </a:r>
          </a:p>
          <a:p>
            <a:pPr>
              <a:buFont typeface="Wingdings" panose="05000000000000000000" pitchFamily="2" charset="2"/>
              <a:buChar char="Ø"/>
            </a:pPr>
            <a:endParaRPr lang="en-US" sz="16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E89F4932-4DBE-C339-D865-5CCCBE3B95E3}"/>
              </a:ext>
            </a:extLst>
          </p:cNvPr>
          <p:cNvSpPr>
            <a:spLocks noGrp="1"/>
          </p:cNvSpPr>
          <p:nvPr>
            <p:ph type="title"/>
          </p:nvPr>
        </p:nvSpPr>
        <p:spPr>
          <a:xfrm>
            <a:off x="1181100" y="457200"/>
            <a:ext cx="7467600" cy="623888"/>
          </a:xfrm>
        </p:spPr>
        <p:txBody>
          <a:bodyPr/>
          <a:lstStyle/>
          <a:p>
            <a:r>
              <a:rPr lang="en-US" dirty="0">
                <a:latin typeface="Times New Roman" panose="02020603050405020304" pitchFamily="18" charset="0"/>
                <a:cs typeface="Times New Roman" panose="02020603050405020304" pitchFamily="18" charset="0"/>
              </a:rPr>
              <a:t>Receptor Processing</a:t>
            </a:r>
          </a:p>
        </p:txBody>
      </p:sp>
    </p:spTree>
    <p:extLst>
      <p:ext uri="{BB962C8B-B14F-4D97-AF65-F5344CB8AC3E}">
        <p14:creationId xmlns:p14="http://schemas.microsoft.com/office/powerpoint/2010/main" val="2788759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1311FC-ABD5-5BC7-25FC-15E31E99FADC}"/>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71DAC3-2944-8610-7CA7-19B84C99025C}"/>
              </a:ext>
            </a:extLst>
          </p:cNvPr>
          <p:cNvSpPr>
            <a:spLocks noGrp="1"/>
          </p:cNvSpPr>
          <p:nvPr>
            <p:ph idx="1"/>
          </p:nvPr>
        </p:nvSpPr>
        <p:spPr>
          <a:xfrm>
            <a:off x="1249680" y="990600"/>
            <a:ext cx="7534876" cy="5105400"/>
          </a:xfrm>
        </p:spPr>
        <p:txBody>
          <a:bodyPr/>
          <a:lstStyle/>
          <a:p>
            <a:pPr>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FLOWSECTOR: Executed when considering Downwash and/or Terrain</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Executed when there is a directional dependency on source receptor relationships</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FLOWSECTOR arranges receptors along 36 radials from the source (every 10</a:t>
            </a:r>
            <a:r>
              <a:rPr lang="en-US" sz="2000" baseline="30000" dirty="0">
                <a:latin typeface="Times New Roman" panose="02020603050405020304" pitchFamily="18" charset="0"/>
                <a:cs typeface="Times New Roman" panose="02020603050405020304" pitchFamily="18" charset="0"/>
              </a:rPr>
              <a:t>o</a:t>
            </a:r>
            <a:r>
              <a:rPr lang="en-US" sz="2000" dirty="0">
                <a:latin typeface="Times New Roman" panose="02020603050405020304" pitchFamily="18" charset="0"/>
                <a:cs typeface="Times New Roman" panose="02020603050405020304" pitchFamily="18" charset="0"/>
              </a:rPr>
              <a:t>). Then AERMOD is executed for each Zo sector </a:t>
            </a:r>
            <a:r>
              <a:rPr lang="en-US" sz="2000">
                <a:latin typeface="Times New Roman" panose="02020603050405020304" pitchFamily="18" charset="0"/>
                <a:cs typeface="Times New Roman" panose="02020603050405020304" pitchFamily="18" charset="0"/>
              </a:rPr>
              <a:t>and land use </a:t>
            </a:r>
            <a:r>
              <a:rPr lang="en-US" sz="2000" dirty="0">
                <a:latin typeface="Times New Roman" panose="02020603050405020304" pitchFamily="18" charset="0"/>
                <a:cs typeface="Times New Roman" panose="02020603050405020304" pitchFamily="18" charset="0"/>
              </a:rPr>
              <a:t>time frame along each flow vector</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 of receptors = Pb x 36</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 of concentrations calculated = Pb x 36 x (the # of Zo sectors) x (the # of land use time frames)</a:t>
            </a:r>
          </a:p>
          <a:p>
            <a:pPr lvl="1">
              <a:buFont typeface="Wingdings" panose="05000000000000000000" pitchFamily="2" charset="2"/>
              <a:buChar char="§"/>
            </a:pPr>
            <a:endParaRPr lang="en-US" sz="20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34ABAA32-8367-521B-2B85-0CEA1C040A08}"/>
              </a:ext>
            </a:extLst>
          </p:cNvPr>
          <p:cNvSpPr>
            <a:spLocks noGrp="1"/>
          </p:cNvSpPr>
          <p:nvPr>
            <p:ph type="title"/>
          </p:nvPr>
        </p:nvSpPr>
        <p:spPr>
          <a:xfrm>
            <a:off x="1219200" y="152400"/>
            <a:ext cx="7467600" cy="623888"/>
          </a:xfrm>
        </p:spPr>
        <p:txBody>
          <a:bodyPr/>
          <a:lstStyle/>
          <a:p>
            <a:r>
              <a:rPr lang="en-US" dirty="0">
                <a:latin typeface="Times New Roman" panose="02020603050405020304" pitchFamily="18" charset="0"/>
                <a:cs typeface="Times New Roman" panose="02020603050405020304" pitchFamily="18" charset="0"/>
              </a:rPr>
              <a:t>Receptor </a:t>
            </a:r>
            <a:r>
              <a:rPr lang="en-US" sz="4000" dirty="0">
                <a:latin typeface="Times New Roman" panose="02020603050405020304" pitchFamily="18" charset="0"/>
                <a:cs typeface="Times New Roman" panose="02020603050405020304" pitchFamily="18" charset="0"/>
              </a:rPr>
              <a:t>Processing</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861932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046DDE-71E5-962A-2C19-171020AEB090}"/>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40AB10-151F-A901-A4AC-E3CD4B0D54F4}"/>
              </a:ext>
            </a:extLst>
          </p:cNvPr>
          <p:cNvSpPr>
            <a:spLocks noGrp="1"/>
          </p:cNvSpPr>
          <p:nvPr>
            <p:ph idx="1"/>
          </p:nvPr>
        </p:nvSpPr>
        <p:spPr>
          <a:xfrm>
            <a:off x="381000" y="838200"/>
            <a:ext cx="8534400" cy="5410200"/>
          </a:xfrm>
        </p:spPr>
        <p:txBody>
          <a:bodyPr/>
          <a:lstStyle/>
          <a:p>
            <a:pPr lvl="2">
              <a:buFont typeface="Courier New" panose="02070309020205020404" pitchFamily="49" charset="0"/>
              <a:buChar char="o"/>
            </a:pPr>
            <a:r>
              <a:rPr lang="en-US" dirty="0">
                <a:latin typeface="Times New Roman" panose="02020603050405020304" pitchFamily="18" charset="0"/>
                <a:cs typeface="Times New Roman" panose="02020603050405020304" pitchFamily="18" charset="0"/>
              </a:rPr>
              <a:t>TERRAIN:</a:t>
            </a:r>
          </a:p>
          <a:p>
            <a:pPr lvl="3">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terrain receptor grid domain is calculated as 1.1 x the probe distance (i.e., the area from which </a:t>
            </a:r>
            <a:r>
              <a:rPr lang="en-US" sz="2000" dirty="0" err="1">
                <a:latin typeface="Times New Roman" panose="02020603050405020304" pitchFamily="18" charset="0"/>
                <a:cs typeface="Times New Roman" panose="02020603050405020304" pitchFamily="18" charset="0"/>
              </a:rPr>
              <a:t>h</a:t>
            </a:r>
            <a:r>
              <a:rPr lang="en-US" sz="2000" baseline="-25000" dirty="0" err="1">
                <a:latin typeface="Times New Roman" panose="02020603050405020304" pitchFamily="18" charset="0"/>
                <a:cs typeface="Times New Roman" panose="02020603050405020304" pitchFamily="18" charset="0"/>
              </a:rPr>
              <a:t>c</a:t>
            </a:r>
            <a:r>
              <a:rPr lang="en-US" sz="2000" baseline="-25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is determined)</a:t>
            </a:r>
          </a:p>
          <a:p>
            <a:pPr lvl="3">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AERSCREEN finds the elevation and the </a:t>
            </a:r>
            <a:r>
              <a:rPr lang="en-US" sz="2000" dirty="0" err="1">
                <a:latin typeface="Times New Roman" panose="02020603050405020304" pitchFamily="18" charset="0"/>
                <a:cs typeface="Times New Roman" panose="02020603050405020304" pitchFamily="18" charset="0"/>
              </a:rPr>
              <a:t>h</a:t>
            </a:r>
            <a:r>
              <a:rPr lang="en-US" sz="2000" baseline="-25000" dirty="0" err="1">
                <a:latin typeface="Times New Roman" panose="02020603050405020304" pitchFamily="18" charset="0"/>
                <a:cs typeface="Times New Roman" panose="02020603050405020304" pitchFamily="18" charset="0"/>
              </a:rPr>
              <a:t>c</a:t>
            </a:r>
            <a:r>
              <a:rPr lang="en-US" sz="2000" baseline="-25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for all  receptors</a:t>
            </a:r>
          </a:p>
          <a:p>
            <a:pPr lvl="3">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Then the highest concentration from the set of receptors, located at each distance, is stored by AERSCREEN for refinement by REFINE</a:t>
            </a:r>
          </a:p>
          <a:p>
            <a:pPr lvl="2">
              <a:buFont typeface="Courier New" panose="02070309020205020404" pitchFamily="49" charset="0"/>
              <a:buChar char="o"/>
            </a:pPr>
            <a:r>
              <a:rPr lang="en-US" dirty="0">
                <a:latin typeface="Times New Roman" panose="02020603050405020304" pitchFamily="18" charset="0"/>
                <a:cs typeface="Times New Roman" panose="02020603050405020304" pitchFamily="18" charset="0"/>
              </a:rPr>
              <a:t>BUILDING DOWNWASH</a:t>
            </a:r>
          </a:p>
          <a:p>
            <a:pPr lvl="3">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projected building parameters, calculated by BPPIPRM, for each of the 36-flow direction are included in the AERMOD run</a:t>
            </a:r>
          </a:p>
          <a:p>
            <a:pPr lvl="3">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As with terrain all receptors are modeled using AERMOD </a:t>
            </a:r>
          </a:p>
          <a:p>
            <a:pPr lvl="3">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Then the highest concentration from the set of receptors, located at each distance, is stored by AERSCREEN for refinement by REFINE</a:t>
            </a:r>
          </a:p>
        </p:txBody>
      </p:sp>
      <p:sp>
        <p:nvSpPr>
          <p:cNvPr id="3" name="Title 2">
            <a:extLst>
              <a:ext uri="{FF2B5EF4-FFF2-40B4-BE49-F238E27FC236}">
                <a16:creationId xmlns:a16="http://schemas.microsoft.com/office/drawing/2014/main" id="{B8D6A2BE-00BA-FAF7-B841-F966E22BA268}"/>
              </a:ext>
            </a:extLst>
          </p:cNvPr>
          <p:cNvSpPr>
            <a:spLocks noGrp="1"/>
          </p:cNvSpPr>
          <p:nvPr>
            <p:ph type="title"/>
          </p:nvPr>
        </p:nvSpPr>
        <p:spPr>
          <a:xfrm>
            <a:off x="1219200" y="7620"/>
            <a:ext cx="7467600" cy="623888"/>
          </a:xfrm>
        </p:spPr>
        <p:txBody>
          <a:bodyPr/>
          <a:lstStyle/>
          <a:p>
            <a:r>
              <a:rPr lang="en-US" dirty="0">
                <a:latin typeface="Times New Roman" panose="02020603050405020304" pitchFamily="18" charset="0"/>
                <a:cs typeface="Times New Roman" panose="02020603050405020304" pitchFamily="18" charset="0"/>
              </a:rPr>
              <a:t>Receptor Processing</a:t>
            </a:r>
          </a:p>
        </p:txBody>
      </p:sp>
    </p:spTree>
    <p:extLst>
      <p:ext uri="{BB962C8B-B14F-4D97-AF65-F5344CB8AC3E}">
        <p14:creationId xmlns:p14="http://schemas.microsoft.com/office/powerpoint/2010/main" val="29909367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F4A5B3-57B3-8E89-D87C-F5F5A37DB80A}"/>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E2FDA67-EDCA-C4E6-6854-48B6215A6991}"/>
              </a:ext>
            </a:extLst>
          </p:cNvPr>
          <p:cNvSpPr>
            <a:spLocks noGrp="1"/>
          </p:cNvSpPr>
          <p:nvPr>
            <p:ph idx="1"/>
          </p:nvPr>
        </p:nvSpPr>
        <p:spPr>
          <a:xfrm>
            <a:off x="914400" y="975518"/>
            <a:ext cx="8077200" cy="4906963"/>
          </a:xfrm>
        </p:spPr>
        <p:txBody>
          <a:bodyPr/>
          <a:lstStyle/>
          <a:p>
            <a:pPr>
              <a:buFont typeface="Wingdings" panose="05000000000000000000" pitchFamily="2" charset="2"/>
              <a:buChar char="Ø"/>
            </a:pPr>
            <a:r>
              <a:rPr lang="en-US" dirty="0">
                <a:latin typeface="Times New Roman" panose="02020603050405020304" pitchFamily="18" charset="0"/>
                <a:cs typeface="Times New Roman" panose="02020603050405020304" pitchFamily="18" charset="0"/>
              </a:rPr>
              <a:t>REFINE</a:t>
            </a:r>
            <a:r>
              <a:rPr lang="en-US" sz="2000" dirty="0">
                <a:latin typeface="Times New Roman" panose="02020603050405020304" pitchFamily="18" charset="0"/>
                <a:cs typeface="Times New Roman" panose="02020603050405020304" pitchFamily="18" charset="0"/>
              </a:rPr>
              <a:t>: Finds the </a:t>
            </a:r>
            <a:r>
              <a:rPr lang="en-US" sz="1800" dirty="0">
                <a:latin typeface="Times New Roman" panose="02020603050405020304" pitchFamily="18" charset="0"/>
                <a:cs typeface="Times New Roman" panose="02020603050405020304" pitchFamily="18" charset="0"/>
              </a:rPr>
              <a:t>Max</a:t>
            </a:r>
            <a:r>
              <a:rPr lang="en-US" sz="2000" dirty="0">
                <a:latin typeface="Times New Roman" panose="02020603050405020304" pitchFamily="18" charset="0"/>
                <a:cs typeface="Times New Roman" panose="02020603050405020304" pitchFamily="18" charset="0"/>
              </a:rPr>
              <a:t> Conc, its’ associated dist. &amp; date that was output from PROBE or FLOWSECTOR and places new receptors around the </a:t>
            </a:r>
            <a:r>
              <a:rPr lang="en-US" sz="2000" dirty="0" err="1">
                <a:latin typeface="Times New Roman" panose="02020603050405020304" pitchFamily="18" charset="0"/>
                <a:cs typeface="Times New Roman" panose="02020603050405020304" pitchFamily="18" charset="0"/>
              </a:rPr>
              <a:t>C</a:t>
            </a:r>
            <a:r>
              <a:rPr lang="en-US" sz="2000" baseline="-25000" dirty="0" err="1">
                <a:latin typeface="Times New Roman" panose="02020603050405020304" pitchFamily="18" charset="0"/>
                <a:cs typeface="Times New Roman" panose="02020603050405020304" pitchFamily="18" charset="0"/>
              </a:rPr>
              <a:t>max</a:t>
            </a:r>
            <a:r>
              <a:rPr lang="en-US" sz="2000" baseline="-25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at 1, 2, or 5 meters (depending on dist. to max) to increase the spatial resolution and refine the output.</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For PROBE Output:</a:t>
            </a:r>
          </a:p>
          <a:p>
            <a:pPr lvl="2">
              <a:buFont typeface="Courier New" panose="02070309020205020404" pitchFamily="49" charset="0"/>
              <a:buChar char="o"/>
            </a:pPr>
            <a:r>
              <a:rPr lang="en-US" sz="1800" dirty="0">
                <a:latin typeface="Times New Roman" panose="02020603050405020304" pitchFamily="18" charset="0"/>
                <a:cs typeface="Times New Roman" panose="02020603050405020304" pitchFamily="18" charset="0"/>
              </a:rPr>
              <a:t>REFINE uses the met files appropriate for the Zo sector &amp; time frame of the Max Conc.</a:t>
            </a:r>
          </a:p>
          <a:p>
            <a:pPr lvl="1">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For FLOWSECTOR Output:</a:t>
            </a:r>
          </a:p>
          <a:p>
            <a:pPr lvl="2">
              <a:buFont typeface="Courier New" panose="02070309020205020404" pitchFamily="49" charset="0"/>
              <a:buChar char="o"/>
            </a:pPr>
            <a:r>
              <a:rPr lang="en-US" sz="1800" dirty="0">
                <a:latin typeface="Times New Roman" panose="02020603050405020304" pitchFamily="18" charset="0"/>
                <a:cs typeface="Times New Roman" panose="02020603050405020304" pitchFamily="18" charset="0"/>
              </a:rPr>
              <a:t>REFINE finds the upwind Zo sector and direction of max concentration</a:t>
            </a:r>
          </a:p>
          <a:p>
            <a:pPr lvl="2">
              <a:buFont typeface="Courier New" panose="02070309020205020404" pitchFamily="49" charset="0"/>
              <a:buChar char="o"/>
            </a:pPr>
            <a:r>
              <a:rPr lang="en-US" sz="1800" dirty="0">
                <a:latin typeface="Times New Roman" panose="02020603050405020304" pitchFamily="18" charset="0"/>
                <a:cs typeface="Times New Roman" panose="02020603050405020304" pitchFamily="18" charset="0"/>
              </a:rPr>
              <a:t>REFINE then used the met files appropriate for that sector</a:t>
            </a:r>
          </a:p>
          <a:p>
            <a:pPr lvl="1">
              <a:buFont typeface="Courier New" panose="02070309020205020404" pitchFamily="49" charset="0"/>
              <a:buChar char="o"/>
            </a:pPr>
            <a:endParaRPr lang="en-US" sz="1400"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34C262C9-08BD-C5F6-77B4-03913EA8079E}"/>
              </a:ext>
            </a:extLst>
          </p:cNvPr>
          <p:cNvSpPr>
            <a:spLocks noGrp="1"/>
          </p:cNvSpPr>
          <p:nvPr>
            <p:ph type="title"/>
          </p:nvPr>
        </p:nvSpPr>
        <p:spPr>
          <a:xfrm>
            <a:off x="1219200" y="152400"/>
            <a:ext cx="7467600" cy="623888"/>
          </a:xfrm>
        </p:spPr>
        <p:txBody>
          <a:bodyPr/>
          <a:lstStyle/>
          <a:p>
            <a:r>
              <a:rPr lang="en-US" dirty="0">
                <a:latin typeface="Times New Roman" panose="02020603050405020304" pitchFamily="18" charset="0"/>
                <a:cs typeface="Times New Roman" panose="02020603050405020304" pitchFamily="18" charset="0"/>
              </a:rPr>
              <a:t>Receptor Processing</a:t>
            </a:r>
          </a:p>
        </p:txBody>
      </p:sp>
    </p:spTree>
    <p:extLst>
      <p:ext uri="{BB962C8B-B14F-4D97-AF65-F5344CB8AC3E}">
        <p14:creationId xmlns:p14="http://schemas.microsoft.com/office/powerpoint/2010/main" val="10743425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BA23FE-5888-ECA4-CA86-299D32AC1894}"/>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86761CE-606F-A390-C7FF-8F995BC202A9}"/>
              </a:ext>
            </a:extLst>
          </p:cNvPr>
          <p:cNvSpPr>
            <a:spLocks noGrp="1"/>
          </p:cNvSpPr>
          <p:nvPr>
            <p:ph idx="1"/>
          </p:nvPr>
        </p:nvSpPr>
        <p:spPr>
          <a:xfrm>
            <a:off x="838200" y="1447800"/>
            <a:ext cx="8077200" cy="4906963"/>
          </a:xfrm>
        </p:spPr>
        <p:txBody>
          <a:bodyPr/>
          <a:lstStyle/>
          <a:p>
            <a:pPr lvl="1">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For Downwash Cases :  Building dimensions for the flow direction having the Max Conc is used when running AERMOD for the new receptors</a:t>
            </a:r>
          </a:p>
          <a:p>
            <a:pPr lvl="1">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For complex terrain:</a:t>
            </a:r>
          </a:p>
          <a:p>
            <a:pPr lvl="2">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REFINE will rerun AERMAP with the new receptors in the flow direction of the max concentration output from FLOWSECTOR.</a:t>
            </a:r>
          </a:p>
          <a:p>
            <a:pPr lvl="2">
              <a:buFont typeface="Courier New" panose="02070309020205020404" pitchFamily="49" charset="0"/>
              <a:buChar char="o"/>
            </a:pPr>
            <a:r>
              <a:rPr lang="en-US" sz="2000" dirty="0">
                <a:latin typeface="Times New Roman" panose="02020603050405020304" pitchFamily="18" charset="0"/>
                <a:cs typeface="Times New Roman" panose="02020603050405020304" pitchFamily="18" charset="0"/>
              </a:rPr>
              <a:t>REFINE will also create an appropriate domain, for use in AERMAP to determining an appropriate </a:t>
            </a:r>
            <a:r>
              <a:rPr lang="en-US" sz="2000" dirty="0" err="1">
                <a:latin typeface="Times New Roman" panose="02020603050405020304" pitchFamily="18" charset="0"/>
                <a:cs typeface="Times New Roman" panose="02020603050405020304" pitchFamily="18" charset="0"/>
              </a:rPr>
              <a:t>h</a:t>
            </a:r>
            <a:r>
              <a:rPr lang="en-US" sz="2000" baseline="-25000" dirty="0" err="1">
                <a:latin typeface="Times New Roman" panose="02020603050405020304" pitchFamily="18" charset="0"/>
                <a:cs typeface="Times New Roman" panose="02020603050405020304" pitchFamily="18" charset="0"/>
              </a:rPr>
              <a:t>c</a:t>
            </a:r>
            <a:r>
              <a:rPr lang="en-US" sz="2000" baseline="-25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for each new receptor.</a:t>
            </a:r>
          </a:p>
          <a:p>
            <a:pPr lvl="1">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Finally REFINE runs AERMOD using the new receptors, appropriate meteorology, building &amp; terrain data.</a:t>
            </a:r>
          </a:p>
        </p:txBody>
      </p:sp>
      <p:sp>
        <p:nvSpPr>
          <p:cNvPr id="3" name="Title 2">
            <a:extLst>
              <a:ext uri="{FF2B5EF4-FFF2-40B4-BE49-F238E27FC236}">
                <a16:creationId xmlns:a16="http://schemas.microsoft.com/office/drawing/2014/main" id="{F3795ECD-F005-2037-FAF9-DB4F826807E0}"/>
              </a:ext>
            </a:extLst>
          </p:cNvPr>
          <p:cNvSpPr>
            <a:spLocks noGrp="1"/>
          </p:cNvSpPr>
          <p:nvPr>
            <p:ph type="title"/>
          </p:nvPr>
        </p:nvSpPr>
        <p:spPr>
          <a:xfrm>
            <a:off x="1143000" y="304800"/>
            <a:ext cx="7467600" cy="623888"/>
          </a:xfrm>
        </p:spPr>
        <p:txBody>
          <a:bodyPr/>
          <a:lstStyle/>
          <a:p>
            <a:r>
              <a:rPr lang="en-US" sz="3200" dirty="0">
                <a:latin typeface="Times New Roman" panose="02020603050405020304" pitchFamily="18" charset="0"/>
                <a:cs typeface="Times New Roman" panose="02020603050405020304" pitchFamily="18" charset="0"/>
              </a:rPr>
              <a:t>Receptor Processing</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REFINE (cont.)</a:t>
            </a:r>
          </a:p>
        </p:txBody>
      </p:sp>
    </p:spTree>
    <p:extLst>
      <p:ext uri="{BB962C8B-B14F-4D97-AF65-F5344CB8AC3E}">
        <p14:creationId xmlns:p14="http://schemas.microsoft.com/office/powerpoint/2010/main" val="38714832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7890B29-5B95-4B07-B342-EB787722093B}"/>
              </a:ext>
            </a:extLst>
          </p:cNvPr>
          <p:cNvSpPr>
            <a:spLocks noGrp="1"/>
          </p:cNvSpPr>
          <p:nvPr>
            <p:ph type="title"/>
          </p:nvPr>
        </p:nvSpPr>
        <p:spPr>
          <a:xfrm>
            <a:off x="838200" y="152400"/>
            <a:ext cx="8153400" cy="685800"/>
          </a:xfrm>
        </p:spPr>
        <p:txBody>
          <a:bodyPr/>
          <a:lstStyle/>
          <a:p>
            <a:pPr eaLnBrk="1" hangingPunct="1">
              <a:defRPr/>
            </a:pPr>
            <a:r>
              <a:rPr lang="en-US" dirty="0">
                <a:latin typeface="Times New Roman" panose="02020603050405020304" pitchFamily="18" charset="0"/>
                <a:cs typeface="Times New Roman" panose="02020603050405020304" pitchFamily="18" charset="0"/>
              </a:rPr>
              <a:t>AERSCREEN Options</a:t>
            </a:r>
          </a:p>
        </p:txBody>
      </p:sp>
      <p:sp>
        <p:nvSpPr>
          <p:cNvPr id="36867" name="Content Placeholder 6">
            <a:extLst>
              <a:ext uri="{FF2B5EF4-FFF2-40B4-BE49-F238E27FC236}">
                <a16:creationId xmlns:a16="http://schemas.microsoft.com/office/drawing/2014/main" id="{BC79E384-20F8-4D68-BDAB-416A740D09BB}"/>
              </a:ext>
            </a:extLst>
          </p:cNvPr>
          <p:cNvSpPr>
            <a:spLocks noGrp="1"/>
          </p:cNvSpPr>
          <p:nvPr>
            <p:ph sz="half" idx="1"/>
          </p:nvPr>
        </p:nvSpPr>
        <p:spPr>
          <a:xfrm>
            <a:off x="1524000" y="1409700"/>
            <a:ext cx="7239000" cy="4457700"/>
          </a:xfrm>
        </p:spPr>
        <p:txBody>
          <a:bodyPr/>
          <a:lstStyle/>
          <a:p>
            <a:pPr>
              <a:buFont typeface="Wingdings" pitchFamily="2" charset="2"/>
              <a:buChar char="Ø"/>
            </a:pPr>
            <a:r>
              <a:rPr lang="en-US" altLang="en-US" sz="2800" dirty="0">
                <a:latin typeface="Times New Roman" panose="02020603050405020304" pitchFamily="18" charset="0"/>
                <a:cs typeface="Times New Roman" panose="02020603050405020304" pitchFamily="18" charset="0"/>
              </a:rPr>
              <a:t>Adjust u</a:t>
            </a:r>
            <a:r>
              <a:rPr lang="en-US" altLang="en-US" sz="2800" baseline="-25000" dirty="0">
                <a:latin typeface="Times New Roman" panose="02020603050405020304" pitchFamily="18" charset="0"/>
                <a:cs typeface="Times New Roman" panose="02020603050405020304" pitchFamily="18" charset="0"/>
              </a:rPr>
              <a:t>*</a:t>
            </a:r>
            <a:r>
              <a:rPr lang="en-US" altLang="en-US" sz="2800" dirty="0">
                <a:latin typeface="Times New Roman" panose="02020603050405020304" pitchFamily="18" charset="0"/>
                <a:cs typeface="Times New Roman" panose="02020603050405020304" pitchFamily="18" charset="0"/>
              </a:rPr>
              <a:t> to address potential overpredictions under stable low wind conditions</a:t>
            </a:r>
          </a:p>
          <a:p>
            <a:pPr>
              <a:buFont typeface="Wingdings" pitchFamily="2" charset="2"/>
              <a:buChar char="Ø"/>
            </a:pPr>
            <a:r>
              <a:rPr lang="en-US" altLang="en-US" sz="2800" dirty="0">
                <a:latin typeface="Times New Roman" panose="02020603050405020304" pitchFamily="18" charset="0"/>
                <a:cs typeface="Times New Roman" panose="02020603050405020304" pitchFamily="18" charset="0"/>
              </a:rPr>
              <a:t>Rural/Urban</a:t>
            </a:r>
          </a:p>
          <a:p>
            <a:pPr>
              <a:buFont typeface="Wingdings" pitchFamily="2" charset="2"/>
              <a:buChar char="Ø"/>
            </a:pPr>
            <a:r>
              <a:rPr lang="en-US" altLang="en-US" sz="2800" dirty="0">
                <a:latin typeface="Times New Roman" panose="02020603050405020304" pitchFamily="18" charset="0"/>
                <a:cs typeface="Times New Roman" panose="02020603050405020304" pitchFamily="18" charset="0"/>
              </a:rPr>
              <a:t>Distance to fence line (ambient air)</a:t>
            </a:r>
          </a:p>
          <a:p>
            <a:pPr>
              <a:buFont typeface="Wingdings" pitchFamily="2" charset="2"/>
              <a:buChar char="Ø"/>
            </a:pPr>
            <a:r>
              <a:rPr lang="en-US" altLang="en-US" sz="2800" dirty="0">
                <a:latin typeface="Times New Roman" panose="02020603050405020304" pitchFamily="18" charset="0"/>
                <a:cs typeface="Times New Roman" panose="02020603050405020304" pitchFamily="18" charset="0"/>
              </a:rPr>
              <a:t>Flagpole receptors </a:t>
            </a:r>
            <a:endParaRPr lang="en-US" altLang="en-US" sz="2800" b="1" dirty="0">
              <a:latin typeface="Times New Roman" panose="02020603050405020304" pitchFamily="18" charset="0"/>
              <a:cs typeface="Times New Roman" panose="02020603050405020304" pitchFamily="18" charset="0"/>
            </a:endParaRPr>
          </a:p>
          <a:p>
            <a:pPr>
              <a:buFont typeface="Wingdings" pitchFamily="2" charset="2"/>
              <a:buChar char="Ø"/>
            </a:pPr>
            <a:r>
              <a:rPr lang="en-US" altLang="en-US" sz="2800" dirty="0">
                <a:latin typeface="Times New Roman" panose="02020603050405020304" pitchFamily="18" charset="0"/>
                <a:cs typeface="Times New Roman" panose="02020603050405020304" pitchFamily="18" charset="0"/>
              </a:rPr>
              <a:t>Can consider “inversion break-up fumigation”</a:t>
            </a:r>
          </a:p>
          <a:p>
            <a:pPr>
              <a:buFont typeface="Wingdings" pitchFamily="2" charset="2"/>
              <a:buChar char="Ø"/>
            </a:pPr>
            <a:r>
              <a:rPr lang="en-US" altLang="en-US" sz="2800" dirty="0">
                <a:latin typeface="Times New Roman" panose="02020603050405020304" pitchFamily="18" charset="0"/>
                <a:cs typeface="Times New Roman" panose="02020603050405020304" pitchFamily="18" charset="0"/>
              </a:rPr>
              <a:t>Can consider “shoreline fumigation”</a:t>
            </a:r>
          </a:p>
          <a:p>
            <a:pPr>
              <a:buFont typeface="Wingdings" pitchFamily="2" charset="2"/>
              <a:buChar char="Ø"/>
            </a:pPr>
            <a:r>
              <a:rPr lang="en-US" altLang="en-US" sz="2800" dirty="0">
                <a:latin typeface="Times New Roman" panose="02020603050405020304" pitchFamily="18" charset="0"/>
                <a:cs typeface="Times New Roman" panose="02020603050405020304" pitchFamily="18" charset="0"/>
              </a:rPr>
              <a:t>Can produce additional information </a:t>
            </a:r>
            <a:r>
              <a:rPr lang="en-US" altLang="en-US" sz="2800">
                <a:latin typeface="Times New Roman" panose="02020603050405020304" pitchFamily="18" charset="0"/>
                <a:cs typeface="Times New Roman" panose="02020603050405020304" pitchFamily="18" charset="0"/>
              </a:rPr>
              <a:t>if DEBUG </a:t>
            </a:r>
            <a:r>
              <a:rPr lang="en-US" altLang="en-US" sz="2800" dirty="0">
                <a:latin typeface="Times New Roman" panose="02020603050405020304" pitchFamily="18" charset="0"/>
                <a:cs typeface="Times New Roman" panose="02020603050405020304" pitchFamily="18" charset="0"/>
              </a:rPr>
              <a:t>is used.</a:t>
            </a:r>
          </a:p>
          <a:p>
            <a:pPr lvl="1" eaLnBrk="1" hangingPunct="1"/>
            <a:endParaRPr lang="en-US" altLang="en-US" dirty="0">
              <a:latin typeface="Times New Roman" panose="02020603050405020304" pitchFamily="18" charset="0"/>
              <a:cs typeface="Times New Roman" panose="02020603050405020304" pitchFamily="18" charset="0"/>
            </a:endParaRPr>
          </a:p>
          <a:p>
            <a:pPr lvl="1" eaLnBrk="1" hangingPunct="1"/>
            <a:endParaRPr lang="en-US" altLang="en-US" dirty="0">
              <a:latin typeface="Times New Roman" panose="02020603050405020304" pitchFamily="18" charset="0"/>
              <a:cs typeface="Times New Roman" panose="02020603050405020304" pitchFamily="18" charset="0"/>
            </a:endParaRPr>
          </a:p>
          <a:p>
            <a:pPr lvl="1" eaLnBrk="1" hangingPunct="1"/>
            <a:endParaRPr lang="en-US" altLang="en-US"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FF96583-BC0B-434A-A6AF-873068C26C9F}"/>
              </a:ext>
            </a:extLst>
          </p:cNvPr>
          <p:cNvSpPr>
            <a:spLocks noGrp="1"/>
          </p:cNvSpPr>
          <p:nvPr>
            <p:ph type="title"/>
          </p:nvPr>
        </p:nvSpPr>
        <p:spPr>
          <a:xfrm>
            <a:off x="533400" y="205740"/>
            <a:ext cx="8077200" cy="685800"/>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AERSCREEN Output</a:t>
            </a:r>
          </a:p>
        </p:txBody>
      </p:sp>
      <p:sp>
        <p:nvSpPr>
          <p:cNvPr id="38916" name="Content Placeholder 5">
            <a:extLst>
              <a:ext uri="{FF2B5EF4-FFF2-40B4-BE49-F238E27FC236}">
                <a16:creationId xmlns:a16="http://schemas.microsoft.com/office/drawing/2014/main" id="{08741672-CF28-4C5A-8F53-521E83C70CE2}"/>
              </a:ext>
            </a:extLst>
          </p:cNvPr>
          <p:cNvSpPr>
            <a:spLocks noGrp="1"/>
          </p:cNvSpPr>
          <p:nvPr>
            <p:ph sz="half" idx="1"/>
          </p:nvPr>
        </p:nvSpPr>
        <p:spPr>
          <a:xfrm>
            <a:off x="713740" y="1066800"/>
            <a:ext cx="8001000" cy="5562600"/>
          </a:xfrm>
        </p:spPr>
        <p:txBody>
          <a:bodyPr spcCol="365760" anchor="t" anchorCtr="0"/>
          <a:lstStyle/>
          <a:p>
            <a:pPr eaLnBrk="1" hangingPunct="1">
              <a:spcBef>
                <a:spcPts val="1200"/>
              </a:spcBef>
              <a:buFont typeface="Wingdings" pitchFamily="2" charset="2"/>
              <a:buChar char="Ø"/>
            </a:pPr>
            <a:r>
              <a:rPr lang="en-US" altLang="en-US" sz="2800" dirty="0">
                <a:latin typeface="Times New Roman" panose="02020603050405020304" pitchFamily="18" charset="0"/>
                <a:cs typeface="Times New Roman" panose="02020603050405020304" pitchFamily="18" charset="0"/>
              </a:rPr>
              <a:t>AERSCREEN generates many output files</a:t>
            </a:r>
          </a:p>
          <a:p>
            <a:pPr lvl="1" eaLnBrk="1" hangingPunct="1">
              <a:spcBef>
                <a:spcPts val="1200"/>
              </a:spcBef>
              <a:buFont typeface="Wingdings" panose="05000000000000000000" pitchFamily="2" charset="2"/>
              <a:buChar char="§"/>
            </a:pPr>
            <a:r>
              <a:rPr lang="en-US" altLang="en-US" sz="2800" dirty="0">
                <a:latin typeface="Times New Roman" panose="02020603050405020304" pitchFamily="18" charset="0"/>
                <a:cs typeface="Times New Roman" panose="02020603050405020304" pitchFamily="18" charset="0"/>
              </a:rPr>
              <a:t>The output files include:</a:t>
            </a:r>
          </a:p>
          <a:p>
            <a:pPr lvl="2" eaLnBrk="1" hangingPunct="1">
              <a:spcBef>
                <a:spcPts val="1200"/>
              </a:spcBef>
              <a:buFont typeface="Courier New" panose="02070309020205020404" pitchFamily="49" charset="0"/>
              <a:buChar char="o"/>
            </a:pPr>
            <a:r>
              <a:rPr lang="en-US" altLang="en-US" sz="2200" dirty="0">
                <a:latin typeface="Times New Roman" panose="02020603050405020304" pitchFamily="18" charset="0"/>
                <a:cs typeface="Times New Roman" panose="02020603050405020304" pitchFamily="18" charset="0"/>
              </a:rPr>
              <a:t>AERSCREEN.OUT – source info, building downwash para, meteorology, max1hr &amp; scaled 3, 8 &amp; 24 </a:t>
            </a:r>
            <a:r>
              <a:rPr lang="en-US" altLang="en-US" sz="2200" dirty="0" err="1">
                <a:latin typeface="Times New Roman" panose="02020603050405020304" pitchFamily="18" charset="0"/>
                <a:cs typeface="Times New Roman" panose="02020603050405020304" pitchFamily="18" charset="0"/>
              </a:rPr>
              <a:t>hr</a:t>
            </a:r>
            <a:r>
              <a:rPr lang="en-US" altLang="en-US" sz="2200" dirty="0">
                <a:latin typeface="Times New Roman" panose="02020603050405020304" pitchFamily="18" charset="0"/>
                <a:cs typeface="Times New Roman" panose="02020603050405020304" pitchFamily="18" charset="0"/>
              </a:rPr>
              <a:t> &amp; </a:t>
            </a:r>
            <a:r>
              <a:rPr lang="en-US" altLang="en-US" sz="2200" dirty="0" err="1">
                <a:latin typeface="Times New Roman" panose="02020603050405020304" pitchFamily="18" charset="0"/>
                <a:cs typeface="Times New Roman" panose="02020603050405020304" pitchFamily="18" charset="0"/>
              </a:rPr>
              <a:t>annual,The</a:t>
            </a:r>
            <a:r>
              <a:rPr lang="en-US" altLang="en-US" sz="2200" dirty="0">
                <a:latin typeface="Times New Roman" panose="02020603050405020304" pitchFamily="18" charset="0"/>
                <a:cs typeface="Times New Roman" panose="02020603050405020304" pitchFamily="18" charset="0"/>
              </a:rPr>
              <a:t> scaling factors are: </a:t>
            </a:r>
            <a:r>
              <a:rPr lang="en-US" altLang="en-US" sz="2200" dirty="0">
                <a:highlight>
                  <a:srgbClr val="FFFF00"/>
                </a:highlight>
                <a:latin typeface="Times New Roman" panose="02020603050405020304" pitchFamily="18" charset="0"/>
                <a:cs typeface="Times New Roman" panose="02020603050405020304" pitchFamily="18" charset="0"/>
              </a:rPr>
              <a:t>1.0, 0.9, 0.6, and 0.1</a:t>
            </a:r>
            <a:r>
              <a:rPr lang="en-US" altLang="en-US" sz="2200" dirty="0">
                <a:latin typeface="Times New Roman" panose="02020603050405020304" pitchFamily="18" charset="0"/>
                <a:cs typeface="Times New Roman" panose="02020603050405020304" pitchFamily="18" charset="0"/>
              </a:rPr>
              <a:t> (respectively)</a:t>
            </a:r>
            <a:endParaRPr lang="en-US" altLang="en-US" sz="2000" dirty="0">
              <a:latin typeface="Times New Roman" panose="02020603050405020304" pitchFamily="18" charset="0"/>
              <a:cs typeface="Times New Roman" panose="02020603050405020304" pitchFamily="18" charset="0"/>
            </a:endParaRPr>
          </a:p>
          <a:p>
            <a:pPr lvl="2" eaLnBrk="1" hangingPunct="1">
              <a:spcBef>
                <a:spcPts val="1200"/>
              </a:spcBef>
              <a:buFont typeface="Courier New" panose="02070309020205020404" pitchFamily="49" charset="0"/>
              <a:buChar char="o"/>
            </a:pPr>
            <a:r>
              <a:rPr lang="en-US" altLang="en-US" sz="2200" dirty="0">
                <a:latin typeface="Times New Roman" panose="02020603050405020304" pitchFamily="18" charset="0"/>
                <a:cs typeface="Times New Roman" panose="02020603050405020304" pitchFamily="18" charset="0"/>
              </a:rPr>
              <a:t>AERSCREN.LOG – surface </a:t>
            </a:r>
            <a:r>
              <a:rPr lang="en-US" altLang="en-US" sz="2200" dirty="0" err="1">
                <a:latin typeface="Times New Roman" panose="02020603050405020304" pitchFamily="18" charset="0"/>
                <a:cs typeface="Times New Roman" panose="02020603050405020304" pitchFamily="18" charset="0"/>
              </a:rPr>
              <a:t>chara</a:t>
            </a:r>
            <a:r>
              <a:rPr lang="en-US" altLang="en-US" sz="2200" dirty="0">
                <a:latin typeface="Times New Roman" panose="02020603050405020304" pitchFamily="18" charset="0"/>
                <a:cs typeface="Times New Roman" panose="02020603050405020304" pitchFamily="18" charset="0"/>
              </a:rPr>
              <a:t> &amp; met files to be produced</a:t>
            </a:r>
          </a:p>
          <a:p>
            <a:pPr lvl="2" eaLnBrk="1" hangingPunct="1">
              <a:spcBef>
                <a:spcPts val="1200"/>
              </a:spcBef>
              <a:buFont typeface="Courier New" panose="02070309020205020404" pitchFamily="49" charset="0"/>
              <a:buChar char="o"/>
            </a:pPr>
            <a:r>
              <a:rPr lang="en-US" altLang="en-US" sz="2200" dirty="0">
                <a:latin typeface="Times New Roman" panose="02020603050405020304" pitchFamily="18" charset="0"/>
                <a:cs typeface="Times New Roman" panose="02020603050405020304" pitchFamily="18" charset="0"/>
              </a:rPr>
              <a:t>AERSCREEN.INP – used for restart</a:t>
            </a:r>
          </a:p>
          <a:p>
            <a:pPr lvl="2" eaLnBrk="1" hangingPunct="1">
              <a:spcBef>
                <a:spcPts val="1200"/>
              </a:spcBef>
              <a:buFont typeface="Courier New" panose="02070309020205020404" pitchFamily="49" charset="0"/>
              <a:buChar char="o"/>
            </a:pPr>
            <a:r>
              <a:rPr lang="en-US" altLang="en-US" sz="2200" dirty="0">
                <a:latin typeface="Times New Roman" panose="02020603050405020304" pitchFamily="18" charset="0"/>
                <a:cs typeface="Times New Roman" panose="02020603050405020304" pitchFamily="18" charset="0"/>
              </a:rPr>
              <a:t>AERMAP.LST – all receptors (</a:t>
            </a:r>
            <a:r>
              <a:rPr lang="en-US" altLang="en-US" sz="2200" dirty="0" err="1">
                <a:latin typeface="Times New Roman" panose="02020603050405020304" pitchFamily="18" charset="0"/>
                <a:cs typeface="Times New Roman" panose="02020603050405020304" pitchFamily="18" charset="0"/>
              </a:rPr>
              <a:t>x,y,z</a:t>
            </a:r>
            <a:r>
              <a:rPr lang="en-US" altLang="en-US" sz="2200" dirty="0">
                <a:latin typeface="Times New Roman" panose="02020603050405020304" pitchFamily="18" charset="0"/>
                <a:cs typeface="Times New Roman" panose="02020603050405020304" pitchFamily="18" charset="0"/>
              </a:rPr>
              <a:t> &amp; </a:t>
            </a:r>
            <a:r>
              <a:rPr lang="en-US" altLang="en-US" sz="2200" dirty="0" err="1">
                <a:latin typeface="Times New Roman" panose="02020603050405020304" pitchFamily="18" charset="0"/>
                <a:cs typeface="Times New Roman" panose="02020603050405020304" pitchFamily="18" charset="0"/>
              </a:rPr>
              <a:t>h</a:t>
            </a:r>
            <a:r>
              <a:rPr lang="en-US" altLang="en-US" sz="2200" baseline="-25000" dirty="0" err="1">
                <a:latin typeface="Times New Roman" panose="02020603050405020304" pitchFamily="18" charset="0"/>
                <a:cs typeface="Times New Roman" panose="02020603050405020304" pitchFamily="18" charset="0"/>
              </a:rPr>
              <a:t>c</a:t>
            </a:r>
            <a:r>
              <a:rPr lang="en-US" altLang="en-US" sz="2200" dirty="0">
                <a:latin typeface="Times New Roman" panose="02020603050405020304" pitchFamily="18" charset="0"/>
                <a:cs typeface="Times New Roman" panose="02020603050405020304" pitchFamily="18" charset="0"/>
              </a:rPr>
              <a:t>)</a:t>
            </a:r>
          </a:p>
          <a:p>
            <a:pPr marL="0" indent="0" eaLnBrk="1" hangingPunct="1">
              <a:spcBef>
                <a:spcPts val="1200"/>
              </a:spcBef>
              <a:buNone/>
            </a:pPr>
            <a:endParaRPr lang="en-US" altLang="en-US" sz="2000" i="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66C732-7C98-157E-8395-02BD04E35F5C}"/>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2CB35EA3-A140-6A51-5F21-33AFF1D994E0}"/>
              </a:ext>
            </a:extLst>
          </p:cNvPr>
          <p:cNvSpPr>
            <a:spLocks noGrp="1"/>
          </p:cNvSpPr>
          <p:nvPr>
            <p:ph type="title"/>
          </p:nvPr>
        </p:nvSpPr>
        <p:spPr>
          <a:xfrm>
            <a:off x="609600" y="152400"/>
            <a:ext cx="8077200" cy="685800"/>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AERSCREEN Output </a:t>
            </a:r>
            <a:r>
              <a:rPr lang="en-US" sz="2800" dirty="0">
                <a:latin typeface="Times New Roman" panose="02020603050405020304" pitchFamily="18" charset="0"/>
                <a:cs typeface="Times New Roman" panose="02020603050405020304" pitchFamily="18" charset="0"/>
              </a:rPr>
              <a:t>(cont.)</a:t>
            </a:r>
            <a:endParaRPr lang="en-US" sz="3200" dirty="0">
              <a:latin typeface="Times New Roman" panose="02020603050405020304" pitchFamily="18" charset="0"/>
              <a:cs typeface="Times New Roman" panose="02020603050405020304" pitchFamily="18" charset="0"/>
            </a:endParaRPr>
          </a:p>
        </p:txBody>
      </p:sp>
      <p:sp>
        <p:nvSpPr>
          <p:cNvPr id="38916" name="Content Placeholder 5">
            <a:extLst>
              <a:ext uri="{FF2B5EF4-FFF2-40B4-BE49-F238E27FC236}">
                <a16:creationId xmlns:a16="http://schemas.microsoft.com/office/drawing/2014/main" id="{25A32B89-31E2-A44C-B81B-CE20179B33FD}"/>
              </a:ext>
            </a:extLst>
          </p:cNvPr>
          <p:cNvSpPr>
            <a:spLocks noGrp="1"/>
          </p:cNvSpPr>
          <p:nvPr>
            <p:ph sz="half" idx="1"/>
          </p:nvPr>
        </p:nvSpPr>
        <p:spPr>
          <a:xfrm>
            <a:off x="990600" y="1143000"/>
            <a:ext cx="7772400" cy="5562600"/>
          </a:xfrm>
        </p:spPr>
        <p:txBody>
          <a:bodyPr spcCol="365760" anchor="t" anchorCtr="0"/>
          <a:lstStyle/>
          <a:p>
            <a:pPr lvl="2" eaLnBrk="1" hangingPunct="1">
              <a:spcBef>
                <a:spcPts val="1200"/>
              </a:spcBef>
              <a:buFont typeface="Courier New" panose="02070309020205020404" pitchFamily="49" charset="0"/>
              <a:buChar char="o"/>
            </a:pPr>
            <a:r>
              <a:rPr lang="en-US" altLang="en-US" sz="2200" dirty="0" err="1">
                <a:latin typeface="Times New Roman" panose="02020603050405020304" pitchFamily="18" charset="0"/>
                <a:cs typeface="Times New Roman" panose="02020603050405020304" pitchFamily="18" charset="0"/>
              </a:rPr>
              <a:t>Metfile_xx_yy.sfc</a:t>
            </a:r>
            <a:r>
              <a:rPr lang="en-US" altLang="en-US" sz="2200" dirty="0">
                <a:latin typeface="Times New Roman" panose="02020603050405020304" pitchFamily="18" charset="0"/>
                <a:cs typeface="Times New Roman" panose="02020603050405020304" pitchFamily="18" charset="0"/>
              </a:rPr>
              <a:t> &amp; .</a:t>
            </a:r>
            <a:r>
              <a:rPr lang="en-US" altLang="en-US" sz="2200" dirty="0" err="1">
                <a:latin typeface="Times New Roman" panose="02020603050405020304" pitchFamily="18" charset="0"/>
                <a:cs typeface="Times New Roman" panose="02020603050405020304" pitchFamily="18" charset="0"/>
              </a:rPr>
              <a:t>pfl</a:t>
            </a:r>
            <a:r>
              <a:rPr lang="en-US" altLang="en-US" sz="2200" dirty="0">
                <a:latin typeface="Times New Roman" panose="02020603050405020304" pitchFamily="18" charset="0"/>
                <a:cs typeface="Times New Roman" panose="02020603050405020304" pitchFamily="18" charset="0"/>
              </a:rPr>
              <a:t> – xx=time period, </a:t>
            </a:r>
            <a:r>
              <a:rPr lang="en-US" altLang="en-US" sz="2200" dirty="0" err="1">
                <a:latin typeface="Times New Roman" panose="02020603050405020304" pitchFamily="18" charset="0"/>
                <a:cs typeface="Times New Roman" panose="02020603050405020304" pitchFamily="18" charset="0"/>
              </a:rPr>
              <a:t>yy</a:t>
            </a:r>
            <a:r>
              <a:rPr lang="en-US" altLang="en-US" sz="2200" dirty="0">
                <a:latin typeface="Times New Roman" panose="02020603050405020304" pitchFamily="18" charset="0"/>
                <a:cs typeface="Times New Roman" panose="02020603050405020304" pitchFamily="18" charset="0"/>
              </a:rPr>
              <a:t>=sector or direction</a:t>
            </a:r>
          </a:p>
          <a:p>
            <a:pPr lvl="2" eaLnBrk="1" hangingPunct="1">
              <a:spcBef>
                <a:spcPts val="1200"/>
              </a:spcBef>
              <a:buFont typeface="Courier New" panose="02070309020205020404" pitchFamily="49" charset="0"/>
              <a:buChar char="o"/>
            </a:pPr>
            <a:r>
              <a:rPr lang="en-US" altLang="en-US" sz="2200" dirty="0" err="1">
                <a:latin typeface="Times New Roman" panose="02020603050405020304" pitchFamily="18" charset="0"/>
                <a:cs typeface="Times New Roman" panose="02020603050405020304" pitchFamily="18" charset="0"/>
              </a:rPr>
              <a:t>BPIPPRM.out</a:t>
            </a:r>
            <a:r>
              <a:rPr lang="en-US" altLang="en-US" sz="2200" dirty="0">
                <a:latin typeface="Times New Roman" panose="02020603050405020304" pitchFamily="18" charset="0"/>
                <a:cs typeface="Times New Roman" panose="02020603050405020304" pitchFamily="18" charset="0"/>
              </a:rPr>
              <a:t> – building dim by direction</a:t>
            </a:r>
          </a:p>
          <a:p>
            <a:pPr lvl="2" eaLnBrk="1" hangingPunct="1">
              <a:spcBef>
                <a:spcPts val="1200"/>
              </a:spcBef>
              <a:buFont typeface="Courier New" panose="02070309020205020404" pitchFamily="49" charset="0"/>
              <a:buChar char="o"/>
            </a:pPr>
            <a:r>
              <a:rPr lang="en-US" altLang="en-US" sz="2200" dirty="0">
                <a:latin typeface="Times New Roman" panose="02020603050405020304" pitchFamily="18" charset="0"/>
                <a:cs typeface="Times New Roman" panose="02020603050405020304" pitchFamily="18" charset="0"/>
              </a:rPr>
              <a:t>MAKEMET.LOG – summary of inputs, # of met data combinations</a:t>
            </a:r>
          </a:p>
          <a:p>
            <a:pPr lvl="2" eaLnBrk="1" hangingPunct="1">
              <a:spcBef>
                <a:spcPts val="1200"/>
              </a:spcBef>
              <a:buFont typeface="Courier New" panose="02070309020205020404" pitchFamily="49" charset="0"/>
              <a:buChar char="o"/>
            </a:pPr>
            <a:r>
              <a:rPr lang="en-US" altLang="en-US" sz="2200" dirty="0">
                <a:latin typeface="Times New Roman" panose="02020603050405020304" pitchFamily="18" charset="0"/>
                <a:cs typeface="Times New Roman" panose="02020603050405020304" pitchFamily="18" charset="0"/>
              </a:rPr>
              <a:t>max_conc_distance.txt – output from REFINE, max conc for a </a:t>
            </a:r>
            <a:r>
              <a:rPr lang="en-US" altLang="en-US" sz="2200" dirty="0" err="1">
                <a:latin typeface="Times New Roman" panose="02020603050405020304" pitchFamily="18" charset="0"/>
                <a:cs typeface="Times New Roman" panose="02020603050405020304" pitchFamily="18" charset="0"/>
              </a:rPr>
              <a:t>dist</a:t>
            </a:r>
            <a:r>
              <a:rPr lang="en-US" altLang="en-US" sz="2200" dirty="0">
                <a:latin typeface="Times New Roman" panose="02020603050405020304" pitchFamily="18" charset="0"/>
                <a:cs typeface="Times New Roman" panose="02020603050405020304" pitchFamily="18" charset="0"/>
              </a:rPr>
              <a:t> + met</a:t>
            </a:r>
          </a:p>
          <a:p>
            <a:pPr lvl="2" eaLnBrk="1" hangingPunct="1">
              <a:spcBef>
                <a:spcPts val="1200"/>
              </a:spcBef>
              <a:buFont typeface="Courier New" panose="02070309020205020404" pitchFamily="49" charset="0"/>
              <a:buChar char="o"/>
            </a:pPr>
            <a:r>
              <a:rPr lang="en-US" altLang="en-US" sz="2200" dirty="0">
                <a:latin typeface="Times New Roman" panose="02020603050405020304" pitchFamily="18" charset="0"/>
                <a:cs typeface="Times New Roman" panose="02020603050405020304" pitchFamily="18" charset="0"/>
              </a:rPr>
              <a:t>concentrations.txt -  output from PROBE &amp;/or FLOWSECTOR, i.e.,  predicted concentration at all receptors with all met combinations (only produced if DEBUG is selected)</a:t>
            </a:r>
          </a:p>
          <a:p>
            <a:pPr lvl="2" eaLnBrk="1" hangingPunct="1">
              <a:spcBef>
                <a:spcPts val="1200"/>
              </a:spcBef>
              <a:buFont typeface="Courier New" panose="02070309020205020404" pitchFamily="49" charset="0"/>
              <a:buChar char="o"/>
            </a:pPr>
            <a:endParaRPr lang="en-US" altLang="en-US" dirty="0">
              <a:latin typeface="Times New Roman" panose="02020603050405020304" pitchFamily="18" charset="0"/>
              <a:cs typeface="Times New Roman" panose="02020603050405020304" pitchFamily="18" charset="0"/>
            </a:endParaRPr>
          </a:p>
          <a:p>
            <a:pPr marL="457200" lvl="1" indent="0" eaLnBrk="1" hangingPunct="1">
              <a:spcBef>
                <a:spcPts val="1800"/>
              </a:spcBef>
              <a:buNone/>
            </a:pPr>
            <a:endParaRPr lang="en-US" altLang="en-US" sz="2800" dirty="0">
              <a:latin typeface="Times New Roman" panose="02020603050405020304" pitchFamily="18" charset="0"/>
              <a:cs typeface="Times New Roman" panose="02020603050405020304" pitchFamily="18" charset="0"/>
            </a:endParaRPr>
          </a:p>
          <a:p>
            <a:pPr marL="457200" lvl="1" indent="0" eaLnBrk="1" hangingPunct="1">
              <a:spcBef>
                <a:spcPts val="1800"/>
              </a:spcBef>
              <a:buNone/>
            </a:pPr>
            <a:endParaRPr lang="en-US" altLang="en-US" sz="2800" dirty="0">
              <a:latin typeface="Times New Roman" panose="02020603050405020304" pitchFamily="18" charset="0"/>
              <a:cs typeface="Times New Roman" panose="02020603050405020304" pitchFamily="18" charset="0"/>
            </a:endParaRPr>
          </a:p>
          <a:p>
            <a:pPr marL="0" indent="0" eaLnBrk="1" hangingPunct="1">
              <a:spcBef>
                <a:spcPts val="1200"/>
              </a:spcBef>
              <a:buNone/>
            </a:pPr>
            <a:endParaRPr lang="en-US" altLang="en-US" sz="2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86358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6">
            <a:extLst>
              <a:ext uri="{FF2B5EF4-FFF2-40B4-BE49-F238E27FC236}">
                <a16:creationId xmlns:a16="http://schemas.microsoft.com/office/drawing/2014/main" id="{70B944AA-31C8-4AAB-89DE-F61A307C9635}"/>
              </a:ext>
            </a:extLst>
          </p:cNvPr>
          <p:cNvSpPr>
            <a:spLocks noGrp="1"/>
          </p:cNvSpPr>
          <p:nvPr>
            <p:ph sz="half" idx="1"/>
          </p:nvPr>
        </p:nvSpPr>
        <p:spPr>
          <a:xfrm>
            <a:off x="1447800" y="457200"/>
            <a:ext cx="6705600" cy="5486400"/>
          </a:xfrm>
        </p:spPr>
        <p:txBody>
          <a:bodyPr/>
          <a:lstStyle/>
          <a:p>
            <a:pPr eaLnBrk="1" hangingPunct="1">
              <a:spcBef>
                <a:spcPts val="1200"/>
              </a:spcBef>
              <a:buFont typeface="Wingdings" pitchFamily="2" charset="2"/>
              <a:buChar char="Ø"/>
            </a:pPr>
            <a:r>
              <a:rPr lang="en-US" altLang="en-US" sz="2000" dirty="0">
                <a:latin typeface="Times New Roman" panose="02020603050405020304" pitchFamily="18" charset="0"/>
                <a:cs typeface="Times New Roman" panose="02020603050405020304" pitchFamily="18" charset="0"/>
              </a:rPr>
              <a:t>AERSCREEN Fundamentals</a:t>
            </a:r>
          </a:p>
          <a:p>
            <a:pPr eaLnBrk="1" hangingPunct="1">
              <a:spcBef>
                <a:spcPts val="1200"/>
              </a:spcBef>
              <a:buFont typeface="Wingdings" pitchFamily="2" charset="2"/>
              <a:buChar char="Ø"/>
            </a:pPr>
            <a:r>
              <a:rPr lang="en-US" altLang="en-US" sz="2000" dirty="0">
                <a:latin typeface="Times New Roman" panose="02020603050405020304" pitchFamily="18" charset="0"/>
                <a:cs typeface="Times New Roman" panose="02020603050405020304" pitchFamily="18" charset="0"/>
              </a:rPr>
              <a:t>Screening w/ AERMOD:</a:t>
            </a:r>
          </a:p>
          <a:p>
            <a:pPr lvl="1" eaLnBrk="1" hangingPunct="1">
              <a:spcBef>
                <a:spcPts val="120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AERSCREEN (Prompt-driven) </a:t>
            </a:r>
          </a:p>
          <a:p>
            <a:pPr lvl="1" eaLnBrk="1" hangingPunct="1">
              <a:spcBef>
                <a:spcPts val="120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Running MAKEMET then AERMOD using the SCREEN keyword</a:t>
            </a:r>
            <a:endParaRPr lang="en-US" altLang="en-US" sz="2000" dirty="0">
              <a:latin typeface="Times New Roman" panose="02020603050405020304" pitchFamily="18" charset="0"/>
              <a:cs typeface="Times New Roman" panose="02020603050405020304" pitchFamily="18" charset="0"/>
            </a:endParaRPr>
          </a:p>
          <a:p>
            <a:pPr eaLnBrk="1" hangingPunct="1">
              <a:spcBef>
                <a:spcPts val="1200"/>
              </a:spcBef>
              <a:buFont typeface="Wingdings" pitchFamily="2" charset="2"/>
              <a:buChar char="Ø"/>
            </a:pPr>
            <a:r>
              <a:rPr lang="en-US" altLang="en-US" sz="2000" dirty="0">
                <a:latin typeface="Times New Roman" panose="02020603050405020304" pitchFamily="18" charset="0"/>
                <a:cs typeface="Times New Roman" panose="02020603050405020304" pitchFamily="18" charset="0"/>
              </a:rPr>
              <a:t>AERSCREEN Inputs:</a:t>
            </a:r>
          </a:p>
          <a:p>
            <a:pPr lvl="1" eaLnBrk="1" hangingPunct="1">
              <a:spcBef>
                <a:spcPts val="120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Sources</a:t>
            </a:r>
          </a:p>
          <a:p>
            <a:pPr lvl="1" eaLnBrk="1" hangingPunct="1">
              <a:spcBef>
                <a:spcPts val="120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Meteorology</a:t>
            </a:r>
          </a:p>
          <a:p>
            <a:pPr lvl="1" eaLnBrk="1" hangingPunct="1">
              <a:spcBef>
                <a:spcPts val="120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Downwash</a:t>
            </a:r>
          </a:p>
          <a:p>
            <a:pPr lvl="1" eaLnBrk="1" hangingPunct="1">
              <a:spcBef>
                <a:spcPts val="120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Receptors</a:t>
            </a:r>
          </a:p>
          <a:p>
            <a:pPr lvl="1" eaLnBrk="1" hangingPunct="1">
              <a:spcBef>
                <a:spcPts val="120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Terrain</a:t>
            </a:r>
          </a:p>
          <a:p>
            <a:pPr lvl="1" eaLnBrk="1" hangingPunct="1">
              <a:spcBef>
                <a:spcPts val="1200"/>
              </a:spcBef>
              <a:buFont typeface="Wingdings" panose="05000000000000000000" pitchFamily="2" charset="2"/>
              <a:buChar char="§"/>
            </a:pPr>
            <a:r>
              <a:rPr lang="en-US" altLang="en-US" sz="1800" dirty="0">
                <a:latin typeface="Times New Roman" panose="02020603050405020304" pitchFamily="18" charset="0"/>
                <a:cs typeface="Times New Roman" panose="02020603050405020304" pitchFamily="18" charset="0"/>
              </a:rPr>
              <a:t>Other Options</a:t>
            </a:r>
          </a:p>
          <a:p>
            <a:pPr eaLnBrk="1" hangingPunct="1">
              <a:spcBef>
                <a:spcPts val="1200"/>
              </a:spcBef>
              <a:buFont typeface="Wingdings" pitchFamily="2" charset="2"/>
              <a:buChar char="Ø"/>
            </a:pPr>
            <a:r>
              <a:rPr lang="en-US" altLang="en-US" sz="2000" dirty="0">
                <a:latin typeface="Times New Roman" panose="02020603050405020304" pitchFamily="18" charset="0"/>
                <a:cs typeface="Times New Roman" panose="02020603050405020304" pitchFamily="18" charset="0"/>
              </a:rPr>
              <a:t>AERSCREEN Receptor Network</a:t>
            </a:r>
          </a:p>
          <a:p>
            <a:pPr eaLnBrk="1" hangingPunct="1">
              <a:spcBef>
                <a:spcPts val="1200"/>
              </a:spcBef>
              <a:buFont typeface="Wingdings" pitchFamily="2" charset="2"/>
              <a:buChar char="Ø"/>
            </a:pPr>
            <a:r>
              <a:rPr lang="en-US" altLang="en-US" sz="2000" dirty="0">
                <a:latin typeface="Times New Roman" panose="02020603050405020304" pitchFamily="18" charset="0"/>
                <a:cs typeface="Times New Roman" panose="02020603050405020304" pitchFamily="18" charset="0"/>
              </a:rPr>
              <a:t>Running AERSCREEN &amp; Reviewing its Output</a:t>
            </a:r>
          </a:p>
          <a:p>
            <a:pPr lvl="1" eaLnBrk="1" hangingPunct="1"/>
            <a:endParaRPr lang="en-US" altLang="en-US" sz="1600" dirty="0">
              <a:latin typeface="Times New Roman" panose="02020603050405020304" pitchFamily="18" charset="0"/>
              <a:cs typeface="Times New Roman" panose="02020603050405020304" pitchFamily="18" charset="0"/>
            </a:endParaRPr>
          </a:p>
          <a:p>
            <a:pPr lvl="1" eaLnBrk="1" hangingPunct="1"/>
            <a:endParaRPr lang="en-US" altLang="en-US" sz="1600" dirty="0">
              <a:latin typeface="Times New Roman" panose="02020603050405020304" pitchFamily="18" charset="0"/>
              <a:cs typeface="Times New Roman" panose="02020603050405020304" pitchFamily="18" charset="0"/>
            </a:endParaRPr>
          </a:p>
          <a:p>
            <a:pPr lvl="1" eaLnBrk="1" hangingPunct="1"/>
            <a:endParaRPr lang="en-US" altLang="en-US" sz="1600"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sz="1600" dirty="0">
              <a:latin typeface="Times New Roman" panose="02020603050405020304" pitchFamily="18" charset="0"/>
              <a:cs typeface="Times New Roman" panose="02020603050405020304" pitchFamily="18" charset="0"/>
            </a:endParaRPr>
          </a:p>
        </p:txBody>
      </p:sp>
      <p:sp>
        <p:nvSpPr>
          <p:cNvPr id="5" name="Title 4">
            <a:extLst>
              <a:ext uri="{FF2B5EF4-FFF2-40B4-BE49-F238E27FC236}">
                <a16:creationId xmlns:a16="http://schemas.microsoft.com/office/drawing/2014/main" id="{1AFFBD92-F01B-4219-AA63-7F230EEE2127}"/>
              </a:ext>
            </a:extLst>
          </p:cNvPr>
          <p:cNvSpPr>
            <a:spLocks noGrp="1"/>
          </p:cNvSpPr>
          <p:nvPr>
            <p:ph type="title"/>
          </p:nvPr>
        </p:nvSpPr>
        <p:spPr>
          <a:xfrm>
            <a:off x="975360" y="-76200"/>
            <a:ext cx="7467600"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Overview</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9991ECC-6D09-4F90-B4C3-608E81CF6D37}"/>
              </a:ext>
            </a:extLst>
          </p:cNvPr>
          <p:cNvSpPr>
            <a:spLocks noGrp="1"/>
          </p:cNvSpPr>
          <p:nvPr>
            <p:ph type="title"/>
          </p:nvPr>
        </p:nvSpPr>
        <p:spPr>
          <a:xfrm>
            <a:off x="1219200" y="76200"/>
            <a:ext cx="7467600"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AERSCREEN Fundamentals</a:t>
            </a:r>
          </a:p>
        </p:txBody>
      </p:sp>
      <p:sp>
        <p:nvSpPr>
          <p:cNvPr id="18435" name="Content Placeholder 6">
            <a:extLst>
              <a:ext uri="{FF2B5EF4-FFF2-40B4-BE49-F238E27FC236}">
                <a16:creationId xmlns:a16="http://schemas.microsoft.com/office/drawing/2014/main" id="{37ABB4B2-BB08-4E10-8310-CE6E21307351}"/>
              </a:ext>
            </a:extLst>
          </p:cNvPr>
          <p:cNvSpPr>
            <a:spLocks noGrp="1"/>
          </p:cNvSpPr>
          <p:nvPr>
            <p:ph sz="half" idx="1"/>
          </p:nvPr>
        </p:nvSpPr>
        <p:spPr>
          <a:xfrm>
            <a:off x="1447800" y="990600"/>
            <a:ext cx="7467600" cy="5257800"/>
          </a:xfrm>
        </p:spPr>
        <p:txBody>
          <a:bodyPr/>
          <a:lstStyle/>
          <a:p>
            <a:pPr eaLnBrk="1" hangingPunct="1">
              <a:buFont typeface="Wingdings" pitchFamily="2" charset="2"/>
              <a:buChar char="Ø"/>
              <a:defRPr/>
            </a:pPr>
            <a:r>
              <a:rPr lang="en-US" altLang="en-US" sz="2000" dirty="0">
                <a:latin typeface="Times New Roman" panose="02020603050405020304" pitchFamily="18" charset="0"/>
                <a:cs typeface="Times New Roman" panose="02020603050405020304" pitchFamily="18" charset="0"/>
              </a:rPr>
              <a:t>Two ways to perform screening modeling:</a:t>
            </a:r>
          </a:p>
          <a:p>
            <a:pPr lvl="1" eaLnBrk="1" hangingPunct="1">
              <a:spcBef>
                <a:spcPts val="600"/>
              </a:spcBef>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Using AERSCREEN system in a prompt-response interactive mode to generate all or most of the necessary input – single line of receptors</a:t>
            </a:r>
          </a:p>
          <a:p>
            <a:pPr marL="457200" lvl="1" indent="0" eaLnBrk="1" hangingPunct="1">
              <a:buFont typeface="Arial" panose="020B0604020202020204" pitchFamily="34" charset="0"/>
              <a:buNone/>
              <a:defRPr/>
            </a:pPr>
            <a:r>
              <a:rPr lang="en-US" altLang="en-US" sz="2000" dirty="0">
                <a:latin typeface="Times New Roman" panose="02020603050405020304" pitchFamily="18" charset="0"/>
                <a:cs typeface="Times New Roman" panose="02020603050405020304" pitchFamily="18" charset="0"/>
              </a:rPr>
              <a:t>      		</a:t>
            </a:r>
            <a:r>
              <a:rPr lang="en-US" altLang="en-US" sz="2000" b="1" dirty="0">
                <a:latin typeface="Times New Roman" panose="02020603050405020304" pitchFamily="18" charset="0"/>
                <a:cs typeface="Times New Roman" panose="02020603050405020304" pitchFamily="18" charset="0"/>
              </a:rPr>
              <a:t>OR</a:t>
            </a:r>
          </a:p>
          <a:p>
            <a:pPr lvl="1" eaLnBrk="1" hangingPunct="1">
              <a:spcBef>
                <a:spcPct val="0"/>
              </a:spcBef>
              <a:spcAft>
                <a:spcPts val="1200"/>
              </a:spcAft>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Developing meteorology with MAKEMET and then run AERMOD in its screening mode – allows total flexibility in defining the receptor grid</a:t>
            </a:r>
          </a:p>
          <a:p>
            <a:pPr lvl="1" eaLnBrk="1" hangingPunct="1">
              <a:spcBef>
                <a:spcPts val="600"/>
              </a:spcBef>
              <a:buFont typeface="Wingdings" panose="05000000000000000000" pitchFamily="2" charset="2"/>
              <a:buChar char="§"/>
              <a:defRPr/>
            </a:pPr>
            <a:r>
              <a:rPr lang="en-US" altLang="en-US" sz="1800" dirty="0">
                <a:latin typeface="Times New Roman" panose="02020603050405020304" pitchFamily="18" charset="0"/>
                <a:cs typeface="Times New Roman" panose="02020603050405020304" pitchFamily="18" charset="0"/>
              </a:rPr>
              <a:t>Focus will be on “AERSCREEN Interactive”</a:t>
            </a:r>
          </a:p>
          <a:p>
            <a:pPr lvl="1" eaLnBrk="1" hangingPunct="1">
              <a:buFont typeface="Arial" panose="020B0604020202020204" pitchFamily="34" charset="0"/>
              <a:buNone/>
              <a:defRPr/>
            </a:pPr>
            <a:endParaRPr lang="en-US" altLang="en-US" sz="1800" dirty="0">
              <a:latin typeface="Times New Roman" panose="02020603050405020304" pitchFamily="18" charset="0"/>
              <a:cs typeface="Times New Roman" panose="02020603050405020304" pitchFamily="18" charset="0"/>
            </a:endParaRPr>
          </a:p>
          <a:p>
            <a:pPr lvl="1" eaLnBrk="1" hangingPunct="1">
              <a:defRPr/>
            </a:pPr>
            <a:endParaRPr lang="en-US" altLang="en-US" sz="1800" dirty="0">
              <a:latin typeface="Times New Roman" panose="02020603050405020304" pitchFamily="18" charset="0"/>
              <a:cs typeface="Times New Roman" panose="02020603050405020304" pitchFamily="18" charset="0"/>
            </a:endParaRPr>
          </a:p>
          <a:p>
            <a:pPr lvl="1" eaLnBrk="1" hangingPunct="1">
              <a:defRPr/>
            </a:pPr>
            <a:endParaRPr lang="en-US" altLang="en-US" sz="1800" dirty="0">
              <a:latin typeface="Times New Roman" panose="02020603050405020304" pitchFamily="18" charset="0"/>
              <a:cs typeface="Times New Roman" panose="02020603050405020304" pitchFamily="18" charset="0"/>
            </a:endParaRPr>
          </a:p>
          <a:p>
            <a:pPr lvl="1" eaLnBrk="1" hangingPunct="1">
              <a:defRPr/>
            </a:pPr>
            <a:endParaRPr lang="en-US" altLang="en-US" sz="1800" dirty="0">
              <a:latin typeface="Times New Roman" panose="02020603050405020304" pitchFamily="18" charset="0"/>
              <a:cs typeface="Times New Roman" panose="02020603050405020304" pitchFamily="18" charset="0"/>
            </a:endParaRPr>
          </a:p>
          <a:p>
            <a:pPr eaLnBrk="1" hangingPunct="1">
              <a:buFont typeface="Wingdings" pitchFamily="2" charset="2"/>
              <a:buNone/>
              <a:defRPr/>
            </a:pPr>
            <a:endParaRPr lang="en-US" altLang="en-US" sz="1800" dirty="0">
              <a:latin typeface="Times New Roman" panose="02020603050405020304" pitchFamily="18" charset="0"/>
              <a:cs typeface="Times New Roman" panose="02020603050405020304" pitchFamily="18" charset="0"/>
            </a:endParaRPr>
          </a:p>
        </p:txBody>
      </p:sp>
      <p:pic>
        <p:nvPicPr>
          <p:cNvPr id="18437" name="Picture 5" descr="If you use AERSCREEN, a DOS-based interface will prompt for a variety of inputs for options, source, receptor, terrain, downwash, and meteorology. &#10;&#10;There are a few places where the user can specify an existing file in lieu of responding to a series of prompts. One example is building downwash information. The user can either respond to several building-related prompts (to run BPIPPRM) or enter the name of an existing file created by BPIPPRM external to AERSCREEN.&#10;&#10;In the prompt-response method, a program known as MAKEMET generates the screening meteorology. This same program can be used stand-alone to create the screening meteorology that is input into a full AERMOD run (with the SCREEN model option specified). This is useful if you need to specify a grid of receptors (versus a line in AERSCREEN).">
            <a:extLst>
              <a:ext uri="{FF2B5EF4-FFF2-40B4-BE49-F238E27FC236}">
                <a16:creationId xmlns:a16="http://schemas.microsoft.com/office/drawing/2014/main" id="{06D40972-C152-4DA6-8E6B-6A32BC7B3B9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19300" y="3810000"/>
            <a:ext cx="5867400" cy="249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04162D2-6CC8-45E5-9B01-97D5AE47C906}"/>
              </a:ext>
            </a:extLst>
          </p:cNvPr>
          <p:cNvSpPr>
            <a:spLocks noGrp="1"/>
          </p:cNvSpPr>
          <p:nvPr>
            <p:ph type="title"/>
          </p:nvPr>
        </p:nvSpPr>
        <p:spPr>
          <a:xfrm>
            <a:off x="1219200" y="138112"/>
            <a:ext cx="7467600" cy="623888"/>
          </a:xfrm>
        </p:spPr>
        <p:txBody>
          <a:bodyPr/>
          <a:lstStyle/>
          <a:p>
            <a:pPr eaLnBrk="1" hangingPunct="1">
              <a:defRPr/>
            </a:pPr>
            <a:r>
              <a:rPr lang="en-US" dirty="0">
                <a:latin typeface="Times New Roman" panose="02020603050405020304" pitchFamily="18" charset="0"/>
                <a:cs typeface="Times New Roman" panose="02020603050405020304" pitchFamily="18" charset="0"/>
              </a:rPr>
              <a:t>AERSCREEN Fundamentals</a:t>
            </a:r>
          </a:p>
        </p:txBody>
      </p:sp>
      <p:sp>
        <p:nvSpPr>
          <p:cNvPr id="16387" name="Content Placeholder 6">
            <a:extLst>
              <a:ext uri="{FF2B5EF4-FFF2-40B4-BE49-F238E27FC236}">
                <a16:creationId xmlns:a16="http://schemas.microsoft.com/office/drawing/2014/main" id="{324AA656-6F35-49E2-B980-6EE1D71B8EA4}"/>
              </a:ext>
            </a:extLst>
          </p:cNvPr>
          <p:cNvSpPr>
            <a:spLocks noGrp="1"/>
          </p:cNvSpPr>
          <p:nvPr>
            <p:ph sz="half" idx="1"/>
          </p:nvPr>
        </p:nvSpPr>
        <p:spPr>
          <a:xfrm>
            <a:off x="1447800" y="762000"/>
            <a:ext cx="7239000" cy="5257800"/>
          </a:xfrm>
        </p:spPr>
        <p:txBody>
          <a:bodyPr/>
          <a:lstStyle/>
          <a:p>
            <a:pPr eaLnBrk="1" hangingPunct="1">
              <a:spcBef>
                <a:spcPts val="18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AERSCREEN can be run for only a single source</a:t>
            </a:r>
          </a:p>
          <a:p>
            <a:pPr eaLnBrk="1" hangingPunct="1">
              <a:spcBef>
                <a:spcPts val="18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Concentrations are presented on the plume’s centerline only defined as 270</a:t>
            </a:r>
            <a:r>
              <a:rPr lang="en-US" altLang="en-US" baseline="30000" dirty="0">
                <a:latin typeface="Times New Roman" panose="02020603050405020304" pitchFamily="18" charset="0"/>
                <a:cs typeface="Times New Roman" panose="02020603050405020304" pitchFamily="18" charset="0"/>
              </a:rPr>
              <a:t>o</a:t>
            </a:r>
            <a:r>
              <a:rPr lang="en-US" altLang="en-US" dirty="0">
                <a:latin typeface="Times New Roman" panose="02020603050405020304" pitchFamily="18" charset="0"/>
                <a:cs typeface="Times New Roman" panose="02020603050405020304" pitchFamily="18" charset="0"/>
              </a:rPr>
              <a:t> (arbitrary direction)</a:t>
            </a:r>
          </a:p>
          <a:p>
            <a:pPr eaLnBrk="1" hangingPunct="1">
              <a:spcBef>
                <a:spcPts val="18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Meteorological data is generated through MAKEMET.</a:t>
            </a:r>
          </a:p>
          <a:p>
            <a:pPr eaLnBrk="1" hangingPunct="1">
              <a:spcBef>
                <a:spcPts val="18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Calculates only 1-hour averages (not probabilistic); then scales to 3hr, 8hr, 24 </a:t>
            </a:r>
            <a:r>
              <a:rPr lang="en-US" altLang="en-US" dirty="0" err="1">
                <a:latin typeface="Times New Roman" panose="02020603050405020304" pitchFamily="18" charset="0"/>
                <a:cs typeface="Times New Roman" panose="02020603050405020304" pitchFamily="18" charset="0"/>
              </a:rPr>
              <a:t>hr</a:t>
            </a:r>
            <a:r>
              <a:rPr lang="en-US" altLang="en-US" dirty="0">
                <a:latin typeface="Times New Roman" panose="02020603050405020304" pitchFamily="18" charset="0"/>
                <a:cs typeface="Times New Roman" panose="02020603050405020304" pitchFamily="18" charset="0"/>
              </a:rPr>
              <a:t>, and annual.</a:t>
            </a:r>
          </a:p>
          <a:p>
            <a:pPr eaLnBrk="1" hangingPunct="1">
              <a:spcBef>
                <a:spcPts val="18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Includes calls to MAKEMET, BPIPPRM, and AERMAP to generate necessary AERMOD input</a:t>
            </a:r>
          </a:p>
          <a:p>
            <a:pPr eaLnBrk="1" hangingPunct="1">
              <a:spcBef>
                <a:spcPts val="18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3 options for entering Surface Characteristics</a:t>
            </a:r>
          </a:p>
          <a:p>
            <a:pPr marL="457200" lvl="1" indent="0" eaLnBrk="1" hangingPunct="1">
              <a:spcBef>
                <a:spcPts val="1800"/>
              </a:spcBef>
              <a:buNone/>
            </a:pPr>
            <a:endParaRPr lang="en-US" alt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ED2E4FC-2674-47C3-944C-1408DC186D8A}"/>
              </a:ext>
            </a:extLst>
          </p:cNvPr>
          <p:cNvSpPr>
            <a:spLocks noGrp="1"/>
          </p:cNvSpPr>
          <p:nvPr>
            <p:ph type="title"/>
          </p:nvPr>
        </p:nvSpPr>
        <p:spPr/>
        <p:txBody>
          <a:bodyPr/>
          <a:lstStyle/>
          <a:p>
            <a:pPr eaLnBrk="1" hangingPunct="1">
              <a:defRPr/>
            </a:pPr>
            <a:r>
              <a:rPr lang="en-US" sz="3200" dirty="0">
                <a:latin typeface="Times New Roman" panose="02020603050405020304" pitchFamily="18" charset="0"/>
                <a:cs typeface="Times New Roman" panose="02020603050405020304" pitchFamily="18" charset="0"/>
              </a:rPr>
              <a:t>AERSCREEN Fundamentals</a:t>
            </a:r>
          </a:p>
        </p:txBody>
      </p:sp>
      <p:sp>
        <p:nvSpPr>
          <p:cNvPr id="43011" name="Content Placeholder 6">
            <a:extLst>
              <a:ext uri="{FF2B5EF4-FFF2-40B4-BE49-F238E27FC236}">
                <a16:creationId xmlns:a16="http://schemas.microsoft.com/office/drawing/2014/main" id="{2FFBEFC6-08B8-40AB-92C2-05A0558CDDF9}"/>
              </a:ext>
            </a:extLst>
          </p:cNvPr>
          <p:cNvSpPr>
            <a:spLocks noGrp="1"/>
          </p:cNvSpPr>
          <p:nvPr>
            <p:ph sz="half" idx="1"/>
          </p:nvPr>
        </p:nvSpPr>
        <p:spPr>
          <a:xfrm>
            <a:off x="1447800" y="1233488"/>
            <a:ext cx="7467600" cy="4724400"/>
          </a:xfrm>
        </p:spPr>
        <p:txBody>
          <a:bodyPr/>
          <a:lstStyle/>
          <a:p>
            <a:pPr eaLnBrk="1" hangingPunct="1">
              <a:spcBef>
                <a:spcPts val="1800"/>
              </a:spcBef>
              <a:buFont typeface="Wingdings" pitchFamily="2" charset="2"/>
              <a:buChar char="Ø"/>
            </a:pPr>
            <a:r>
              <a:rPr lang="en-US" altLang="en-US" sz="2800" dirty="0">
                <a:latin typeface="Times New Roman" panose="02020603050405020304" pitchFamily="18" charset="0"/>
                <a:cs typeface="Times New Roman" panose="02020603050405020304" pitchFamily="18" charset="0"/>
              </a:rPr>
              <a:t>Ability to model NO</a:t>
            </a:r>
            <a:r>
              <a:rPr lang="en-US" altLang="en-US" sz="2800" baseline="-25000" dirty="0">
                <a:latin typeface="Times New Roman" panose="02020603050405020304" pitchFamily="18" charset="0"/>
                <a:cs typeface="Times New Roman" panose="02020603050405020304" pitchFamily="18" charset="0"/>
              </a:rPr>
              <a:t>X</a:t>
            </a:r>
            <a:r>
              <a:rPr lang="en-US" altLang="en-US" sz="2800" dirty="0">
                <a:latin typeface="Times New Roman" panose="02020603050405020304" pitchFamily="18" charset="0"/>
                <a:cs typeface="Times New Roman" panose="02020603050405020304" pitchFamily="18" charset="0"/>
              </a:rPr>
              <a:t> to NO</a:t>
            </a:r>
            <a:r>
              <a:rPr lang="en-US" altLang="en-US" sz="2800" baseline="-25000" dirty="0">
                <a:latin typeface="Times New Roman" panose="02020603050405020304" pitchFamily="18" charset="0"/>
                <a:cs typeface="Times New Roman" panose="02020603050405020304" pitchFamily="18" charset="0"/>
              </a:rPr>
              <a:t>2 </a:t>
            </a:r>
            <a:r>
              <a:rPr lang="en-US" altLang="en-US" sz="2800" dirty="0">
                <a:latin typeface="Times New Roman" panose="02020603050405020304" pitchFamily="18" charset="0"/>
                <a:cs typeface="Times New Roman" panose="02020603050405020304" pitchFamily="18" charset="0"/>
              </a:rPr>
              <a:t>conversion is limited to</a:t>
            </a:r>
            <a:r>
              <a:rPr lang="en-US" altLang="en-US" sz="2800" baseline="-25000" dirty="0">
                <a:latin typeface="Times New Roman" panose="02020603050405020304" pitchFamily="18" charset="0"/>
                <a:cs typeface="Times New Roman" panose="02020603050405020304" pitchFamily="18" charset="0"/>
              </a:rPr>
              <a:t> </a:t>
            </a:r>
            <a:r>
              <a:rPr lang="en-US" altLang="en-US" sz="2800" dirty="0">
                <a:latin typeface="Times New Roman" panose="02020603050405020304" pitchFamily="18" charset="0"/>
                <a:cs typeface="Times New Roman" panose="02020603050405020304" pitchFamily="18" charset="0"/>
              </a:rPr>
              <a:t>:</a:t>
            </a:r>
          </a:p>
          <a:p>
            <a:pPr lvl="1" eaLnBrk="1" hangingPunct="1">
              <a:spcBef>
                <a:spcPts val="1800"/>
              </a:spcBef>
              <a:buFont typeface="Wingdings" panose="05000000000000000000" pitchFamily="2" charset="2"/>
              <a:buChar char="§"/>
            </a:pPr>
            <a:r>
              <a:rPr lang="en-US" altLang="en-US" dirty="0">
                <a:latin typeface="Times New Roman" panose="02020603050405020304" pitchFamily="18" charset="0"/>
                <a:cs typeface="Times New Roman" panose="02020603050405020304" pitchFamily="18" charset="0"/>
              </a:rPr>
              <a:t>Ozone Limiting Method (OLM) or Plume Volume Molar Ratio (PVMRM)</a:t>
            </a:r>
          </a:p>
          <a:p>
            <a:pPr lvl="2" eaLnBrk="1" hangingPunct="1">
              <a:spcBef>
                <a:spcPts val="1200"/>
              </a:spcBef>
              <a:buFont typeface="Courier New" panose="02070309020205020404" pitchFamily="49" charset="0"/>
              <a:buChar char="o"/>
            </a:pPr>
            <a:r>
              <a:rPr lang="en-US" altLang="en-US" dirty="0">
                <a:latin typeface="Times New Roman" panose="02020603050405020304" pitchFamily="18" charset="0"/>
                <a:cs typeface="Times New Roman" panose="02020603050405020304" pitchFamily="18" charset="0"/>
              </a:rPr>
              <a:t>NO</a:t>
            </a:r>
            <a:r>
              <a:rPr lang="en-US" altLang="en-US" baseline="-25000" dirty="0">
                <a:latin typeface="Times New Roman" panose="02020603050405020304" pitchFamily="18" charset="0"/>
                <a:cs typeface="Times New Roman" panose="02020603050405020304" pitchFamily="18" charset="0"/>
              </a:rPr>
              <a:t>2</a:t>
            </a:r>
            <a:r>
              <a:rPr lang="en-US" altLang="en-US" dirty="0">
                <a:latin typeface="Times New Roman" panose="02020603050405020304" pitchFamily="18" charset="0"/>
                <a:cs typeface="Times New Roman" panose="02020603050405020304" pitchFamily="18" charset="0"/>
              </a:rPr>
              <a:t>/NO</a:t>
            </a:r>
            <a:r>
              <a:rPr lang="en-US" altLang="en-US" baseline="-25000" dirty="0">
                <a:latin typeface="Times New Roman" panose="02020603050405020304" pitchFamily="18" charset="0"/>
                <a:cs typeface="Times New Roman" panose="02020603050405020304" pitchFamily="18" charset="0"/>
              </a:rPr>
              <a:t>X</a:t>
            </a:r>
            <a:r>
              <a:rPr lang="en-US" altLang="en-US" dirty="0">
                <a:latin typeface="Times New Roman" panose="02020603050405020304" pitchFamily="18" charset="0"/>
                <a:cs typeface="Times New Roman" panose="02020603050405020304" pitchFamily="18" charset="0"/>
              </a:rPr>
              <a:t> in-stack ratio (0.0–1.0)</a:t>
            </a:r>
          </a:p>
          <a:p>
            <a:pPr lvl="2" eaLnBrk="1" hangingPunct="1">
              <a:spcBef>
                <a:spcPts val="1200"/>
              </a:spcBef>
              <a:buFont typeface="Courier New" panose="02070309020205020404" pitchFamily="49" charset="0"/>
              <a:buChar char="o"/>
            </a:pPr>
            <a:r>
              <a:rPr lang="en-US" altLang="en-US" dirty="0">
                <a:latin typeface="Times New Roman" panose="02020603050405020304" pitchFamily="18" charset="0"/>
                <a:cs typeface="Times New Roman" panose="02020603050405020304" pitchFamily="18" charset="0"/>
              </a:rPr>
              <a:t>Input representative background ozone</a:t>
            </a:r>
          </a:p>
          <a:p>
            <a:pPr lvl="2" eaLnBrk="1" hangingPunct="1">
              <a:spcBef>
                <a:spcPts val="1800"/>
              </a:spcBef>
              <a:buFont typeface="Courier New" panose="02070309020205020404" pitchFamily="49" charset="0"/>
              <a:buChar char="o"/>
            </a:pPr>
            <a:r>
              <a:rPr lang="en-US" altLang="en-US" dirty="0">
                <a:latin typeface="Times New Roman" panose="02020603050405020304" pitchFamily="18" charset="0"/>
                <a:cs typeface="Times New Roman" panose="02020603050405020304" pitchFamily="18" charset="0"/>
              </a:rPr>
              <a:t>NO</a:t>
            </a:r>
            <a:r>
              <a:rPr lang="en-US" altLang="en-US" baseline="-25000" dirty="0">
                <a:latin typeface="Times New Roman" panose="02020603050405020304" pitchFamily="18" charset="0"/>
                <a:cs typeface="Times New Roman" panose="02020603050405020304" pitchFamily="18" charset="0"/>
              </a:rPr>
              <a:t>2</a:t>
            </a:r>
            <a:r>
              <a:rPr lang="en-US" altLang="en-US" dirty="0">
                <a:latin typeface="Times New Roman" panose="02020603050405020304" pitchFamily="18" charset="0"/>
                <a:cs typeface="Times New Roman" panose="02020603050405020304" pitchFamily="18" charset="0"/>
              </a:rPr>
              <a:t>/NO</a:t>
            </a:r>
            <a:r>
              <a:rPr lang="en-US" altLang="en-US" baseline="-25000" dirty="0">
                <a:latin typeface="Times New Roman" panose="02020603050405020304" pitchFamily="18" charset="0"/>
                <a:cs typeface="Times New Roman" panose="02020603050405020304" pitchFamily="18" charset="0"/>
              </a:rPr>
              <a:t>X</a:t>
            </a:r>
            <a:r>
              <a:rPr lang="en-US" altLang="en-US" dirty="0">
                <a:latin typeface="Times New Roman" panose="02020603050405020304" pitchFamily="18" charset="0"/>
                <a:cs typeface="Times New Roman" panose="02020603050405020304" pitchFamily="18" charset="0"/>
              </a:rPr>
              <a:t> ambient equilibrium ratio is set to 0.9 and cannot be overridden</a:t>
            </a:r>
          </a:p>
          <a:p>
            <a:pPr marL="0" indent="0" eaLnBrk="1" hangingPunct="1">
              <a:spcBef>
                <a:spcPts val="1800"/>
              </a:spcBef>
              <a:buNone/>
            </a:pPr>
            <a:endParaRPr lang="en-US" altLang="en-US"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1">
            <a:extLst>
              <a:ext uri="{FF2B5EF4-FFF2-40B4-BE49-F238E27FC236}">
                <a16:creationId xmlns:a16="http://schemas.microsoft.com/office/drawing/2014/main" id="{1144888C-CDB6-4A66-80A2-74DC7855B7E7}"/>
              </a:ext>
            </a:extLst>
          </p:cNvPr>
          <p:cNvSpPr>
            <a:spLocks noGrp="1"/>
          </p:cNvSpPr>
          <p:nvPr>
            <p:ph idx="1"/>
          </p:nvPr>
        </p:nvSpPr>
        <p:spPr>
          <a:xfrm>
            <a:off x="1524000" y="1246188"/>
            <a:ext cx="7305675" cy="5221287"/>
          </a:xfrm>
        </p:spPr>
        <p:txBody>
          <a:bodyPr/>
          <a:lstStyle/>
          <a:p>
            <a:pPr eaLnBrk="1" hangingPunct="1">
              <a:spcBef>
                <a:spcPts val="1800"/>
              </a:spcBef>
              <a:buFont typeface="Wingdings" panose="05000000000000000000" pitchFamily="2" charset="2"/>
              <a:buChar char="Ø"/>
              <a:defRPr/>
            </a:pPr>
            <a:r>
              <a:rPr lang="en-US" sz="2400" dirty="0">
                <a:latin typeface="Times New Roman" panose="02020603050405020304" pitchFamily="18" charset="0"/>
                <a:cs typeface="Times New Roman" panose="02020603050405020304" pitchFamily="18" charset="0"/>
              </a:rPr>
              <a:t>AERSCREEN will use the programs:</a:t>
            </a:r>
            <a:endParaRPr lang="en-US" b="1" dirty="0">
              <a:latin typeface="Times New Roman" panose="02020603050405020304" pitchFamily="18" charset="0"/>
              <a:cs typeface="Times New Roman" panose="02020603050405020304" pitchFamily="18" charset="0"/>
            </a:endParaRPr>
          </a:p>
          <a:p>
            <a:pPr lvl="1" eaLnBrk="1" hangingPunct="1">
              <a:spcBef>
                <a:spcPts val="1200"/>
              </a:spcBef>
              <a:buFont typeface="Wingdings" panose="05000000000000000000" pitchFamily="2" charset="2"/>
              <a:buChar char="§"/>
              <a:defRPr/>
            </a:pPr>
            <a:r>
              <a:rPr lang="en-US" sz="2000" dirty="0">
                <a:latin typeface="Times New Roman" panose="02020603050405020304" pitchFamily="18" charset="0"/>
                <a:cs typeface="Times New Roman" panose="02020603050405020304" pitchFamily="18" charset="0"/>
              </a:rPr>
              <a:t>MAKEMET</a:t>
            </a:r>
          </a:p>
          <a:p>
            <a:pPr lvl="1" eaLnBrk="1" hangingPunct="1">
              <a:spcBef>
                <a:spcPts val="1200"/>
              </a:spcBef>
              <a:buFont typeface="Wingdings" panose="05000000000000000000" pitchFamily="2" charset="2"/>
              <a:buChar char="§"/>
              <a:defRPr/>
            </a:pPr>
            <a:r>
              <a:rPr lang="en-US" sz="2000" dirty="0">
                <a:latin typeface="Times New Roman" panose="02020603050405020304" pitchFamily="18" charset="0"/>
                <a:cs typeface="Times New Roman" panose="02020603050405020304" pitchFamily="18" charset="0"/>
              </a:rPr>
              <a:t>AERMAP</a:t>
            </a:r>
          </a:p>
          <a:p>
            <a:pPr lvl="1" eaLnBrk="1" hangingPunct="1">
              <a:spcBef>
                <a:spcPts val="1200"/>
              </a:spcBef>
              <a:buFont typeface="Wingdings" panose="05000000000000000000" pitchFamily="2" charset="2"/>
              <a:buChar char="§"/>
              <a:defRPr/>
            </a:pPr>
            <a:r>
              <a:rPr lang="en-US" sz="2000" dirty="0">
                <a:latin typeface="Times New Roman" panose="02020603050405020304" pitchFamily="18" charset="0"/>
                <a:cs typeface="Times New Roman" panose="02020603050405020304" pitchFamily="18" charset="0"/>
              </a:rPr>
              <a:t>BPIPPRM</a:t>
            </a:r>
          </a:p>
          <a:p>
            <a:pPr lvl="1" eaLnBrk="1" hangingPunct="1">
              <a:spcBef>
                <a:spcPts val="1200"/>
              </a:spcBef>
              <a:buFont typeface="Wingdings" panose="05000000000000000000" pitchFamily="2" charset="2"/>
              <a:buChar char="§"/>
              <a:defRPr/>
            </a:pPr>
            <a:r>
              <a:rPr lang="en-US" sz="2000" dirty="0">
                <a:latin typeface="Times New Roman" panose="02020603050405020304" pitchFamily="18" charset="0"/>
                <a:cs typeface="Times New Roman" panose="02020603050405020304" pitchFamily="18" charset="0"/>
              </a:rPr>
              <a:t>AERMOD</a:t>
            </a:r>
          </a:p>
          <a:p>
            <a:pPr marL="342900" lvl="1" indent="-342900" eaLnBrk="1" hangingPunct="1">
              <a:spcBef>
                <a:spcPts val="1200"/>
              </a:spcBef>
              <a:buFont typeface="Wingdings" panose="05000000000000000000" pitchFamily="2" charset="2"/>
              <a:buChar char="Ø"/>
              <a:defRPr/>
            </a:pPr>
            <a:r>
              <a:rPr lang="en-US" dirty="0">
                <a:latin typeface="Times New Roman" panose="02020603050405020304" pitchFamily="18" charset="0"/>
                <a:cs typeface="Times New Roman" panose="02020603050405020304" pitchFamily="18" charset="0"/>
              </a:rPr>
              <a:t>If the executable files are not located in the working directory, you will be prompted to enter the path </a:t>
            </a:r>
            <a:r>
              <a:rPr lang="en-US" b="1" dirty="0">
                <a:latin typeface="Times New Roman" panose="02020603050405020304" pitchFamily="18" charset="0"/>
                <a:cs typeface="Times New Roman" panose="02020603050405020304" pitchFamily="18" charset="0"/>
              </a:rPr>
              <a:t>and filename </a:t>
            </a:r>
            <a:r>
              <a:rPr lang="en-US" dirty="0">
                <a:latin typeface="Times New Roman" panose="02020603050405020304" pitchFamily="18" charset="0"/>
                <a:cs typeface="Times New Roman" panose="02020603050405020304" pitchFamily="18" charset="0"/>
              </a:rPr>
              <a:t>(Recommend: copy all files to working </a:t>
            </a:r>
            <a:r>
              <a:rPr lang="en-US">
                <a:latin typeface="Times New Roman" panose="02020603050405020304" pitchFamily="18" charset="0"/>
                <a:cs typeface="Times New Roman" panose="02020603050405020304" pitchFamily="18" charset="0"/>
              </a:rPr>
              <a:t>dir.)</a:t>
            </a:r>
            <a:endParaRPr lang="en-US" b="1" dirty="0">
              <a:latin typeface="Times New Roman" panose="02020603050405020304" pitchFamily="18" charset="0"/>
              <a:cs typeface="Times New Roman" panose="02020603050405020304" pitchFamily="18" charset="0"/>
            </a:endParaRPr>
          </a:p>
          <a:p>
            <a:pPr eaLnBrk="1" hangingPunct="1">
              <a:spcBef>
                <a:spcPts val="2013"/>
              </a:spcBef>
              <a:buFont typeface="Wingdings" panose="05000000000000000000" pitchFamily="2" charset="2"/>
              <a:buChar char="Ø"/>
              <a:defRPr/>
            </a:pPr>
            <a:r>
              <a:rPr lang="en-US" sz="2400" dirty="0">
                <a:latin typeface="Times New Roman" panose="02020603050405020304" pitchFamily="18" charset="0"/>
                <a:cs typeface="Times New Roman" panose="02020603050405020304" pitchFamily="18" charset="0"/>
              </a:rPr>
              <a:t>Terrain Processing: The file “demlist.txt” (which includes the NED files) is needed for terrain processing - must be located in the working directory</a:t>
            </a:r>
          </a:p>
          <a:p>
            <a:pPr marL="282575" indent="-282575" eaLnBrk="1" hangingPunct="1">
              <a:spcBef>
                <a:spcPts val="2013"/>
              </a:spcBef>
              <a:buFont typeface="Wingdings" pitchFamily="2" charset="2"/>
              <a:buChar char="§"/>
              <a:defRPr/>
            </a:pPr>
            <a:endParaRPr lang="en-US" sz="2000" dirty="0">
              <a:latin typeface="Times New Roman" panose="02020603050405020304" pitchFamily="18" charset="0"/>
              <a:cs typeface="Times New Roman" panose="02020603050405020304" pitchFamily="18" charset="0"/>
            </a:endParaRPr>
          </a:p>
          <a:p>
            <a:pPr marL="282575" indent="-282575" eaLnBrk="1" hangingPunct="1">
              <a:spcBef>
                <a:spcPts val="2013"/>
              </a:spcBef>
              <a:buFont typeface="Arial" pitchFamily="34" charset="0"/>
              <a:buNone/>
              <a:defRPr/>
            </a:pPr>
            <a:endParaRPr lang="en-US" sz="2400" dirty="0">
              <a:latin typeface="Times New Roman" panose="02020603050405020304" pitchFamily="18" charset="0"/>
              <a:cs typeface="Times New Roman" panose="02020603050405020304" pitchFamily="18" charset="0"/>
            </a:endParaRPr>
          </a:p>
          <a:p>
            <a:pPr marL="282575" indent="-282575" eaLnBrk="1" hangingPunct="1">
              <a:spcBef>
                <a:spcPts val="2013"/>
              </a:spcBef>
              <a:buFont typeface="Arial" charset="0"/>
              <a:buChar char="•"/>
              <a:defRPr/>
            </a:pPr>
            <a:endParaRPr lang="en-US" dirty="0">
              <a:latin typeface="Times New Roman" panose="02020603050405020304" pitchFamily="18" charset="0"/>
              <a:cs typeface="Times New Roman" panose="02020603050405020304" pitchFamily="18" charset="0"/>
            </a:endParaRPr>
          </a:p>
        </p:txBody>
      </p:sp>
      <p:sp>
        <p:nvSpPr>
          <p:cNvPr id="3" name="Title 2">
            <a:extLst>
              <a:ext uri="{FF2B5EF4-FFF2-40B4-BE49-F238E27FC236}">
                <a16:creationId xmlns:a16="http://schemas.microsoft.com/office/drawing/2014/main" id="{50473E00-9F14-4D09-BA2A-1AF407B913BB}"/>
              </a:ext>
            </a:extLst>
          </p:cNvPr>
          <p:cNvSpPr>
            <a:spLocks noGrp="1"/>
          </p:cNvSpPr>
          <p:nvPr>
            <p:ph type="title"/>
          </p:nvPr>
        </p:nvSpPr>
        <p:spPr/>
        <p:txBody>
          <a:bodyPr/>
          <a:lstStyle/>
          <a:p>
            <a:pPr eaLnBrk="1" hangingPunct="1">
              <a:defRPr/>
            </a:pPr>
            <a:r>
              <a:rPr lang="en-US" sz="2800" dirty="0">
                <a:latin typeface="Times New Roman" panose="02020603050405020304" pitchFamily="18" charset="0"/>
                <a:cs typeface="Times New Roman" panose="02020603050405020304" pitchFamily="18" charset="0"/>
              </a:rPr>
              <a:t>AERSCREEN Fundamentals: </a:t>
            </a:r>
            <a:br>
              <a:rPr lang="en-US" sz="2800" dirty="0">
                <a:latin typeface="Times New Roman" panose="02020603050405020304" pitchFamily="18" charset="0"/>
                <a:cs typeface="Times New Roman" panose="02020603050405020304" pitchFamily="18" charset="0"/>
              </a:rPr>
            </a:br>
            <a:r>
              <a:rPr lang="en-US" sz="2800" dirty="0">
                <a:latin typeface="Times New Roman" panose="02020603050405020304" pitchFamily="18" charset="0"/>
                <a:cs typeface="Times New Roman" panose="02020603050405020304" pitchFamily="18" charset="0"/>
              </a:rPr>
              <a:t>Programs Used by AERSCREEN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AFCB05F-673A-4827-9720-96FF8064690A}"/>
              </a:ext>
            </a:extLst>
          </p:cNvPr>
          <p:cNvSpPr>
            <a:spLocks noGrp="1"/>
          </p:cNvSpPr>
          <p:nvPr>
            <p:ph type="title"/>
          </p:nvPr>
        </p:nvSpPr>
        <p:spPr/>
        <p:txBody>
          <a:bodyPr/>
          <a:lstStyle/>
          <a:p>
            <a:pPr eaLnBrk="1" hangingPunct="1">
              <a:defRPr/>
            </a:pPr>
            <a:r>
              <a:rPr lang="en-US" sz="3200" dirty="0">
                <a:latin typeface="Times New Roman" panose="02020603050405020304" pitchFamily="18" charset="0"/>
                <a:cs typeface="Times New Roman" panose="02020603050405020304" pitchFamily="18" charset="0"/>
              </a:rPr>
              <a:t>AERSCREEN Inputs:</a:t>
            </a:r>
            <a:br>
              <a:rPr lang="en-US" sz="3200" dirty="0">
                <a:latin typeface="Times New Roman" panose="02020603050405020304" pitchFamily="18" charset="0"/>
                <a:cs typeface="Times New Roman" panose="02020603050405020304" pitchFamily="18" charset="0"/>
              </a:rPr>
            </a:br>
            <a:r>
              <a:rPr lang="en-US" sz="3200"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Sources</a:t>
            </a:r>
          </a:p>
        </p:txBody>
      </p:sp>
      <p:sp>
        <p:nvSpPr>
          <p:cNvPr id="24579" name="Content Placeholder 6">
            <a:extLst>
              <a:ext uri="{FF2B5EF4-FFF2-40B4-BE49-F238E27FC236}">
                <a16:creationId xmlns:a16="http://schemas.microsoft.com/office/drawing/2014/main" id="{F3F4658B-43EB-476D-BA7E-BF15AA555660}"/>
              </a:ext>
            </a:extLst>
          </p:cNvPr>
          <p:cNvSpPr>
            <a:spLocks noGrp="1"/>
          </p:cNvSpPr>
          <p:nvPr>
            <p:ph sz="half" idx="1"/>
          </p:nvPr>
        </p:nvSpPr>
        <p:spPr>
          <a:xfrm>
            <a:off x="1447800" y="1295400"/>
            <a:ext cx="7467600" cy="5105400"/>
          </a:xfrm>
        </p:spPr>
        <p:txBody>
          <a:bodyPr/>
          <a:lstStyle/>
          <a:p>
            <a:pPr eaLnBrk="1" hangingPunct="1">
              <a:spcBef>
                <a:spcPts val="12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AERSCREEN can only model one source at a time</a:t>
            </a:r>
          </a:p>
          <a:p>
            <a:pPr eaLnBrk="1" hangingPunct="1">
              <a:spcBef>
                <a:spcPts val="1200"/>
              </a:spcBef>
              <a:buFont typeface="Wingdings" pitchFamily="2" charset="2"/>
              <a:buChar char="Ø"/>
            </a:pPr>
            <a:r>
              <a:rPr lang="en-US" altLang="en-US" dirty="0">
                <a:latin typeface="Times New Roman" panose="02020603050405020304" pitchFamily="18" charset="0"/>
                <a:cs typeface="Times New Roman" panose="02020603050405020304" pitchFamily="18" charset="0"/>
              </a:rPr>
              <a:t>Source types</a:t>
            </a:r>
          </a:p>
          <a:p>
            <a:pPr lvl="1" eaLnBrk="1" hangingPunct="1">
              <a:spcBef>
                <a:spcPts val="12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POINT, including capped and horizontal</a:t>
            </a:r>
          </a:p>
          <a:p>
            <a:pPr lvl="1" eaLnBrk="1" hangingPunct="1">
              <a:spcBef>
                <a:spcPts val="12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AREA, including AREACIRC but not AREAPOLY</a:t>
            </a:r>
          </a:p>
          <a:p>
            <a:pPr lvl="2" eaLnBrk="1" hangingPunct="1">
              <a:spcBef>
                <a:spcPts val="600"/>
              </a:spcBef>
              <a:buFont typeface="Courier New" panose="02070309020205020404" pitchFamily="49" charset="0"/>
              <a:buChar char="o"/>
            </a:pPr>
            <a:r>
              <a:rPr lang="en-US" altLang="en-US" sz="1800" dirty="0">
                <a:latin typeface="Times New Roman" panose="02020603050405020304" pitchFamily="18" charset="0"/>
                <a:cs typeface="Times New Roman" panose="02020603050405020304" pitchFamily="18" charset="0"/>
              </a:rPr>
              <a:t>Unlike emission rate entered as g/s/m</a:t>
            </a:r>
            <a:r>
              <a:rPr lang="en-US" altLang="en-US" sz="1800" baseline="30000" dirty="0">
                <a:latin typeface="Times New Roman" panose="02020603050405020304" pitchFamily="18" charset="0"/>
                <a:cs typeface="Times New Roman" panose="02020603050405020304" pitchFamily="18" charset="0"/>
              </a:rPr>
              <a:t>2</a:t>
            </a:r>
            <a:r>
              <a:rPr lang="en-US" altLang="en-US" sz="1800" dirty="0">
                <a:latin typeface="Times New Roman" panose="02020603050405020304" pitchFamily="18" charset="0"/>
                <a:cs typeface="Times New Roman" panose="02020603050405020304" pitchFamily="18" charset="0"/>
              </a:rPr>
              <a:t> in AERMOD, enter as g/s in AERSCREEN (or </a:t>
            </a:r>
            <a:r>
              <a:rPr lang="en-US" altLang="en-US" sz="1800" dirty="0" err="1">
                <a:latin typeface="Times New Roman" panose="02020603050405020304" pitchFamily="18" charset="0"/>
                <a:cs typeface="Times New Roman" panose="02020603050405020304" pitchFamily="18" charset="0"/>
              </a:rPr>
              <a:t>lb</a:t>
            </a:r>
            <a:r>
              <a:rPr lang="en-US" altLang="en-US" sz="1800" dirty="0">
                <a:latin typeface="Times New Roman" panose="02020603050405020304" pitchFamily="18" charset="0"/>
                <a:cs typeface="Times New Roman" panose="02020603050405020304" pitchFamily="18" charset="0"/>
              </a:rPr>
              <a:t>/</a:t>
            </a:r>
            <a:r>
              <a:rPr lang="en-US" altLang="en-US" sz="1800" dirty="0" err="1">
                <a:latin typeface="Times New Roman" panose="02020603050405020304" pitchFamily="18" charset="0"/>
                <a:cs typeface="Times New Roman" panose="02020603050405020304" pitchFamily="18" charset="0"/>
              </a:rPr>
              <a:t>hr</a:t>
            </a:r>
            <a:r>
              <a:rPr lang="en-US" altLang="en-US" sz="1800" dirty="0">
                <a:latin typeface="Times New Roman" panose="02020603050405020304" pitchFamily="18" charset="0"/>
                <a:cs typeface="Times New Roman" panose="02020603050405020304" pitchFamily="18" charset="0"/>
              </a:rPr>
              <a:t>, depending on units entered at the prompt)</a:t>
            </a:r>
          </a:p>
          <a:p>
            <a:pPr lvl="1" eaLnBrk="1" hangingPunct="1">
              <a:spcBef>
                <a:spcPts val="6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VOLUME</a:t>
            </a:r>
          </a:p>
          <a:p>
            <a:pPr lvl="1" eaLnBrk="1" hangingPunct="1">
              <a:spcBef>
                <a:spcPts val="6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OPENPIT</a:t>
            </a:r>
          </a:p>
          <a:p>
            <a:pPr lvl="1" eaLnBrk="1" hangingPunct="1">
              <a:spcBef>
                <a:spcPts val="6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FLARE</a:t>
            </a:r>
          </a:p>
          <a:p>
            <a:pPr lvl="1" eaLnBrk="1" hangingPunct="1">
              <a:spcBef>
                <a:spcPts val="600"/>
              </a:spcBef>
              <a:buFont typeface="Wingdings" panose="05000000000000000000" pitchFamily="2" charset="2"/>
              <a:buChar char="§"/>
            </a:pPr>
            <a:r>
              <a:rPr lang="en-US" altLang="en-US" sz="2000" dirty="0">
                <a:latin typeface="Times New Roman" panose="02020603050405020304" pitchFamily="18" charset="0"/>
                <a:cs typeface="Times New Roman" panose="02020603050405020304" pitchFamily="18" charset="0"/>
              </a:rPr>
              <a:t>LINE, BUOYLINE, and RLINE, new in AERMOD since 2017 (presently not available in AERSCREEN)</a:t>
            </a:r>
          </a:p>
          <a:p>
            <a:pPr lvl="1" eaLnBrk="1" hangingPunct="1">
              <a:buFont typeface="Arial" panose="020B0604020202020204" pitchFamily="34" charset="0"/>
              <a:buNone/>
            </a:pPr>
            <a:endParaRPr lang="en-US" altLang="en-US" dirty="0">
              <a:latin typeface="Times New Roman" panose="02020603050405020304" pitchFamily="18" charset="0"/>
              <a:cs typeface="Times New Roman" panose="02020603050405020304" pitchFamily="18" charset="0"/>
            </a:endParaRPr>
          </a:p>
          <a:p>
            <a:pPr lvl="1" eaLnBrk="1" hangingPunct="1">
              <a:buFont typeface="Arial" panose="020B0604020202020204" pitchFamily="34" charset="0"/>
              <a:buNone/>
            </a:pPr>
            <a:endParaRPr lang="en-US" altLang="en-US" dirty="0">
              <a:latin typeface="Times New Roman" panose="02020603050405020304" pitchFamily="18" charset="0"/>
              <a:cs typeface="Times New Roman" panose="02020603050405020304" pitchFamily="18" charset="0"/>
            </a:endParaRPr>
          </a:p>
          <a:p>
            <a:pPr lvl="1" eaLnBrk="1" hangingPunct="1">
              <a:buFont typeface="Arial" panose="020B0604020202020204" pitchFamily="34" charset="0"/>
              <a:buNone/>
            </a:pPr>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lvl="1" eaLnBrk="1" hangingPunct="1"/>
            <a:endParaRPr lang="en-US" altLang="en-US" sz="2000" dirty="0">
              <a:latin typeface="Times New Roman" panose="02020603050405020304" pitchFamily="18" charset="0"/>
              <a:cs typeface="Times New Roman" panose="02020603050405020304" pitchFamily="18" charset="0"/>
            </a:endParaRPr>
          </a:p>
          <a:p>
            <a:pPr eaLnBrk="1" hangingPunct="1">
              <a:buFont typeface="Wingdings" pitchFamily="2" charset="2"/>
              <a:buNone/>
            </a:pPr>
            <a:endParaRPr lang="en-US" altLang="en-US" sz="20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A1C6402-9314-4E88-BCAB-312447F1AA73}"/>
              </a:ext>
            </a:extLst>
          </p:cNvPr>
          <p:cNvSpPr>
            <a:spLocks noGrp="1"/>
          </p:cNvSpPr>
          <p:nvPr>
            <p:ph type="title"/>
          </p:nvPr>
        </p:nvSpPr>
        <p:spPr>
          <a:xfrm>
            <a:off x="762000" y="457200"/>
            <a:ext cx="8077200" cy="623888"/>
          </a:xfrm>
        </p:spPr>
        <p:txBody>
          <a:bodyPr/>
          <a:lstStyle/>
          <a:p>
            <a:pPr eaLnBrk="1" hangingPunct="1">
              <a:defRPr/>
            </a:pPr>
            <a:r>
              <a:rPr lang="en-US" sz="3200" dirty="0">
                <a:latin typeface="Times New Roman" panose="02020603050405020304" pitchFamily="18" charset="0"/>
                <a:cs typeface="Times New Roman" panose="02020603050405020304" pitchFamily="18" charset="0"/>
              </a:rPr>
              <a:t>AERSCREEN Inputs:</a:t>
            </a:r>
            <a:br>
              <a:rPr lang="en-US" sz="3200"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Meteorology</a:t>
            </a:r>
          </a:p>
        </p:txBody>
      </p:sp>
      <p:sp>
        <p:nvSpPr>
          <p:cNvPr id="26627" name="Content Placeholder 6">
            <a:extLst>
              <a:ext uri="{FF2B5EF4-FFF2-40B4-BE49-F238E27FC236}">
                <a16:creationId xmlns:a16="http://schemas.microsoft.com/office/drawing/2014/main" id="{292A764E-11D5-42D5-BC15-429213EBE032}"/>
              </a:ext>
            </a:extLst>
          </p:cNvPr>
          <p:cNvSpPr>
            <a:spLocks noGrp="1"/>
          </p:cNvSpPr>
          <p:nvPr>
            <p:ph sz="half" idx="1"/>
          </p:nvPr>
        </p:nvSpPr>
        <p:spPr>
          <a:xfrm>
            <a:off x="1447800" y="1447800"/>
            <a:ext cx="7239000" cy="5105400"/>
          </a:xfrm>
        </p:spPr>
        <p:txBody>
          <a:bodyPr/>
          <a:lstStyle/>
          <a:p>
            <a:pPr eaLnBrk="1" hangingPunct="1">
              <a:spcBef>
                <a:spcPts val="1200"/>
              </a:spcBef>
              <a:buFont typeface="Wingdings" pitchFamily="2" charset="2"/>
              <a:buChar char="Ø"/>
            </a:pPr>
            <a:r>
              <a:rPr lang="en-US" altLang="en-US" sz="2800" dirty="0">
                <a:latin typeface="Times New Roman" panose="02020603050405020304" pitchFamily="18" charset="0"/>
                <a:cs typeface="Times New Roman" panose="02020603050405020304" pitchFamily="18" charset="0"/>
              </a:rPr>
              <a:t>MAKEMET—generates a matrix of meteorology in the form of AERMOD’s .</a:t>
            </a:r>
            <a:r>
              <a:rPr lang="en-US" altLang="en-US" sz="2800" dirty="0" err="1">
                <a:latin typeface="Times New Roman" panose="02020603050405020304" pitchFamily="18" charset="0"/>
                <a:cs typeface="Times New Roman" panose="02020603050405020304" pitchFamily="18" charset="0"/>
              </a:rPr>
              <a:t>sfc</a:t>
            </a:r>
            <a:r>
              <a:rPr lang="en-US" altLang="en-US" sz="2800" dirty="0">
                <a:latin typeface="Times New Roman" panose="02020603050405020304" pitchFamily="18" charset="0"/>
                <a:cs typeface="Times New Roman" panose="02020603050405020304" pitchFamily="18" charset="0"/>
              </a:rPr>
              <a:t> &amp;.</a:t>
            </a:r>
            <a:r>
              <a:rPr lang="en-US" altLang="en-US" sz="2800" dirty="0" err="1">
                <a:latin typeface="Times New Roman" panose="02020603050405020304" pitchFamily="18" charset="0"/>
                <a:cs typeface="Times New Roman" panose="02020603050405020304" pitchFamily="18" charset="0"/>
              </a:rPr>
              <a:t>pfl</a:t>
            </a:r>
            <a:r>
              <a:rPr lang="en-US" altLang="en-US" sz="2800" dirty="0">
                <a:latin typeface="Times New Roman" panose="02020603050405020304" pitchFamily="18" charset="0"/>
                <a:cs typeface="Times New Roman" panose="02020603050405020304" pitchFamily="18" charset="0"/>
              </a:rPr>
              <a:t> files </a:t>
            </a:r>
          </a:p>
          <a:p>
            <a:pPr lvl="1" eaLnBrk="1" hangingPunct="1">
              <a:spcBef>
                <a:spcPts val="1200"/>
              </a:spcBef>
              <a:buFont typeface="Wingdings" panose="05000000000000000000" pitchFamily="2" charset="2"/>
              <a:buChar char="§"/>
            </a:pPr>
            <a:r>
              <a:rPr lang="en-US" altLang="en-US" sz="2800" dirty="0">
                <a:latin typeface="Times New Roman" panose="02020603050405020304" pitchFamily="18" charset="0"/>
                <a:cs typeface="Times New Roman" panose="02020603050405020304" pitchFamily="18" charset="0"/>
              </a:rPr>
              <a:t>Based on:</a:t>
            </a:r>
          </a:p>
          <a:p>
            <a:pPr lvl="2" eaLnBrk="1" hangingPunct="1">
              <a:spcBef>
                <a:spcPts val="1200"/>
              </a:spcBef>
              <a:buFont typeface="Courier New" panose="02070309020205020404" pitchFamily="49" charset="0"/>
              <a:buChar char="o"/>
            </a:pPr>
            <a:r>
              <a:rPr lang="en-US" altLang="en-US" dirty="0">
                <a:latin typeface="Times New Roman" panose="02020603050405020304" pitchFamily="18" charset="0"/>
                <a:cs typeface="Times New Roman" panose="02020603050405020304" pitchFamily="18" charset="0"/>
              </a:rPr>
              <a:t>Looping through a range of u, cc, Ta,  solar elevation angle &amp; w* for user specified surface characteristics (Zo, Bo and r) which can vary by sector and time periods (</a:t>
            </a:r>
            <a:r>
              <a:rPr lang="en-US" altLang="en-US" dirty="0" err="1">
                <a:latin typeface="Times New Roman" panose="02020603050405020304" pitchFamily="18" charset="0"/>
                <a:cs typeface="Times New Roman" panose="02020603050405020304" pitchFamily="18" charset="0"/>
              </a:rPr>
              <a:t>e,g</a:t>
            </a:r>
            <a:r>
              <a:rPr lang="en-US" altLang="en-US" dirty="0">
                <a:latin typeface="Times New Roman" panose="02020603050405020304" pitchFamily="18" charset="0"/>
                <a:cs typeface="Times New Roman" panose="02020603050405020304" pitchFamily="18" charset="0"/>
              </a:rPr>
              <a:t>., seasonal or monthly) </a:t>
            </a:r>
          </a:p>
          <a:p>
            <a:pPr lvl="2" eaLnBrk="1" hangingPunct="1">
              <a:spcBef>
                <a:spcPts val="1200"/>
              </a:spcBef>
              <a:buFont typeface="Courier New" panose="02070309020205020404" pitchFamily="49" charset="0"/>
              <a:buChar char="o"/>
            </a:pPr>
            <a:r>
              <a:rPr lang="en-US" altLang="en-US" dirty="0">
                <a:latin typeface="Times New Roman" panose="02020603050405020304" pitchFamily="18" charset="0"/>
                <a:cs typeface="Times New Roman" panose="02020603050405020304" pitchFamily="18" charset="0"/>
              </a:rPr>
              <a:t>For stable conditions it calculates Zim from u* and then loops through Zim factors for smoothing Zim</a:t>
            </a:r>
          </a:p>
          <a:p>
            <a:pPr lvl="2" eaLnBrk="1" hangingPunct="1">
              <a:spcBef>
                <a:spcPts val="1200"/>
              </a:spcBef>
              <a:buFont typeface="Courier New" panose="02070309020205020404" pitchFamily="49" charset="0"/>
              <a:buChar char="o"/>
            </a:pPr>
            <a:r>
              <a:rPr lang="en-US" altLang="en-US" dirty="0">
                <a:latin typeface="Times New Roman" panose="02020603050405020304" pitchFamily="18" charset="0"/>
                <a:cs typeface="Times New Roman" panose="02020603050405020304" pitchFamily="18" charset="0"/>
              </a:rPr>
              <a:t>Calculating u*, L and Zim for each combination in the matrix</a:t>
            </a:r>
          </a:p>
          <a:p>
            <a:pPr lvl="1" eaLnBrk="1" hangingPunct="1">
              <a:buFont typeface="Wingdings" panose="05000000000000000000" pitchFamily="2" charset="2"/>
              <a:buChar char="Ø"/>
            </a:pPr>
            <a:endParaRPr lang="en-US" altLang="en-US"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Ø"/>
            </a:pPr>
            <a:endParaRPr lang="en-US" altLang="en-US" dirty="0">
              <a:latin typeface="Times New Roman" panose="02020603050405020304" pitchFamily="18" charset="0"/>
              <a:cs typeface="Times New Roman" panose="02020603050405020304" pitchFamily="18" charset="0"/>
            </a:endParaRPr>
          </a:p>
          <a:p>
            <a:pPr lvl="1" eaLnBrk="1" hangingPunct="1">
              <a:buFont typeface="Wingdings" panose="05000000000000000000" pitchFamily="2" charset="2"/>
              <a:buChar char="Ø"/>
            </a:pPr>
            <a:endParaRPr lang="en-US" altLang="en-US" dirty="0">
              <a:latin typeface="Times New Roman" panose="02020603050405020304" pitchFamily="18" charset="0"/>
              <a:cs typeface="Times New Roman" panose="02020603050405020304" pitchFamily="18" charset="0"/>
            </a:endParaRPr>
          </a:p>
          <a:p>
            <a:pPr eaLnBrk="1" hangingPunct="1">
              <a:buFont typeface="Wingdings" pitchFamily="2" charset="2"/>
              <a:buChar char="Ø"/>
            </a:pPr>
            <a:endParaRPr lang="en-US" altLang="en-US" dirty="0">
              <a:latin typeface="Times New Roman" panose="02020603050405020304" pitchFamily="18"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APTI_Template_AIR">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8C0CF28EF51534B8C8882D09B913146" ma:contentTypeVersion="11" ma:contentTypeDescription="Create a new document." ma:contentTypeScope="" ma:versionID="12ccd4f305eb12180e9335c10773518d">
  <xsd:schema xmlns:xsd="http://www.w3.org/2001/XMLSchema" xmlns:xs="http://www.w3.org/2001/XMLSchema" xmlns:p="http://schemas.microsoft.com/office/2006/metadata/properties" xmlns:ns2="df525fa7-169b-46a1-8371-f21838c3498e" xmlns:ns3="a946c7e2-e968-47fa-b743-9bb460e7e0dc" targetNamespace="http://schemas.microsoft.com/office/2006/metadata/properties" ma:root="true" ma:fieldsID="4a897ec66a9fa50de6d2c11d8751a140" ns2:_="" ns3:_="">
    <xsd:import namespace="df525fa7-169b-46a1-8371-f21838c3498e"/>
    <xsd:import namespace="a946c7e2-e968-47fa-b743-9bb460e7e0d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AutoKeyPoints" minOccurs="0"/>
                <xsd:element ref="ns2:MediaServiceKeyPoints"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525fa7-169b-46a1-8371-f21838c349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946c7e2-e968-47fa-b743-9bb460e7e0dc"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0951C3B-A258-422A-88AA-B819461FC84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525fa7-169b-46a1-8371-f21838c3498e"/>
    <ds:schemaRef ds:uri="a946c7e2-e968-47fa-b743-9bb460e7e0d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ACB0C5E-340A-4583-87AD-62055A0B0B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APTI_Template_AIR</Template>
  <TotalTime>6618</TotalTime>
  <Words>5915</Words>
  <Application>Microsoft Office PowerPoint</Application>
  <PresentationFormat>On-screen Show (4:3)</PresentationFormat>
  <Paragraphs>511</Paragraphs>
  <Slides>29</Slides>
  <Notes>24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Courier New</vt:lpstr>
      <vt:lpstr>Wingdings</vt:lpstr>
      <vt:lpstr>Times New Roman</vt:lpstr>
      <vt:lpstr>Arial</vt:lpstr>
      <vt:lpstr>Calibri</vt:lpstr>
      <vt:lpstr>Trebuchet MS</vt:lpstr>
      <vt:lpstr>APTI_Template_AIR</vt:lpstr>
      <vt:lpstr>AERSCREEN</vt:lpstr>
      <vt:lpstr>Learning Objectives</vt:lpstr>
      <vt:lpstr>Overview</vt:lpstr>
      <vt:lpstr>AERSCREEN Fundamentals</vt:lpstr>
      <vt:lpstr>AERSCREEN Fundamentals</vt:lpstr>
      <vt:lpstr>AERSCREEN Fundamentals</vt:lpstr>
      <vt:lpstr>AERSCREEN Fundamentals:  Programs Used by AERSCREEN</vt:lpstr>
      <vt:lpstr>AERSCREEN Inputs:  Sources</vt:lpstr>
      <vt:lpstr>AERSCREEN Inputs: Meteorology</vt:lpstr>
      <vt:lpstr>AERSCREEN Inputs: Meteorology</vt:lpstr>
      <vt:lpstr>AERSCREEN Input: Meteorology</vt:lpstr>
      <vt:lpstr>AERSCREEN Input:  Surface Characteristics</vt:lpstr>
      <vt:lpstr>AERSCREEN Input: Downwash</vt:lpstr>
      <vt:lpstr>AERSCREEN Input: Building Downwash</vt:lpstr>
      <vt:lpstr>AERSCREEN Input: Simple Rectangular Building</vt:lpstr>
      <vt:lpstr>AERSCREEN Input:  Receptors</vt:lpstr>
      <vt:lpstr>AERSCREEN Input: Receptors</vt:lpstr>
      <vt:lpstr>AERSCREEN Input: Terrain</vt:lpstr>
      <vt:lpstr>AERSCREEN Input: Terrain</vt:lpstr>
      <vt:lpstr>AERSCREEN Input—Terrain</vt:lpstr>
      <vt:lpstr>AERSCREEN Input: Receptors</vt:lpstr>
      <vt:lpstr>Receptor Processing</vt:lpstr>
      <vt:lpstr>Receptor Processing</vt:lpstr>
      <vt:lpstr>Receptor Processing</vt:lpstr>
      <vt:lpstr>Receptor Processing</vt:lpstr>
      <vt:lpstr>Receptor Processing REFINE (cont.)</vt:lpstr>
      <vt:lpstr>AERSCREEN Options</vt:lpstr>
      <vt:lpstr>AERSCREEN Output</vt:lpstr>
      <vt:lpstr>AERSCREEN Output (cont.)</vt:lpstr>
    </vt:vector>
  </TitlesOfParts>
  <Company>Amec Plc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james.paumier</dc:creator>
  <dc:description>Air PowerPoint Template - General Distribution</dc:description>
  <cp:lastModifiedBy>Alan Cimorelli</cp:lastModifiedBy>
  <cp:revision>582</cp:revision>
  <cp:lastPrinted>2025-05-29T19:42:24Z</cp:lastPrinted>
  <dcterms:created xsi:type="dcterms:W3CDTF">2013-10-03T21:30:44Z</dcterms:created>
  <dcterms:modified xsi:type="dcterms:W3CDTF">2025-07-02T15:01:25Z</dcterms:modified>
</cp:coreProperties>
</file>