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12"/>
  </p:notesMasterIdLst>
  <p:sldIdLst>
    <p:sldId id="270" r:id="rId4"/>
    <p:sldId id="437" r:id="rId5"/>
    <p:sldId id="363" r:id="rId6"/>
    <p:sldId id="438" r:id="rId7"/>
    <p:sldId id="447" r:id="rId8"/>
    <p:sldId id="446" r:id="rId9"/>
    <p:sldId id="439" r:id="rId10"/>
    <p:sldId id="451" r:id="rId11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urman, James" initials="" lastIdx="3" clrIdx="0"/>
  <p:cmAuthor id="2" name="Alan Cimorelli" initials="AC" lastIdx="2" clrIdx="1">
    <p:extLst>
      <p:ext uri="{19B8F6BF-5375-455C-9EA6-DF929625EA0E}">
        <p15:presenceInfo xmlns:p15="http://schemas.microsoft.com/office/powerpoint/2012/main" userId="b24377a5dd232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71" autoAdjust="0"/>
    <p:restoredTop sz="93447" autoAdjust="0"/>
  </p:normalViewPr>
  <p:slideViewPr>
    <p:cSldViewPr snapToGrid="0">
      <p:cViewPr varScale="1">
        <p:scale>
          <a:sx n="84" d="100"/>
          <a:sy n="84" d="100"/>
        </p:scale>
        <p:origin x="1541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95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-2237"/>
    </p:cViewPr>
  </p:sorterViewPr>
  <p:notesViewPr>
    <p:cSldViewPr snapToGrid="0">
      <p:cViewPr>
        <p:scale>
          <a:sx n="80" d="100"/>
          <a:sy n="80" d="100"/>
        </p:scale>
        <p:origin x="-2580" y="-84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B23B96-34E4-4222-ABE8-3281112E8C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2421" cy="466012"/>
          </a:xfrm>
          <a:prstGeom prst="rect">
            <a:avLst/>
          </a:prstGeom>
        </p:spPr>
        <p:txBody>
          <a:bodyPr vert="horz" lIns="92609" tIns="46305" rIns="92609" bIns="46305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1FBEC1-9FC7-4091-909E-52883530F6D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012"/>
          </a:xfrm>
          <a:prstGeom prst="rect">
            <a:avLst/>
          </a:prstGeom>
        </p:spPr>
        <p:txBody>
          <a:bodyPr vert="horz" lIns="92609" tIns="46305" rIns="92609" bIns="46305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4C9EE25-94D9-4E68-B9F0-7E693A920547}" type="datetimeFigureOut">
              <a:rPr lang="en-US"/>
              <a:pPr>
                <a:defRPr/>
              </a:pPr>
              <a:t>2/24/2026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93422FD-9265-4F56-A491-047FBA758C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09" tIns="46305" rIns="92609" bIns="4630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BB4CFF6-DABA-46BC-A4A1-1A7306498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1" y="4424721"/>
            <a:ext cx="5485158" cy="4190921"/>
          </a:xfrm>
          <a:prstGeom prst="rect">
            <a:avLst/>
          </a:prstGeom>
        </p:spPr>
        <p:txBody>
          <a:bodyPr vert="horz" lIns="92609" tIns="46305" rIns="92609" bIns="4630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5DFDC-8DB9-4E49-8ABB-C7C9DF1558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2" y="8846261"/>
            <a:ext cx="2972421" cy="466012"/>
          </a:xfrm>
          <a:prstGeom prst="rect">
            <a:avLst/>
          </a:prstGeom>
        </p:spPr>
        <p:txBody>
          <a:bodyPr vert="horz" lIns="92609" tIns="46305" rIns="92609" bIns="46305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0F7E5E-1CDA-49A7-B208-9724291C1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7" y="8846261"/>
            <a:ext cx="2972421" cy="466012"/>
          </a:xfrm>
          <a:prstGeom prst="rect">
            <a:avLst/>
          </a:prstGeom>
        </p:spPr>
        <p:txBody>
          <a:bodyPr vert="horz" wrap="square" lIns="92609" tIns="46305" rIns="92609" bIns="463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232F53AA-6507-44A3-87C2-473A0796CF6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A245F228-C741-41C1-AACE-4BF86AB717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8BE7E135-6E35-4200-9EAA-77D56C0F94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576741-85A5-4E60-B1FE-EDE2469600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889" indent="-28572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906" indent="-22858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069" indent="-22858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231" indent="-22858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39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55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8718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5880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419288-64E4-486D-A7DA-A858A256D916}" type="slidenum">
              <a:rPr lang="en-US" altLang="en-US" sz="13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221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>
            <a:extLst>
              <a:ext uri="{FF2B5EF4-FFF2-40B4-BE49-F238E27FC236}">
                <a16:creationId xmlns:a16="http://schemas.microsoft.com/office/drawing/2014/main" id="{34A98E18-6086-4B31-B981-7E17ADF1FA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>
            <a:extLst>
              <a:ext uri="{FF2B5EF4-FFF2-40B4-BE49-F238E27FC236}">
                <a16:creationId xmlns:a16="http://schemas.microsoft.com/office/drawing/2014/main" id="{37C3282F-ACEE-44E8-AD5D-1EC318706D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55652" name="Slide Number Placeholder 3">
            <a:extLst>
              <a:ext uri="{FF2B5EF4-FFF2-40B4-BE49-F238E27FC236}">
                <a16:creationId xmlns:a16="http://schemas.microsoft.com/office/drawing/2014/main" id="{63B34C5D-1097-4A55-BFD8-01596961B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889" indent="-285726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906" indent="-22858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069" indent="-22858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231" indent="-22858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394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555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8718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5880" indent="-22858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510BEE-D3F8-4005-8711-88F76ED376BA}" type="slidenum">
              <a:rPr lang="en-US" altLang="en-US" sz="13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65978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8832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52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633192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197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3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9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95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7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7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80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38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6D9A1F5-0A00-4909-832A-5E418FA8983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FA2C5F6-198A-484B-805E-F012D57C33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2" r:id="rId3"/>
    <p:sldLayoutId id="2147484093" r:id="rId4"/>
    <p:sldLayoutId id="2147484094" r:id="rId5"/>
    <p:sldLayoutId id="2147484095" r:id="rId6"/>
    <p:sldLayoutId id="2147484096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31C285-01BE-43F7-9E8D-456A8D24C5AA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0A0D49-6AA2-4778-9953-B8C7C5F1D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7211F-252A-444D-81EE-D5CA2490F1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  <a:endParaRPr kumimoji="0" lang="en-US" sz="3200" b="1" i="0" u="none" strike="noStrike" kern="120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92B09BA-C3B5-4B7F-8F36-48C0673B9CB5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844C17-4A5C-EDDA-2BB9-2C5B336E9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184" y="1295400"/>
            <a:ext cx="7534876" cy="4906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Purpose: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purpose of this exercise is to compare the 1 &amp; 3-hr max concentrations for the “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20m_Low_Buoy” case from Exercise_1(Base Case) with the concentrations produced from running the same case with Zo doubled for the same hours and receptors where the 1 &amp; 3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max concentrations occurred in the Base Case.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4D90EB-18A1-E9A7-9287-140A23DCD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</a:p>
        </p:txBody>
      </p:sp>
    </p:spTree>
    <p:extLst>
      <p:ext uri="{BB962C8B-B14F-4D97-AF65-F5344CB8AC3E}">
        <p14:creationId xmlns:p14="http://schemas.microsoft.com/office/powerpoint/2010/main" val="589212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B8AF9B-BBE8-4ECB-B1B2-5D55B710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33265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</a:p>
        </p:txBody>
      </p:sp>
      <p:sp>
        <p:nvSpPr>
          <p:cNvPr id="154628" name="Content Placeholder 6">
            <a:extLst>
              <a:ext uri="{FF2B5EF4-FFF2-40B4-BE49-F238E27FC236}">
                <a16:creationId xmlns:a16="http://schemas.microsoft.com/office/drawing/2014/main" id="{FA0DA464-B09B-423A-BEDF-0DF77D52F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33500" y="1014577"/>
            <a:ext cx="7239000" cy="6005872"/>
          </a:xfrm>
        </p:spPr>
        <p:txBody>
          <a:bodyPr/>
          <a:lstStyle/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concentrations of the 1-hr and 3-hr max from the </a:t>
            </a:r>
            <a:r>
              <a:rPr lang="en-US" dirty="0"/>
              <a:t>“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20m_Low_Buoy”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in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Exercise_1. Also, identify the hours and receptors where they occurred.  This information can be found in the AERMOD output file from the </a:t>
            </a:r>
            <a:r>
              <a:rPr lang="en-US" dirty="0"/>
              <a:t>“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20m_Low_Buoy” case.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sub-directory named …\Exercise_4\ is in the sub-directory …\Sec-3_Run\Exercise_1\ 20m_Low_Buoy\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…\Exercise_4\ sub-directory there are two empty sub-directories named …\1-hr_max\ and …\3-hr_max\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7898C-83C4-6747-E59F-2629B83C6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5853" y="1127449"/>
            <a:ext cx="7534876" cy="4906963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Copy the following into …\Exercise_4\1-hr_max\ and …\3-hr_max\: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file from …\Sec-3_Run\Exercise_1\20m_Low_Buoy\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Met_Double_Zo.sfc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.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pfl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…AERMET\1-yr_Onsite\Exercise_3\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.bat file from …\Sec-3_Run\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Surface_File_Header.sfc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…\Sec-3_Run\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 the input file &amp; the .bat file as discussed on the next 2 slides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C9245C-22CB-FF7F-A100-7C895A6D3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612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BF7768-9E3E-8E1B-F760-E9BF7EFD0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2607" y="616744"/>
            <a:ext cx="7534876" cy="562451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two runs, make sure that each run models only the one hour of meteorology and the one location (receptor) for the 1-hr. max case; and the 3 hours and the one receptor for the 3-hr. max case.  To do this you will need to edit the input file such as:</a:t>
            </a:r>
          </a:p>
          <a:p>
            <a:pPr marL="802386" lvl="1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run a single receptor the RE pathway will look as follows:   </a:t>
            </a:r>
          </a:p>
          <a:p>
            <a:pPr marL="802386" lvl="1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2386" lvl="1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2386" lvl="1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2386" lvl="1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run a single hour, or only 3 hours you will have to use two additional keywords in the ME pathway.  That is:</a:t>
            </a:r>
          </a:p>
          <a:p>
            <a:pPr marL="802386" lvl="1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2386" lvl="1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2386" lvl="1" indent="-342900">
              <a:buAutoNum type="arabicParenR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2386" lvl="1" indent="-342900">
              <a:buAutoNum type="arabicParenR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AVERTIME to 1 for the 1hr max and 3 for the 3hr max</a:t>
            </a:r>
          </a:p>
          <a:p>
            <a:pPr marL="459486" lvl="1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2436" lvl="2" indent="-342900">
              <a:buAutoNum type="arabicParenR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138202-E196-179B-4025-38FE983C9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2607" y="0"/>
            <a:ext cx="7467600" cy="62388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05B15-F317-9BD7-ABCD-C719748E33B0}"/>
              </a:ext>
            </a:extLst>
          </p:cNvPr>
          <p:cNvSpPr txBox="1"/>
          <p:nvPr/>
        </p:nvSpPr>
        <p:spPr>
          <a:xfrm>
            <a:off x="2482601" y="2678073"/>
            <a:ext cx="43222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RE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       DISCCART  x-coordinate  y-coordinate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RE </a:t>
            </a:r>
            <a:r>
              <a:rPr lang="en-US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49D15C-5ECB-C46A-C57F-10FAEB47F58B}"/>
              </a:ext>
            </a:extLst>
          </p:cNvPr>
          <p:cNvSpPr txBox="1"/>
          <p:nvPr/>
        </p:nvSpPr>
        <p:spPr>
          <a:xfrm>
            <a:off x="2482601" y="4434172"/>
            <a:ext cx="57257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ME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        STARTEND     YY  MM  DD  HH        YY  MM  DD  HH</a:t>
            </a:r>
          </a:p>
          <a:p>
            <a:r>
              <a:rPr lang="en-US" sz="1600" dirty="0">
                <a:solidFill>
                  <a:srgbClr val="FF0000"/>
                </a:solidFill>
              </a:rPr>
              <a:t>ME</a:t>
            </a:r>
          </a:p>
        </p:txBody>
      </p:sp>
    </p:spTree>
    <p:extLst>
      <p:ext uri="{BB962C8B-B14F-4D97-AF65-F5344CB8AC3E}">
        <p14:creationId xmlns:p14="http://schemas.microsoft.com/office/powerpoint/2010/main" val="31482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BAA2F0-B649-C65F-76AE-27E31226F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056" y="975518"/>
            <a:ext cx="8437943" cy="5371494"/>
          </a:xfrm>
        </p:spPr>
        <p:txBody>
          <a:bodyPr/>
          <a:lstStyle/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 the OU pathway include only the first keyword   	“RECTABLE”</a:t>
            </a:r>
          </a:p>
          <a:p>
            <a:pPr marL="914400" lvl="1" indent="-457200" eaLnBrk="1" hangingPunct="1">
              <a:spcBef>
                <a:spcPts val="1200"/>
              </a:spcBef>
              <a:buAutoNum type="arabicParenR" startAt="5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Finally, under the ME pathway include the met 	data 	files for the double Zo case (i.e., 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Met_Double_Zo.sfc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&amp;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Met_Double_Zo.pfl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Save input file in both 1-hr max and 3-hr max directories as: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AERMOD_Sec-3_Run_20m_Low_Buoy.inp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 the batch file to ensure that the model is found in the right directory and the .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filename is correct. Save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2ED406-A686-B96F-9982-925F7B438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108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1672AB-62F2-BA63-5F1E-F54198353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247308"/>
            <a:ext cx="7534876" cy="4454245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Re-Run the </a:t>
            </a:r>
            <a:r>
              <a:rPr lang="en-US" dirty="0"/>
              <a:t>“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20m_Low_Buoy” case with the doubled Zo meteorology for the 1-hr max case and then repeat for the 3-hr max case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Once the two runs are completed compare the results against the original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20m_Low_Buoy case for both the 1-hr and 3-hr re-runs.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Suggest some explanation for the differences in concentration with the doubling of Zo.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9536" lvl="2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636A8B-D0A0-E0FA-58E8-F301CD49D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709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F4C099D-9881-6BB6-2831-93BB84A40209}"/>
              </a:ext>
            </a:extLst>
          </p:cNvPr>
          <p:cNvSpPr txBox="1"/>
          <p:nvPr/>
        </p:nvSpPr>
        <p:spPr>
          <a:xfrm>
            <a:off x="699247" y="587276"/>
            <a:ext cx="8283387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30986" lvl="2" indent="-171450">
              <a:buFont typeface="Wingdings" panose="05000000000000000000" pitchFamily="2" charset="2"/>
              <a:buChar char="§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the effects of doubling Zo on concentrations, examine the differences in met. parameters:  </a:t>
            </a:r>
          </a:p>
          <a:p>
            <a:pPr marL="859536" lvl="2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2486" lvl="3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run identify H, U*, L, Zim &amp; u. </a:t>
            </a:r>
          </a:p>
          <a:p>
            <a:pPr marL="1602486" lvl="3" indent="-285750"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2486" lvl="3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Base Case run these parameters can be found in the file “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Surface_Met.sfc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in the …\Sec-3_run\ </a:t>
            </a:r>
          </a:p>
          <a:p>
            <a:pPr marL="1602486" lvl="3" indent="-285750"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2486" lvl="3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Double Zo case these met parameters can be found in the file “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Met_Double_Zo.sfc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which is located in …\AERMET\1-yr_Onsite\Exercise_3\. </a:t>
            </a:r>
          </a:p>
          <a:p>
            <a:pPr marL="1602486" lvl="3" indent="-285750">
              <a:buFont typeface="Courier New" panose="02070309020205020404" pitchFamily="49" charset="0"/>
              <a:buChar char="o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2486" lvl="3" indent="-285750">
              <a:buFont typeface="Courier New" panose="02070309020205020404" pitchFamily="49" charset="0"/>
              <a:buChar char="o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Fine each of the hours you need in the these .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files and use 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Surface_File_Header.sfc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identify the met parameters.</a:t>
            </a:r>
          </a:p>
        </p:txBody>
      </p:sp>
    </p:spTree>
    <p:extLst>
      <p:ext uri="{BB962C8B-B14F-4D97-AF65-F5344CB8AC3E}">
        <p14:creationId xmlns:p14="http://schemas.microsoft.com/office/powerpoint/2010/main" val="3909065327"/>
      </p:ext>
    </p:extLst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273252-A6CB-405B-ACAA-5F2D155558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A83B31-5C58-4EEC-A2AA-DB7D58DFAB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28164</TotalTime>
  <Words>739</Words>
  <Application>Microsoft Office PowerPoint</Application>
  <PresentationFormat>On-screen Show (4:3)</PresentationFormat>
  <Paragraphs>69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Wingdings</vt:lpstr>
      <vt:lpstr>Courier New</vt:lpstr>
      <vt:lpstr>Trebuchet MS</vt:lpstr>
      <vt:lpstr>Times New Roman</vt:lpstr>
      <vt:lpstr>Calibri</vt:lpstr>
      <vt:lpstr>Arial</vt:lpstr>
      <vt:lpstr>APTI_Template_AIR</vt:lpstr>
      <vt:lpstr>EXERCISE 4</vt:lpstr>
      <vt:lpstr>Exercise 4</vt:lpstr>
      <vt:lpstr>Exercise 4</vt:lpstr>
      <vt:lpstr>Exercise 4</vt:lpstr>
      <vt:lpstr>Exercise 4</vt:lpstr>
      <vt:lpstr>Exercise 4</vt:lpstr>
      <vt:lpstr>Exercise 4</vt:lpstr>
      <vt:lpstr>PowerPoint Presentation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1254</cp:revision>
  <cp:lastPrinted>2025-01-19T10:29:33Z</cp:lastPrinted>
  <dcterms:created xsi:type="dcterms:W3CDTF">2013-08-27T13:26:21Z</dcterms:created>
  <dcterms:modified xsi:type="dcterms:W3CDTF">2026-02-24T09:09:28Z</dcterms:modified>
</cp:coreProperties>
</file>