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>
  <p:sldMasterIdLst>
    <p:sldMasterId id="2147483648" r:id="rId3"/>
  </p:sldMasterIdLst>
  <p:notesMasterIdLst>
    <p:notesMasterId r:id="rId9"/>
  </p:notesMasterIdLst>
  <p:sldIdLst>
    <p:sldId id="270" r:id="rId4"/>
    <p:sldId id="363" r:id="rId5"/>
    <p:sldId id="367" r:id="rId6"/>
    <p:sldId id="368" r:id="rId7"/>
    <p:sldId id="364" r:id="rId8"/>
  </p:sldIdLst>
  <p:sldSz cx="9144000" cy="6858000" type="screen4x3"/>
  <p:notesSz cx="6858000" cy="9313863"/>
  <p:embeddedFontLst>
    <p:embeddedFont>
      <p:font typeface="Trebuchet MS" panose="020B0603020202020204" pitchFamily="34" charset="0"/>
      <p:regular r:id="rId10"/>
      <p:bold r:id="rId11"/>
      <p:italic r:id="rId12"/>
      <p:boldItalic r:id="rId13"/>
    </p:embeddedFont>
  </p:embeddedFontLst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34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Thurman, James" initials="" lastIdx="3" clrIdx="0"/>
  <p:cmAuthor id="2" name="Alan Cimorelli" initials="AC" lastIdx="2" clrIdx="1">
    <p:extLst>
      <p:ext uri="{19B8F6BF-5375-455C-9EA6-DF929625EA0E}">
        <p15:presenceInfo xmlns:p15="http://schemas.microsoft.com/office/powerpoint/2012/main" userId="b24377a5dd232df7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0033CC"/>
    <a:srgbClr val="008000"/>
    <a:srgbClr val="33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3592" autoAdjust="0"/>
    <p:restoredTop sz="93447" autoAdjust="0"/>
  </p:normalViewPr>
  <p:slideViewPr>
    <p:cSldViewPr snapToGrid="0">
      <p:cViewPr varScale="1">
        <p:scale>
          <a:sx n="84" d="100"/>
          <a:sy n="84" d="100"/>
        </p:scale>
        <p:origin x="1862" y="28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49556"/>
    </p:cViewPr>
  </p:outlineViewPr>
  <p:notesTextViewPr>
    <p:cViewPr>
      <p:scale>
        <a:sx n="125" d="100"/>
        <a:sy n="125" d="100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notesViewPr>
    <p:cSldViewPr snapToGrid="0">
      <p:cViewPr>
        <p:scale>
          <a:sx n="80" d="100"/>
          <a:sy n="80" d="100"/>
        </p:scale>
        <p:origin x="-2580" y="-84"/>
      </p:cViewPr>
      <p:guideLst>
        <p:guide orient="horz" pos="2934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font" Target="fonts/font4.fntdata"/><Relationship Id="rId18" Type="http://schemas.openxmlformats.org/officeDocument/2006/relationships/tableStyles" Target="tableStyles.xml"/><Relationship Id="rId3" Type="http://schemas.openxmlformats.org/officeDocument/2006/relationships/slideMaster" Target="slideMasters/slideMaster1.xml"/><Relationship Id="rId7" Type="http://schemas.openxmlformats.org/officeDocument/2006/relationships/slide" Target="slides/slide4.xml"/><Relationship Id="rId12" Type="http://schemas.openxmlformats.org/officeDocument/2006/relationships/font" Target="fonts/font3.fntdata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3.xml"/><Relationship Id="rId11" Type="http://schemas.openxmlformats.org/officeDocument/2006/relationships/font" Target="fonts/font2.fntdata"/><Relationship Id="rId5" Type="http://schemas.openxmlformats.org/officeDocument/2006/relationships/slide" Target="slides/slide2.xml"/><Relationship Id="rId15" Type="http://schemas.openxmlformats.org/officeDocument/2006/relationships/presProps" Target="presProps.xml"/><Relationship Id="rId10" Type="http://schemas.openxmlformats.org/officeDocument/2006/relationships/font" Target="fonts/font1.fntdata"/><Relationship Id="rId4" Type="http://schemas.openxmlformats.org/officeDocument/2006/relationships/slide" Target="slides/slide1.xml"/><Relationship Id="rId9" Type="http://schemas.openxmlformats.org/officeDocument/2006/relationships/notesMaster" Target="notesMasters/notesMaster1.xml"/><Relationship Id="rId14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0EB23B96-34E4-4222-ABE8-3281112E8CED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1" y="0"/>
            <a:ext cx="2972421" cy="466012"/>
          </a:xfrm>
          <a:prstGeom prst="rect">
            <a:avLst/>
          </a:prstGeom>
        </p:spPr>
        <p:txBody>
          <a:bodyPr vert="horz" lIns="92616" tIns="46309" rIns="92616" bIns="46309" rtlCol="0"/>
          <a:lstStyle>
            <a:lvl1pPr algn="l" eaLnBrk="1" hangingPunct="1">
              <a:defRPr sz="13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D1FBEC1-9FC7-4091-909E-52883530F6D9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84027" y="0"/>
            <a:ext cx="2972421" cy="466012"/>
          </a:xfrm>
          <a:prstGeom prst="rect">
            <a:avLst/>
          </a:prstGeom>
        </p:spPr>
        <p:txBody>
          <a:bodyPr vert="horz" lIns="92616" tIns="46309" rIns="92616" bIns="46309" rtlCol="0"/>
          <a:lstStyle>
            <a:lvl1pPr algn="r" eaLnBrk="1" hangingPunct="1">
              <a:defRPr sz="13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84C9EE25-94D9-4E68-B9F0-7E693A920547}" type="datetimeFigureOut">
              <a:rPr lang="en-US"/>
              <a:pPr>
                <a:defRPr/>
              </a:pPr>
              <a:t>2/24/2026</a:t>
            </a:fld>
            <a:endParaRPr lang="en-US" dirty="0"/>
          </a:p>
        </p:txBody>
      </p:sp>
      <p:sp>
        <p:nvSpPr>
          <p:cNvPr id="4" name="Slide Image Placeholder 3">
            <a:extLst>
              <a:ext uri="{FF2B5EF4-FFF2-40B4-BE49-F238E27FC236}">
                <a16:creationId xmlns:a16="http://schemas.microsoft.com/office/drawing/2014/main" id="{C93422FD-9265-4F56-A491-047FBA758C18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101725" y="700088"/>
            <a:ext cx="4654550" cy="34925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616" tIns="46309" rIns="92616" bIns="46309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>
            <a:extLst>
              <a:ext uri="{FF2B5EF4-FFF2-40B4-BE49-F238E27FC236}">
                <a16:creationId xmlns:a16="http://schemas.microsoft.com/office/drawing/2014/main" id="{7BB4CFF6-DABA-46BC-A4A1-1A7306498AA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6421" y="4424721"/>
            <a:ext cx="5485158" cy="4190921"/>
          </a:xfrm>
          <a:prstGeom prst="rect">
            <a:avLst/>
          </a:prstGeom>
        </p:spPr>
        <p:txBody>
          <a:bodyPr vert="horz" lIns="92616" tIns="46309" rIns="92616" bIns="46309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E65DFDC-8DB9-4E49-8ABB-C7C9DF1558FB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1" y="8846261"/>
            <a:ext cx="2972421" cy="466012"/>
          </a:xfrm>
          <a:prstGeom prst="rect">
            <a:avLst/>
          </a:prstGeom>
        </p:spPr>
        <p:txBody>
          <a:bodyPr vert="horz" lIns="92616" tIns="46309" rIns="92616" bIns="46309" rtlCol="0" anchor="b"/>
          <a:lstStyle>
            <a:lvl1pPr algn="l" eaLnBrk="1" hangingPunct="1">
              <a:defRPr sz="13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00F7E5E-1CDA-49A7-B208-9724291C1C9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84027" y="8846261"/>
            <a:ext cx="2972421" cy="466012"/>
          </a:xfrm>
          <a:prstGeom prst="rect">
            <a:avLst/>
          </a:prstGeom>
        </p:spPr>
        <p:txBody>
          <a:bodyPr vert="horz" wrap="square" lIns="92616" tIns="46309" rIns="92616" bIns="46309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300"/>
            </a:lvl1pPr>
          </a:lstStyle>
          <a:p>
            <a:pPr>
              <a:defRPr/>
            </a:pPr>
            <a:fld id="{232F53AA-6507-44A3-87C2-473A0796CF6D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Slide Image Placeholder 1">
            <a:extLst>
              <a:ext uri="{FF2B5EF4-FFF2-40B4-BE49-F238E27FC236}">
                <a16:creationId xmlns:a16="http://schemas.microsoft.com/office/drawing/2014/main" id="{A245F228-C741-41C1-AACE-4BF86AB7170E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Notes Placeholder 2">
            <a:extLst>
              <a:ext uri="{FF2B5EF4-FFF2-40B4-BE49-F238E27FC236}">
                <a16:creationId xmlns:a16="http://schemas.microsoft.com/office/drawing/2014/main" id="{8BE7E135-6E35-4200-9EAA-77D56C0F9488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dirty="0"/>
          </a:p>
        </p:txBody>
      </p:sp>
      <p:sp>
        <p:nvSpPr>
          <p:cNvPr id="6148" name="Slide Number Placeholder 3">
            <a:extLst>
              <a:ext uri="{FF2B5EF4-FFF2-40B4-BE49-F238E27FC236}">
                <a16:creationId xmlns:a16="http://schemas.microsoft.com/office/drawing/2014/main" id="{F9576741-85A5-4E60-B1FE-EDE2469600A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94419288-64E4-486D-A7DA-A858A256D916}" type="slidenum">
              <a:rPr lang="en-US" altLang="en-US" sz="1300" smtClean="0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1</a:t>
            </a:fld>
            <a:endParaRPr lang="en-US" altLang="en-US" sz="1300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650" name="Slide Image Placeholder 1">
            <a:extLst>
              <a:ext uri="{FF2B5EF4-FFF2-40B4-BE49-F238E27FC236}">
                <a16:creationId xmlns:a16="http://schemas.microsoft.com/office/drawing/2014/main" id="{34A98E18-6086-4B31-B981-7E17ADF1FAAF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5651" name="Notes Placeholder 2">
            <a:extLst>
              <a:ext uri="{FF2B5EF4-FFF2-40B4-BE49-F238E27FC236}">
                <a16:creationId xmlns:a16="http://schemas.microsoft.com/office/drawing/2014/main" id="{37C3282F-ACEE-44E8-AD5D-1EC318706DDF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ts val="1200"/>
              </a:spcBef>
            </a:pPr>
            <a:endParaRPr lang="en-US" altLang="en-US" dirty="0"/>
          </a:p>
        </p:txBody>
      </p:sp>
      <p:sp>
        <p:nvSpPr>
          <p:cNvPr id="155652" name="Slide Number Placeholder 3">
            <a:extLst>
              <a:ext uri="{FF2B5EF4-FFF2-40B4-BE49-F238E27FC236}">
                <a16:creationId xmlns:a16="http://schemas.microsoft.com/office/drawing/2014/main" id="{63B34C5D-1097-4A55-BFD8-01596961BCD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9E510BEE-D3F8-4005-8711-88F76ED376BA}" type="slidenum">
              <a:rPr lang="en-US" altLang="en-US" sz="1300" smtClean="0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2</a:t>
            </a:fld>
            <a:endParaRPr lang="en-US" altLang="en-US" sz="1300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A011A75-6174-E3FB-E5D5-437FAA233C5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D48C3BB1-210B-29B6-6954-2B8B97376C6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FE8F6CCA-D929-74D9-BE72-8BDED06BD2C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D31A46E-DF35-E9B5-4BB3-5C0B514037D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32F53AA-6507-44A3-87C2-473A0796CF6D}" type="slidenum">
              <a:rPr lang="en-US" altLang="en-US" smtClean="0"/>
              <a:pPr>
                <a:defRPr/>
              </a:pPr>
              <a:t>3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401813659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650" name="Slide Image Placeholder 1">
            <a:extLst>
              <a:ext uri="{FF2B5EF4-FFF2-40B4-BE49-F238E27FC236}">
                <a16:creationId xmlns:a16="http://schemas.microsoft.com/office/drawing/2014/main" id="{34A98E18-6086-4B31-B981-7E17ADF1FAAF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5651" name="Notes Placeholder 2">
            <a:extLst>
              <a:ext uri="{FF2B5EF4-FFF2-40B4-BE49-F238E27FC236}">
                <a16:creationId xmlns:a16="http://schemas.microsoft.com/office/drawing/2014/main" id="{37C3282F-ACEE-44E8-AD5D-1EC318706DDF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ts val="1200"/>
              </a:spcBef>
            </a:pPr>
            <a:endParaRPr lang="en-US" altLang="en-US" dirty="0"/>
          </a:p>
        </p:txBody>
      </p:sp>
      <p:sp>
        <p:nvSpPr>
          <p:cNvPr id="155652" name="Slide Number Placeholder 3">
            <a:extLst>
              <a:ext uri="{FF2B5EF4-FFF2-40B4-BE49-F238E27FC236}">
                <a16:creationId xmlns:a16="http://schemas.microsoft.com/office/drawing/2014/main" id="{63B34C5D-1097-4A55-BFD8-01596961BCD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9E510BEE-D3F8-4005-8711-88F76ED376BA}" type="slidenum">
              <a:rPr lang="en-US" altLang="en-US" sz="1300" smtClean="0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5</a:t>
            </a:fld>
            <a:endParaRPr lang="en-US" altLang="en-US" sz="130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110496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ir_Titl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603541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ir_Chapter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838200" y="1524000"/>
            <a:ext cx="7467600" cy="623888"/>
          </a:xfrm>
          <a:prstGeom prst="rect">
            <a:avLst/>
          </a:prstGeom>
        </p:spPr>
        <p:txBody>
          <a:bodyPr>
            <a:noAutofit/>
          </a:bodyPr>
          <a:lstStyle>
            <a:lvl1pPr algn="ctr">
              <a:defRPr sz="3400" b="1" cap="small" baseline="0">
                <a:solidFill>
                  <a:srgbClr val="002060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14976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ir_Topic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1304324" y="1295400"/>
            <a:ext cx="7534876" cy="4906963"/>
          </a:xfrm>
          <a:prstGeom prst="rect">
            <a:avLst/>
          </a:prstGeom>
        </p:spPr>
        <p:txBody>
          <a:bodyPr/>
          <a:lstStyle>
            <a:lvl1pPr marL="283464" indent="-283464">
              <a:spcBef>
                <a:spcPts val="2016"/>
              </a:spcBef>
              <a:buFont typeface="Arial" pitchFamily="34" charset="0"/>
              <a:buChar char="•"/>
              <a:defRPr sz="2800"/>
            </a:lvl1pPr>
            <a:lvl2pPr>
              <a:spcBef>
                <a:spcPts val="1000"/>
              </a:spcBef>
              <a:defRPr sz="2400"/>
            </a:lvl2pPr>
            <a:lvl3pPr>
              <a:buSzPct val="100000"/>
              <a:buFont typeface="Arial" pitchFamily="34" charset="0"/>
              <a:buChar char="•"/>
              <a:defRPr/>
            </a:lvl3pPr>
            <a:lvl4pPr>
              <a:defRPr sz="2200"/>
            </a:lvl4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38" name="Title 1"/>
          <p:cNvSpPr>
            <a:spLocks noGrp="1"/>
          </p:cNvSpPr>
          <p:nvPr>
            <p:ph type="title"/>
          </p:nvPr>
        </p:nvSpPr>
        <p:spPr>
          <a:xfrm>
            <a:off x="1219200" y="304800"/>
            <a:ext cx="7467600" cy="623888"/>
          </a:xfrm>
          <a:prstGeom prst="rect">
            <a:avLst/>
          </a:prstGeom>
        </p:spPr>
        <p:txBody>
          <a:bodyPr>
            <a:noAutofit/>
          </a:bodyPr>
          <a:lstStyle>
            <a:lvl1pPr algn="ctr">
              <a:defRPr sz="36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59557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ir_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>
            <a:spLocks noGrp="1"/>
          </p:cNvSpPr>
          <p:nvPr>
            <p:ph sz="half" idx="1"/>
          </p:nvPr>
        </p:nvSpPr>
        <p:spPr>
          <a:xfrm>
            <a:off x="1524000" y="1600200"/>
            <a:ext cx="3429000" cy="4525963"/>
          </a:xfrm>
          <a:prstGeom prst="rect">
            <a:avLst/>
          </a:prstGeom>
        </p:spPr>
        <p:txBody>
          <a:bodyPr/>
          <a:lstStyle>
            <a:lvl1pPr>
              <a:buFont typeface="Wingdings" pitchFamily="2" charset="2"/>
              <a:buChar char="§"/>
              <a:defRPr sz="2400"/>
            </a:lvl1pPr>
            <a:lvl2pPr>
              <a:defRPr sz="2400"/>
            </a:lvl2pPr>
            <a:lvl3pPr>
              <a:buFont typeface="Trebuchet MS" pitchFamily="34" charset="0"/>
              <a:buChar char="›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Content Placeholder 3"/>
          <p:cNvSpPr>
            <a:spLocks noGrp="1"/>
          </p:cNvSpPr>
          <p:nvPr>
            <p:ph sz="half" idx="2"/>
          </p:nvPr>
        </p:nvSpPr>
        <p:spPr>
          <a:xfrm>
            <a:off x="5257800" y="1600200"/>
            <a:ext cx="3429000" cy="4525963"/>
          </a:xfrm>
          <a:prstGeom prst="rect">
            <a:avLst/>
          </a:prstGeom>
        </p:spPr>
        <p:txBody>
          <a:bodyPr/>
          <a:lstStyle>
            <a:lvl1pPr>
              <a:buFont typeface="Wingdings" pitchFamily="2" charset="2"/>
              <a:buChar char="§"/>
              <a:defRPr sz="2400"/>
            </a:lvl1pPr>
            <a:lvl2pPr>
              <a:defRPr sz="2400"/>
            </a:lvl2pPr>
            <a:lvl3pPr>
              <a:buFont typeface="Trebuchet MS" pitchFamily="34" charset="0"/>
              <a:buChar char="›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1219200" y="304800"/>
            <a:ext cx="7467600" cy="623888"/>
          </a:xfrm>
          <a:prstGeom prst="rect">
            <a:avLst/>
          </a:prstGeom>
        </p:spPr>
        <p:txBody>
          <a:bodyPr>
            <a:noAutofit/>
          </a:bodyPr>
          <a:lstStyle>
            <a:lvl1pPr algn="ctr">
              <a:defRPr sz="36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91750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ir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81759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ir_Pictur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>
                <a:solidFill>
                  <a:srgbClr val="002060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458034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Air_Hand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buFont typeface="Wingdings" pitchFamily="2" charset="2"/>
              <a:buChar char="§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83821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:a16="http://schemas.microsoft.com/office/drawing/2014/main" id="{C6D9A1F5-0A00-4909-832A-5E418FA89837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27" name="Text Placeholder 2">
            <a:extLst>
              <a:ext uri="{FF2B5EF4-FFF2-40B4-BE49-F238E27FC236}">
                <a16:creationId xmlns:a16="http://schemas.microsoft.com/office/drawing/2014/main" id="{5FA2C5F6-198A-484B-805E-F012D57C33ED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990600" y="1600200"/>
            <a:ext cx="76962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97" r:id="rId1"/>
    <p:sldLayoutId id="2147484098" r:id="rId2"/>
    <p:sldLayoutId id="2147484092" r:id="rId3"/>
    <p:sldLayoutId id="2147484093" r:id="rId4"/>
    <p:sldLayoutId id="2147484094" r:id="rId5"/>
    <p:sldLayoutId id="2147484095" r:id="rId6"/>
    <p:sldLayoutId id="2147484096" r:id="rId7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 kern="1200" cap="small">
          <a:solidFill>
            <a:srgbClr val="002060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002060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002060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002060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002060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B531C285-01BE-43F7-9E8D-456A8D24C5AA}"/>
              </a:ext>
            </a:extLst>
          </p:cNvPr>
          <p:cNvSpPr txBox="1">
            <a:spLocks/>
          </p:cNvSpPr>
          <p:nvPr/>
        </p:nvSpPr>
        <p:spPr>
          <a:xfrm>
            <a:off x="5410200" y="4572000"/>
            <a:ext cx="3505200" cy="384175"/>
          </a:xfrm>
          <a:prstGeom prst="rect">
            <a:avLst/>
          </a:prstGeom>
          <a:ln>
            <a:noFill/>
          </a:ln>
        </p:spPr>
        <p:txBody>
          <a:bodyPr>
            <a:normAutofit fontScale="92500" lnSpcReduction="20000"/>
          </a:bodyPr>
          <a:lstStyle>
            <a:lvl1pPr algn="r">
              <a:defRPr sz="2400" b="1" baseline="0">
                <a:solidFill>
                  <a:schemeClr val="bg1"/>
                </a:solidFill>
              </a:defRPr>
            </a:lvl1pPr>
          </a:lstStyle>
          <a:p>
            <a:pPr eaLnBrk="1" hangingPunct="1">
              <a:defRPr/>
            </a:pPr>
            <a:r>
              <a:rPr lang="en-US" cap="small" dirty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Course: MODL 301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620A0D49-6AA2-4778-9953-B8C7C5F1D0C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4800" y="152400"/>
            <a:ext cx="64008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en-US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Air Pollution Dispersion Models:</a:t>
            </a:r>
          </a:p>
          <a:p>
            <a:pPr eaLnBrk="1" hangingPunct="1">
              <a:defRPr/>
            </a:pPr>
            <a:r>
              <a:rPr lang="en-US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Applications with the AERMOD Modeling System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43C7211F-252A-444D-81EE-D5CA2490F17B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304800" y="876299"/>
            <a:ext cx="8894762" cy="623888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small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EXERCISE 3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192B09BA-C3B5-4B7F-8F36-48C0673B9CB5}"/>
              </a:ext>
            </a:extLst>
          </p:cNvPr>
          <p:cNvSpPr txBox="1">
            <a:spLocks/>
          </p:cNvSpPr>
          <p:nvPr/>
        </p:nvSpPr>
        <p:spPr>
          <a:xfrm>
            <a:off x="5408613" y="4973638"/>
            <a:ext cx="3505200" cy="384175"/>
          </a:xfrm>
          <a:prstGeom prst="rect">
            <a:avLst/>
          </a:prstGeom>
          <a:ln>
            <a:noFill/>
          </a:ln>
        </p:spPr>
        <p:txBody>
          <a:bodyPr>
            <a:normAutofit fontScale="92500" lnSpcReduction="20000"/>
          </a:bodyPr>
          <a:lstStyle>
            <a:lvl1pPr algn="r">
              <a:defRPr sz="2400" b="1" baseline="0">
                <a:solidFill>
                  <a:schemeClr val="bg1"/>
                </a:solidFill>
              </a:defRPr>
            </a:lvl1pPr>
          </a:lstStyle>
          <a:p>
            <a:pPr eaLnBrk="1" hangingPunct="1">
              <a:defRPr/>
            </a:pPr>
            <a:endParaRPr lang="en-US" cap="small" dirty="0"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DDB8AF9B-BBE8-4ECB-B1B2-5D55B71079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19200" y="9832"/>
            <a:ext cx="7467600" cy="623888"/>
          </a:xfrm>
        </p:spPr>
        <p:txBody>
          <a:bodyPr/>
          <a:lstStyle/>
          <a:p>
            <a:pPr eaLnBrk="1" hangingPunct="1">
              <a:defRPr/>
            </a:pP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Exercise 3</a:t>
            </a:r>
          </a:p>
        </p:txBody>
      </p:sp>
      <p:sp>
        <p:nvSpPr>
          <p:cNvPr id="154628" name="Content Placeholder 6">
            <a:extLst>
              <a:ext uri="{FF2B5EF4-FFF2-40B4-BE49-F238E27FC236}">
                <a16:creationId xmlns:a16="http://schemas.microsoft.com/office/drawing/2014/main" id="{FA0DA464-B09B-423A-BEDF-0DF77D52F26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018572" y="1061984"/>
            <a:ext cx="7549394" cy="5624512"/>
          </a:xfrm>
        </p:spPr>
        <p:txBody>
          <a:bodyPr/>
          <a:lstStyle/>
          <a:p>
            <a:pPr eaLnBrk="1" hangingPunct="1"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en-US" alt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Re-Run AERMET for the …\Sec-3_Run\1-yr_Onsite case  but this time double the Zo to examine the sensitivity of certain estimated PBL parameters. These parameters will be found in AERMET’s output surface file (.</a:t>
            </a:r>
            <a:r>
              <a:rPr lang="en-US" altLang="en-US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sfc</a:t>
            </a:r>
            <a:r>
              <a:rPr lang="en-US" alt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). Procedure follows:</a:t>
            </a:r>
          </a:p>
          <a:p>
            <a:pPr eaLnBrk="1" hangingPunct="1">
              <a:spcBef>
                <a:spcPts val="1200"/>
              </a:spcBef>
              <a:buFont typeface="Wingdings" panose="05000000000000000000" pitchFamily="2" charset="2"/>
              <a:buChar char="Ø"/>
            </a:pPr>
            <a:endParaRPr lang="en-US" altLang="en-US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1" indent="0" eaLnBrk="1" hangingPunct="1">
              <a:spcBef>
                <a:spcPts val="1200"/>
              </a:spcBef>
              <a:buNone/>
            </a:pPr>
            <a:r>
              <a:rPr lang="en-US" alt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a.  Double the Zo values (by hand) in the file: \</a:t>
            </a:r>
            <a:r>
              <a:rPr lang="en-US" altLang="en-US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Hands_On</a:t>
            </a:r>
            <a:r>
              <a:rPr lang="en-US" alt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\AERSURFACE\MC\MC_2001_Imp_Can.sfc; </a:t>
            </a:r>
          </a:p>
          <a:p>
            <a:pPr marL="457200" lvl="1" indent="0" eaLnBrk="1" hangingPunct="1">
              <a:spcBef>
                <a:spcPts val="1200"/>
              </a:spcBef>
              <a:buNone/>
            </a:pPr>
            <a:endParaRPr lang="en-US" altLang="en-US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1" indent="0" eaLnBrk="1" hangingPunct="1">
              <a:spcBef>
                <a:spcPts val="1200"/>
              </a:spcBef>
              <a:buNone/>
            </a:pPr>
            <a:r>
              <a:rPr lang="en-US" alt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b.  Save the file as </a:t>
            </a:r>
            <a:r>
              <a:rPr lang="en-US" altLang="en-US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Double_Zo.sfc</a:t>
            </a:r>
            <a:r>
              <a:rPr lang="en-US" alt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 Leave the new file in the same sub-directory \</a:t>
            </a:r>
            <a:r>
              <a:rPr lang="en-US" altLang="en-US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Hands_On</a:t>
            </a:r>
            <a:r>
              <a:rPr lang="en-US" alt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\AERSURFACE\MC\ </a:t>
            </a:r>
          </a:p>
          <a:p>
            <a:pPr marL="457200" lvl="1" indent="0" eaLnBrk="1" hangingPunct="1">
              <a:spcBef>
                <a:spcPts val="1200"/>
              </a:spcBef>
              <a:buNone/>
            </a:pPr>
            <a:endParaRPr lang="en-US" altLang="en-US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0E4A520-0C8C-267E-D7EF-1E7ED56BA3A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2BE6BC-9515-BEC1-22E3-CDB78C6DF6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36523"/>
          </a:xfrm>
        </p:spPr>
        <p:txBody>
          <a:bodyPr/>
          <a:lstStyle/>
          <a:p>
            <a:r>
              <a:rPr lang="en-US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Exercise 3</a:t>
            </a:r>
            <a:endParaRPr lang="en-US" sz="30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30ED156-FAB8-F3DB-3A9D-D3D0836C33DB}"/>
              </a:ext>
            </a:extLst>
          </p:cNvPr>
          <p:cNvSpPr txBox="1"/>
          <p:nvPr/>
        </p:nvSpPr>
        <p:spPr>
          <a:xfrm>
            <a:off x="1519084" y="1041721"/>
            <a:ext cx="7167716" cy="532453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 eaLnBrk="1" hangingPunct="1">
              <a:spcBef>
                <a:spcPts val="1200"/>
              </a:spcBef>
            </a:pPr>
            <a:r>
              <a:rPr lang="en-US" alt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Copy the following 5 files from:</a:t>
            </a:r>
          </a:p>
          <a:p>
            <a:pPr lvl="1" eaLnBrk="1" hangingPunct="1">
              <a:spcBef>
                <a:spcPts val="1200"/>
              </a:spcBef>
            </a:pPr>
            <a:r>
              <a:rPr lang="en-US" alt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\AERMET\1-yr_Onsite\           </a:t>
            </a:r>
          </a:p>
          <a:p>
            <a:pPr lvl="1" eaLnBrk="1" hangingPunct="1">
              <a:spcBef>
                <a:spcPts val="1200"/>
              </a:spcBef>
            </a:pPr>
            <a:r>
              <a:rPr lang="en-US" alt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 the empty subdirectory labeled:</a:t>
            </a:r>
          </a:p>
          <a:p>
            <a:pPr lvl="1" eaLnBrk="1" hangingPunct="1">
              <a:spcBef>
                <a:spcPts val="1200"/>
              </a:spcBef>
            </a:pPr>
            <a:r>
              <a:rPr lang="en-US" alt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\AERMET\1-yr_Onsite\Exercise_3\</a:t>
            </a:r>
          </a:p>
          <a:p>
            <a:pPr lvl="1" eaLnBrk="1" hangingPunct="1">
              <a:spcBef>
                <a:spcPts val="1200"/>
              </a:spcBef>
            </a:pPr>
            <a:endParaRPr lang="en-US" altLang="en-US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57250" lvl="2" eaLnBrk="1" hangingPunct="1">
              <a:spcBef>
                <a:spcPts val="1200"/>
              </a:spcBef>
            </a:pPr>
            <a:r>
              <a:rPr lang="en-US" alt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MCR_ST2.INP</a:t>
            </a:r>
          </a:p>
          <a:p>
            <a:pPr marL="857250" lvl="2" eaLnBrk="1" hangingPunct="1">
              <a:spcBef>
                <a:spcPts val="1200"/>
              </a:spcBef>
            </a:pPr>
            <a:r>
              <a:rPr lang="en-US" alt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ONSITE_QAOUT.TXT</a:t>
            </a:r>
          </a:p>
          <a:p>
            <a:pPr marL="857250" lvl="2" eaLnBrk="1" hangingPunct="1">
              <a:spcBef>
                <a:spcPts val="1200"/>
              </a:spcBef>
            </a:pPr>
            <a:r>
              <a:rPr lang="en-US" alt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en-US" altLang="en-US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RunMC</a:t>
            </a:r>
            <a:r>
              <a:rPr lang="en-US" alt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Stage II.bat</a:t>
            </a:r>
          </a:p>
          <a:p>
            <a:pPr lvl="2" eaLnBrk="1" hangingPunct="1">
              <a:spcBef>
                <a:spcPts val="1200"/>
              </a:spcBef>
            </a:pPr>
            <a:r>
              <a:rPr lang="en-US" alt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SURFACE_QAOUT.TXT</a:t>
            </a:r>
          </a:p>
          <a:p>
            <a:pPr lvl="2" eaLnBrk="1" hangingPunct="1">
              <a:spcBef>
                <a:spcPts val="1200"/>
              </a:spcBef>
            </a:pPr>
            <a:r>
              <a:rPr lang="en-US" alt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UPPER_QAOUT.TXT</a:t>
            </a:r>
          </a:p>
          <a:p>
            <a:pPr lvl="1" eaLnBrk="1" hangingPunct="1">
              <a:spcBef>
                <a:spcPts val="1200"/>
              </a:spcBef>
            </a:pPr>
            <a:endParaRPr lang="en-US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621664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E1F46ED-300B-E7FD-EE5F-96D7ECF8258A}"/>
              </a:ext>
            </a:extLst>
          </p:cNvPr>
          <p:cNvSpPr txBox="1"/>
          <p:nvPr/>
        </p:nvSpPr>
        <p:spPr>
          <a:xfrm>
            <a:off x="1180618" y="1331273"/>
            <a:ext cx="7627716" cy="470898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 eaLnBrk="1" hangingPunct="1">
              <a:spcBef>
                <a:spcPts val="1200"/>
              </a:spcBef>
            </a:pPr>
            <a:r>
              <a:rPr lang="en-US" alt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Edit the input file …\Exercise_3\ MCR_ST2.INP</a:t>
            </a:r>
          </a:p>
          <a:p>
            <a:pPr marL="1371600" lvl="2" indent="-457200" eaLnBrk="1" hangingPunct="1">
              <a:spcBef>
                <a:spcPts val="1200"/>
              </a:spcBef>
              <a:buFont typeface="+mj-lt"/>
              <a:buAutoNum type="alphaLcPeriod"/>
            </a:pPr>
            <a:r>
              <a:rPr lang="en-US" alt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 properly reference the location of all files located in other directories</a:t>
            </a:r>
          </a:p>
          <a:p>
            <a:pPr marL="1371600" lvl="2" indent="-457200" eaLnBrk="1" hangingPunct="1">
              <a:spcBef>
                <a:spcPts val="1200"/>
              </a:spcBef>
              <a:buFont typeface="+mj-lt"/>
              <a:buAutoNum type="alphaLcPeriod"/>
            </a:pPr>
            <a:r>
              <a:rPr lang="en-US" alt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Change output file names to </a:t>
            </a:r>
            <a:r>
              <a:rPr lang="en-US" altLang="en-US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Met_Double_Zo.sfc</a:t>
            </a:r>
            <a:r>
              <a:rPr lang="en-US" alt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&amp; </a:t>
            </a:r>
            <a:r>
              <a:rPr lang="en-US" altLang="en-US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Met_Double_Zo.pfl</a:t>
            </a:r>
            <a:endParaRPr lang="en-US" altLang="en-US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371600" lvl="2" indent="-457200" eaLnBrk="1" hangingPunct="1">
              <a:spcBef>
                <a:spcPts val="1200"/>
              </a:spcBef>
              <a:buFont typeface="+mj-lt"/>
              <a:buAutoNum type="alphaLcPeriod"/>
            </a:pPr>
            <a:r>
              <a:rPr lang="en-US" alt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Assign …\AERSURFACE\MC\</a:t>
            </a:r>
            <a:r>
              <a:rPr lang="en-US" altLang="en-US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Double_Zo.sfc</a:t>
            </a:r>
            <a:r>
              <a:rPr lang="en-US" alt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to the keyword </a:t>
            </a:r>
            <a:r>
              <a:rPr lang="en-US" altLang="en-US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aersurf</a:t>
            </a:r>
            <a:r>
              <a:rPr lang="en-US" alt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(no need to change the parameter associated with the keyword aersurf2)</a:t>
            </a:r>
          </a:p>
          <a:p>
            <a:pPr marL="1371600" lvl="2" indent="-457200" eaLnBrk="1" hangingPunct="1">
              <a:spcBef>
                <a:spcPts val="1200"/>
              </a:spcBef>
              <a:buFont typeface="+mj-lt"/>
              <a:buAutoNum type="alphaLcPeriod"/>
            </a:pPr>
            <a:r>
              <a:rPr lang="en-US" alt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Edit the .bat file to move back 2 levels instead of 1.</a:t>
            </a:r>
          </a:p>
          <a:p>
            <a:pPr lvl="1" eaLnBrk="1" hangingPunct="1">
              <a:spcBef>
                <a:spcPts val="1200"/>
              </a:spcBef>
            </a:pPr>
            <a:r>
              <a:rPr lang="en-US" alt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Run AERMET by double clicking the .bat file</a:t>
            </a:r>
          </a:p>
          <a:p>
            <a:pPr marL="914400" lvl="1" indent="-457200" algn="r" eaLnBrk="1" hangingPunct="1">
              <a:spcBef>
                <a:spcPts val="1200"/>
              </a:spcBef>
              <a:buFont typeface="+mj-lt"/>
              <a:buAutoNum type="arabicPeriod" startAt="4"/>
            </a:pPr>
            <a:endParaRPr lang="en-US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B92F6245-96D7-C4B8-B942-63828C41A2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21757" y="414945"/>
            <a:ext cx="7467600" cy="623888"/>
          </a:xfrm>
        </p:spPr>
        <p:txBody>
          <a:bodyPr/>
          <a:lstStyle/>
          <a:p>
            <a:pPr eaLnBrk="1" hangingPunct="1">
              <a:defRPr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Exercise 3</a:t>
            </a:r>
          </a:p>
        </p:txBody>
      </p:sp>
    </p:spTree>
    <p:extLst>
      <p:ext uri="{BB962C8B-B14F-4D97-AF65-F5344CB8AC3E}">
        <p14:creationId xmlns:p14="http://schemas.microsoft.com/office/powerpoint/2010/main" val="14367618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DDB8AF9B-BBE8-4ECB-B1B2-5D55B71079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Exercise 3</a:t>
            </a:r>
          </a:p>
        </p:txBody>
      </p:sp>
      <p:sp>
        <p:nvSpPr>
          <p:cNvPr id="154628" name="Content Placeholder 6">
            <a:extLst>
              <a:ext uri="{FF2B5EF4-FFF2-40B4-BE49-F238E27FC236}">
                <a16:creationId xmlns:a16="http://schemas.microsoft.com/office/drawing/2014/main" id="{FA0DA464-B09B-423A-BEDF-0DF77D52F26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447800" y="928688"/>
            <a:ext cx="7239000" cy="5624512"/>
          </a:xfrm>
        </p:spPr>
        <p:txBody>
          <a:bodyPr/>
          <a:lstStyle/>
          <a:p>
            <a:pPr eaLnBrk="1" hangingPunct="1">
              <a:spcBef>
                <a:spcPts val="1200"/>
              </a:spcBef>
            </a:pPr>
            <a:r>
              <a:rPr lang="da-DK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Question: </a:t>
            </a:r>
          </a:p>
          <a:p>
            <a:pPr marL="914400" lvl="1" indent="-457200" eaLnBrk="1" hangingPunct="1">
              <a:spcBef>
                <a:spcPts val="1200"/>
              </a:spcBef>
              <a:buFont typeface="+mj-lt"/>
              <a:buAutoNum type="arabicPeriod"/>
            </a:pPr>
            <a:r>
              <a:rPr lang="da-DK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What parameters in the AERMET’s Met_Double_Zo.sfc file would you expect to change?</a:t>
            </a:r>
          </a:p>
          <a:p>
            <a:pPr marL="914400" lvl="1" indent="-457200" eaLnBrk="1" hangingPunct="1">
              <a:spcBef>
                <a:spcPts val="1200"/>
              </a:spcBef>
              <a:buFont typeface="+mj-lt"/>
              <a:buAutoNum type="arabicPeriod"/>
            </a:pPr>
            <a:r>
              <a:rPr lang="da-DK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Compare files, have they changed?</a:t>
            </a:r>
          </a:p>
          <a:p>
            <a:pPr marL="914400" lvl="1" indent="-457200" eaLnBrk="1" hangingPunct="1">
              <a:spcBef>
                <a:spcPts val="1200"/>
              </a:spcBef>
              <a:buFont typeface="+mj-lt"/>
              <a:buAutoNum type="arabicPeriod"/>
            </a:pPr>
            <a:r>
              <a:rPr lang="da-DK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 general, how much have they changed?</a:t>
            </a:r>
          </a:p>
          <a:p>
            <a:pPr marL="914400" lvl="1" indent="-457200" eaLnBrk="1" hangingPunct="1">
              <a:spcBef>
                <a:spcPts val="1200"/>
              </a:spcBef>
              <a:buFont typeface="+mj-lt"/>
              <a:buAutoNum type="arabicPeriod"/>
            </a:pPr>
            <a:r>
              <a:rPr lang="da-DK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What is the reason that explains the changes?</a:t>
            </a:r>
          </a:p>
          <a:p>
            <a:pPr marL="457200" lvl="1" indent="0" eaLnBrk="1" hangingPunct="1">
              <a:spcBef>
                <a:spcPts val="1200"/>
              </a:spcBef>
              <a:buNone/>
            </a:pPr>
            <a:endParaRPr lang="da-DK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00100" lvl="1" indent="-342900" eaLnBrk="1" hangingPunct="1">
              <a:spcBef>
                <a:spcPts val="1200"/>
              </a:spcBef>
              <a:buFont typeface="+mj-lt"/>
              <a:buAutoNum type="arabicPeriod"/>
            </a:pPr>
            <a:endParaRPr lang="en-US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eaLnBrk="1" hangingPunct="1">
              <a:spcBef>
                <a:spcPts val="1200"/>
              </a:spcBef>
            </a:pPr>
            <a:endParaRPr lang="en-US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9248809"/>
      </p:ext>
    </p:extLst>
  </p:cSld>
  <p:clrMapOvr>
    <a:masterClrMapping/>
  </p:clrMapOvr>
</p:sld>
</file>

<file path=ppt/theme/theme1.xml><?xml version="1.0" encoding="utf-8"?>
<a:theme xmlns:a="http://schemas.openxmlformats.org/drawingml/2006/main" name="APTI_Template_AIR">
  <a:themeElements>
    <a:clrScheme name="Urban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8C0CF28EF51534B8C8882D09B913146" ma:contentTypeVersion="11" ma:contentTypeDescription="Create a new document." ma:contentTypeScope="" ma:versionID="12ccd4f305eb12180e9335c10773518d">
  <xsd:schema xmlns:xsd="http://www.w3.org/2001/XMLSchema" xmlns:xs="http://www.w3.org/2001/XMLSchema" xmlns:p="http://schemas.microsoft.com/office/2006/metadata/properties" xmlns:ns2="df525fa7-169b-46a1-8371-f21838c3498e" xmlns:ns3="a946c7e2-e968-47fa-b743-9bb460e7e0dc" targetNamespace="http://schemas.microsoft.com/office/2006/metadata/properties" ma:root="true" ma:fieldsID="4a897ec66a9fa50de6d2c11d8751a140" ns2:_="" ns3:_="">
    <xsd:import namespace="df525fa7-169b-46a1-8371-f21838c3498e"/>
    <xsd:import namespace="a946c7e2-e968-47fa-b743-9bb460e7e0d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DateTaken" minOccurs="0"/>
                <xsd:element ref="ns2:MediaServiceAutoKeyPoints" minOccurs="0"/>
                <xsd:element ref="ns2:MediaServiceKeyPoints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f525fa7-169b-46a1-8371-f21838c3498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946c7e2-e968-47fa-b743-9bb460e7e0dc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12273252-A6CB-405B-ACAA-5F2D155558FE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4FA83B31-5C58-4EEC-A2AA-DB7D58DFAB8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df525fa7-169b-46a1-8371-f21838c3498e"/>
    <ds:schemaRef ds:uri="a946c7e2-e968-47fa-b743-9bb460e7e0d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APTI_Template_AIR</Template>
  <TotalTime>22394</TotalTime>
  <Words>343</Words>
  <Application>Microsoft Office PowerPoint</Application>
  <PresentationFormat>On-screen Show (4:3)</PresentationFormat>
  <Paragraphs>39</Paragraphs>
  <Slides>5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1" baseType="lpstr">
      <vt:lpstr>Wingdings</vt:lpstr>
      <vt:lpstr>Trebuchet MS</vt:lpstr>
      <vt:lpstr>Times New Roman</vt:lpstr>
      <vt:lpstr>Calibri</vt:lpstr>
      <vt:lpstr>Arial</vt:lpstr>
      <vt:lpstr>APTI_Template_AIR</vt:lpstr>
      <vt:lpstr>EXERCISE 3</vt:lpstr>
      <vt:lpstr>Exercise 3</vt:lpstr>
      <vt:lpstr>Exercise 3</vt:lpstr>
      <vt:lpstr>Exercise 3</vt:lpstr>
      <vt:lpstr>Exercise 3</vt:lpstr>
    </vt:vector>
  </TitlesOfParts>
  <Company>Amec Plc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james.paumier</dc:creator>
  <dc:description>Air PowerPoint Template - General Distribution</dc:description>
  <cp:lastModifiedBy>Alan Cimorelli</cp:lastModifiedBy>
  <cp:revision>1174</cp:revision>
  <cp:lastPrinted>2025-02-27T12:16:18Z</cp:lastPrinted>
  <dcterms:created xsi:type="dcterms:W3CDTF">2013-08-27T13:26:21Z</dcterms:created>
  <dcterms:modified xsi:type="dcterms:W3CDTF">2026-02-24T09:08:36Z</dcterms:modified>
</cp:coreProperties>
</file>