
<file path=[Content_Types].xml><?xml version="1.0" encoding="utf-8"?>
<Types xmlns="http://schemas.openxmlformats.org/package/2006/content-types">
  <Default Extension="fntdata" ContentType="application/x-fontdata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48" r:id="rId3"/>
  </p:sldMasterIdLst>
  <p:notesMasterIdLst>
    <p:notesMasterId r:id="rId36"/>
  </p:notesMasterIdLst>
  <p:sldIdLst>
    <p:sldId id="270" r:id="rId4"/>
    <p:sldId id="456" r:id="rId5"/>
    <p:sldId id="295" r:id="rId6"/>
    <p:sldId id="260" r:id="rId7"/>
    <p:sldId id="409" r:id="rId8"/>
    <p:sldId id="425" r:id="rId9"/>
    <p:sldId id="424" r:id="rId10"/>
    <p:sldId id="441" r:id="rId11"/>
    <p:sldId id="442" r:id="rId12"/>
    <p:sldId id="443" r:id="rId13"/>
    <p:sldId id="432" r:id="rId14"/>
    <p:sldId id="343" r:id="rId15"/>
    <p:sldId id="433" r:id="rId16"/>
    <p:sldId id="430" r:id="rId17"/>
    <p:sldId id="434" r:id="rId18"/>
    <p:sldId id="427" r:id="rId19"/>
    <p:sldId id="450" r:id="rId20"/>
    <p:sldId id="415" r:id="rId21"/>
    <p:sldId id="318" r:id="rId22"/>
    <p:sldId id="317" r:id="rId23"/>
    <p:sldId id="453" r:id="rId24"/>
    <p:sldId id="452" r:id="rId25"/>
    <p:sldId id="451" r:id="rId26"/>
    <p:sldId id="440" r:id="rId27"/>
    <p:sldId id="454" r:id="rId28"/>
    <p:sldId id="302" r:id="rId29"/>
    <p:sldId id="311" r:id="rId30"/>
    <p:sldId id="458" r:id="rId31"/>
    <p:sldId id="459" r:id="rId32"/>
    <p:sldId id="445" r:id="rId33"/>
    <p:sldId id="296" r:id="rId34"/>
    <p:sldId id="460" r:id="rId35"/>
  </p:sldIdLst>
  <p:sldSz cx="9144000" cy="6858000" type="screen4x3"/>
  <p:notesSz cx="6858000" cy="9313863"/>
  <p:embeddedFontLst>
    <p:embeddedFont>
      <p:font typeface="Trebuchet MS" panose="020B0603020202020204" pitchFamily="34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4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6666"/>
    <a:srgbClr val="336600"/>
    <a:srgbClr val="D2364C"/>
    <a:srgbClr val="CA652D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9" autoAdjust="0"/>
    <p:restoredTop sz="93447" autoAdjust="0"/>
  </p:normalViewPr>
  <p:slideViewPr>
    <p:cSldViewPr snapToGrid="0">
      <p:cViewPr varScale="1">
        <p:scale>
          <a:sx n="84" d="100"/>
          <a:sy n="84" d="100"/>
        </p:scale>
        <p:origin x="1522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6908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80" d="100"/>
          <a:sy n="80" d="100"/>
        </p:scale>
        <p:origin x="-1476" y="-72"/>
      </p:cViewPr>
      <p:guideLst>
        <p:guide orient="horz" pos="2934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BB28EFD-B907-4D00-8B4B-56F774C0AF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098" cy="465077"/>
          </a:xfrm>
          <a:prstGeom prst="rect">
            <a:avLst/>
          </a:prstGeom>
        </p:spPr>
        <p:txBody>
          <a:bodyPr vert="horz" lIns="91848" tIns="45924" rIns="91848" bIns="45924" rtlCol="0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2FF9F0-41F4-42D0-A2CA-D3F35F7EC90A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414" y="1"/>
            <a:ext cx="2972098" cy="465077"/>
          </a:xfrm>
          <a:prstGeom prst="rect">
            <a:avLst/>
          </a:prstGeom>
        </p:spPr>
        <p:txBody>
          <a:bodyPr vert="horz" lIns="91848" tIns="45924" rIns="91848" bIns="45924" rtlCol="0"/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9753492-CA03-437D-90BC-BE7EA12E9B1B}" type="datetimeFigureOut">
              <a:rPr lang="en-US"/>
              <a:pPr>
                <a:defRPr/>
              </a:pPr>
              <a:t>2/24/2026</a:t>
            </a:fld>
            <a:endParaRPr lang="en-US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8B351D57-3DA3-442D-BCB5-30ABBC6757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698500"/>
            <a:ext cx="4656138" cy="3494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48" tIns="45924" rIns="91848" bIns="45924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A267F1C0-C708-43F4-AD9B-E4C7DD87648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6098" y="4424394"/>
            <a:ext cx="5485805" cy="4190314"/>
          </a:xfrm>
          <a:prstGeom prst="rect">
            <a:avLst/>
          </a:prstGeom>
        </p:spPr>
        <p:txBody>
          <a:bodyPr vert="horz" lIns="91848" tIns="45924" rIns="91848" bIns="45924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DA2367-A0FE-4821-A891-1E55F804AD8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47247"/>
            <a:ext cx="2972098" cy="465077"/>
          </a:xfrm>
          <a:prstGeom prst="rect">
            <a:avLst/>
          </a:prstGeom>
        </p:spPr>
        <p:txBody>
          <a:bodyPr vert="horz" lIns="91848" tIns="45924" rIns="91848" bIns="45924" rtlCol="0" anchor="b"/>
          <a:lstStyle>
            <a:lvl1pPr algn="l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F35060-A77F-4D66-BFFE-3C864066B2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414" y="8847247"/>
            <a:ext cx="2972098" cy="465077"/>
          </a:xfrm>
          <a:prstGeom prst="rect">
            <a:avLst/>
          </a:prstGeom>
        </p:spPr>
        <p:txBody>
          <a:bodyPr vert="horz" wrap="square" lIns="91848" tIns="45924" rIns="91848" bIns="459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F746246-950A-446E-99D0-E75E0C1C20E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11213172-B9FB-44D6-B148-F6C15B1449A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2DBB1191-E28E-4978-AABE-DDC15A9E628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77360D37-768D-40BC-B774-04710337A0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0520613-ACAD-43AC-AAB0-32960B96DC09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942517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B2985931-3AC6-4E7A-9593-F894572EAC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1109B0-8A49-44CD-9E31-133FD8E37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Bef>
                <a:spcPts val="1147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63AE0EEC-E815-4342-B249-C8D630CA8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4F9B4ED-7294-4E6B-92D9-71F55A91314B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493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>
            <a:extLst>
              <a:ext uri="{FF2B5EF4-FFF2-40B4-BE49-F238E27FC236}">
                <a16:creationId xmlns:a16="http://schemas.microsoft.com/office/drawing/2014/main" id="{F11D026B-26F7-4942-A082-99C8E7FACF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>
            <a:extLst>
              <a:ext uri="{FF2B5EF4-FFF2-40B4-BE49-F238E27FC236}">
                <a16:creationId xmlns:a16="http://schemas.microsoft.com/office/drawing/2014/main" id="{41DAD2AD-2224-4F08-92D6-9B577D1CC0F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05476" name="Slide Number Placeholder 3">
            <a:extLst>
              <a:ext uri="{FF2B5EF4-FFF2-40B4-BE49-F238E27FC236}">
                <a16:creationId xmlns:a16="http://schemas.microsoft.com/office/drawing/2014/main" id="{0AA08366-CBB9-4B1E-9C55-4CE940B5DB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868" indent="-2857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2874" indent="-228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025" indent="-228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174" indent="-22857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324" indent="-228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474" indent="-228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8623" indent="-228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5774" indent="-228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F9BFDA-C7C2-46D7-8AC0-5B5A77ADF27E}" type="slidenum">
              <a:rPr lang="en-US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B2985931-3AC6-4E7A-9593-F894572EAC5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1109B0-8A49-44CD-9E31-133FD8E37D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Bef>
                <a:spcPts val="1147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63AE0EEC-E815-4342-B249-C8D630CA8B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4F9B4ED-7294-4E6B-92D9-71F55A91314B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728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46513E9-97FF-45E3-886C-FDDED39E0B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31537CB5-88C4-4A5A-9F59-8F8D139C57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B1480C4-DB62-4B35-BB68-D8C3CB40C0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33A069-B764-45AE-90F4-1C4A0D854FFB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771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830704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8CD33574-C720-4D01-B3A9-66B8DD4AE1F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29CA2973-6108-4659-A6B2-C09AB54E65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1B72AB51-CF66-4D44-B774-09A18FEE90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EE2C354-8D63-4BBF-B74E-8C181B49F099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1827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63219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AA998-20B2-44F4-B774-82A86899E03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135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2720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326339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47959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845222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17540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AA998-20B2-44F4-B774-82A86899E03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510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46513E9-97FF-45E3-886C-FDDED39E0B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31537CB5-88C4-4A5A-9F59-8F8D139C57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B1480C4-DB62-4B35-BB68-D8C3CB40C0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33A069-B764-45AE-90F4-1C4A0D854FFB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4679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346513E9-97FF-45E3-886C-FDDED39E0B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31537CB5-88C4-4A5A-9F59-8F8D139C57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4B1480C4-DB62-4B35-BB68-D8C3CB40C0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133A069-B764-45AE-90F4-1C4A0D854FFB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56416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40C27DD2-A44B-40AD-8F7C-CB0FA361139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E336BADC-D44E-44A3-B312-B68F1FEC29A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0F6B3546-C5C4-4C0C-9514-7B8855A2B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5001E26-2477-4C50-A55D-FB3968742894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>
            <a:extLst>
              <a:ext uri="{FF2B5EF4-FFF2-40B4-BE49-F238E27FC236}">
                <a16:creationId xmlns:a16="http://schemas.microsoft.com/office/drawing/2014/main" id="{7A815DCE-CC9E-45AD-B4D1-56DA3362FC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>
            <a:extLst>
              <a:ext uri="{FF2B5EF4-FFF2-40B4-BE49-F238E27FC236}">
                <a16:creationId xmlns:a16="http://schemas.microsoft.com/office/drawing/2014/main" id="{A01E7B38-477A-4894-8E81-CB50CAC0C96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49156" name="Slide Number Placeholder 3">
            <a:extLst>
              <a:ext uri="{FF2B5EF4-FFF2-40B4-BE49-F238E27FC236}">
                <a16:creationId xmlns:a16="http://schemas.microsoft.com/office/drawing/2014/main" id="{FE5CDD86-9D38-4519-8EA0-2D169E2219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93E4BA-E632-4EF2-948F-E4E39B6C7C99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28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373968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31860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B2E80359-FF03-4036-9687-E6ACFEEEE05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Notes Placeholder 2">
            <a:extLst>
              <a:ext uri="{FF2B5EF4-FFF2-40B4-BE49-F238E27FC236}">
                <a16:creationId xmlns:a16="http://schemas.microsoft.com/office/drawing/2014/main" id="{692672E8-7805-494D-AC8C-5872F005309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6D9EE96D-873D-421F-8711-4E79B6B00E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10186" indent="-273148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092594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29631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966669" indent="-218519">
              <a:spcBef>
                <a:spcPct val="30000"/>
              </a:spcBef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03706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40744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277781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14819" indent="-218519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7544582-80A7-4A16-8CDA-255848E51D5E}" type="slidenum">
              <a:rPr lang="en-US" altLang="en-US" sz="12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020562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E9E07524-6244-4339-8B40-767A159E52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E9BCD9A6-66D7-487A-908B-92BE44C310B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D1873A9C-F566-4E56-8E08-75720D9E54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24228" indent="-27854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14196" indent="-22283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59875" indent="-22283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05554" indent="-22283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51232" indent="-2228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896911" indent="-2228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342589" indent="-2228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788268" indent="-22283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9A2FF13-424F-4453-9B9A-872BC74A2BBA}" type="slidenum">
              <a:rPr lang="en-US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31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AA998-20B2-44F4-B774-82A86899E03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18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AA998-20B2-44F4-B774-82A86899E03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381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67993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683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12512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F746246-950A-446E-99D0-E75E0C1C20E2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8577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_Titl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070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82203-60AD-4135-A61C-4EB4F452C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C4EE57-654D-472A-BFF5-2B602C99CC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6F181-CB1E-4FE1-AD72-939519D1C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A7A73-5976-43C3-995B-8C5CF8AB31D1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8464B-0A21-4897-9F43-22A0366E4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F27001-7260-4E1A-9238-CF3922D24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34DD-DD41-4EF7-A0F7-081391FC6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64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_Chapt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1524000"/>
            <a:ext cx="7467600" cy="62388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400" b="1" cap="small" baseline="0">
                <a:solidFill>
                  <a:srgbClr val="00206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96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_To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304324" y="1295400"/>
            <a:ext cx="7534876" cy="4906963"/>
          </a:xfrm>
          <a:prstGeom prst="rect">
            <a:avLst/>
          </a:prstGeom>
        </p:spPr>
        <p:txBody>
          <a:bodyPr/>
          <a:lstStyle>
            <a:lvl1pPr marL="283464" indent="-283464">
              <a:spcBef>
                <a:spcPts val="2016"/>
              </a:spcBef>
              <a:buFont typeface="Arial" pitchFamily="34" charset="0"/>
              <a:buChar char="•"/>
              <a:defRPr sz="2800"/>
            </a:lvl1pPr>
            <a:lvl2pPr>
              <a:spcBef>
                <a:spcPts val="1000"/>
              </a:spcBef>
              <a:defRPr sz="2400"/>
            </a:lvl2pPr>
            <a:lvl3pPr>
              <a:buSzPct val="100000"/>
              <a:buFont typeface="Arial" pitchFamily="34" charset="0"/>
              <a:buChar char="•"/>
              <a:defRPr/>
            </a:lvl3pPr>
            <a:lvl4pPr>
              <a:defRPr sz="220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62388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16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r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1524000" y="1600200"/>
            <a:ext cx="3429000" cy="4525963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/>
            </a:lvl1pPr>
            <a:lvl2pPr>
              <a:defRPr sz="2400"/>
            </a:lvl2pPr>
            <a:lvl3pPr>
              <a:buFont typeface="Trebuchet MS" pitchFamily="34" charset="0"/>
              <a:buChar char="›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600200"/>
            <a:ext cx="3429000" cy="4525963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/>
            </a:lvl1pPr>
            <a:lvl2pPr>
              <a:defRPr sz="2400"/>
            </a:lvl2pPr>
            <a:lvl3pPr>
              <a:buFont typeface="Trebuchet MS" pitchFamily="34" charset="0"/>
              <a:buChar char="›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219200" y="304800"/>
            <a:ext cx="7467600" cy="623888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0379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ir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82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ir_Pictur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rgbClr val="00206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1370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Air_Hand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buFont typeface="Wingdings" pitchFamily="2" charset="2"/>
              <a:buChar char="§"/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100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A8026-F209-4768-83FE-B213EEF33A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350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57EC4-4813-4008-8994-BA15AD775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73CF1D-679D-47BB-8346-D0E03D547F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1E8E7D-5F73-43ED-9932-42368FB09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EA7A73-5976-43C3-995B-8C5CF8AB31D1}" type="datetimeFigureOut">
              <a:rPr lang="en-US" smtClean="0"/>
              <a:t>2/24/2026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D1F99F-BF6B-419E-865C-F55A239E1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004C3-9BBC-473E-BA88-58E8BB17C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34DD-DD41-4EF7-A0F7-081391FC6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45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624966D-5830-4662-8D4A-BD9863E06B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AAEF174-6677-4677-9195-41B985D0D7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90600" y="1600200"/>
            <a:ext cx="76962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8" r:id="rId1"/>
    <p:sldLayoutId id="2147483909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10" r:id="rId8"/>
    <p:sldLayoutId id="2147483911" r:id="rId9"/>
    <p:sldLayoutId id="2147483912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 cap="small">
          <a:solidFill>
            <a:srgbClr val="00206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206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f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DC98271E-AF58-4A15-9291-50C7955855BB}"/>
              </a:ext>
            </a:extLst>
          </p:cNvPr>
          <p:cNvSpPr txBox="1">
            <a:spLocks/>
          </p:cNvSpPr>
          <p:nvPr/>
        </p:nvSpPr>
        <p:spPr>
          <a:xfrm>
            <a:off x="5410200" y="4572000"/>
            <a:ext cx="3505200" cy="384175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r">
              <a:defRPr sz="2400" b="1" baseline="0">
                <a:solidFill>
                  <a:schemeClr val="bg1"/>
                </a:solidFill>
              </a:defRPr>
            </a:lvl1pPr>
          </a:lstStyle>
          <a:p>
            <a:pPr eaLnBrk="1" hangingPunct="1">
              <a:defRPr/>
            </a:pPr>
            <a:r>
              <a:rPr lang="en-US" cap="small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Course #MODL301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CEC76CF-4EE7-4F2A-8587-B25098694A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2400"/>
            <a:ext cx="6400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 Pollution Dispersion Models:</a:t>
            </a:r>
          </a:p>
          <a:p>
            <a:pPr eaLnBrk="1" hangingPunct="1">
              <a:defRPr/>
            </a:pP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Applications with the AERMOD Modeling System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21109A6-CD71-428B-90B1-026854BE0A4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49238" y="869949"/>
            <a:ext cx="8894762" cy="158916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BPIPPRM – </a:t>
            </a:r>
            <a:r>
              <a:rPr kumimoji="0" lang="en-US" sz="36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building</a:t>
            </a:r>
            <a:r>
              <a:rPr kumimoji="0" 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Profile Input Program</a:t>
            </a:r>
            <a:br>
              <a:rPr kumimoji="0" 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			</a:t>
            </a:r>
            <a:r>
              <a:rPr kumimoji="0" lang="en-US" sz="22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FOR</a:t>
            </a:r>
            <a:r>
              <a:rPr kumimoji="0" lang="en-US" sz="3200" b="1" i="0" u="none" strike="noStrike" kern="1200" cap="small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AERMOD/PRIME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A0C112D-F825-4572-BCBE-C9EACD96F358}"/>
              </a:ext>
            </a:extLst>
          </p:cNvPr>
          <p:cNvSpPr txBox="1">
            <a:spLocks/>
          </p:cNvSpPr>
          <p:nvPr/>
        </p:nvSpPr>
        <p:spPr>
          <a:xfrm>
            <a:off x="5408613" y="4973638"/>
            <a:ext cx="3505200" cy="384175"/>
          </a:xfrm>
          <a:prstGeom prst="rect">
            <a:avLst/>
          </a:prstGeom>
          <a:ln>
            <a:noFill/>
          </a:ln>
        </p:spPr>
        <p:txBody>
          <a:bodyPr>
            <a:normAutofit fontScale="92500" lnSpcReduction="20000"/>
          </a:bodyPr>
          <a:lstStyle>
            <a:lvl1pPr algn="r">
              <a:defRPr sz="2400" b="1" baseline="0">
                <a:solidFill>
                  <a:schemeClr val="bg1"/>
                </a:solidFill>
              </a:defRPr>
            </a:lvl1pPr>
          </a:lstStyle>
          <a:p>
            <a:pPr eaLnBrk="1" hangingPunct="1">
              <a:defRPr/>
            </a:pPr>
            <a:endParaRPr lang="en-US" cap="small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C04A0E51-C72E-98AA-FA1B-C87D722F3118}"/>
              </a:ext>
            </a:extLst>
          </p:cNvPr>
          <p:cNvSpPr txBox="1">
            <a:spLocks/>
          </p:cNvSpPr>
          <p:nvPr/>
        </p:nvSpPr>
        <p:spPr>
          <a:xfrm>
            <a:off x="1308775" y="0"/>
            <a:ext cx="7467600" cy="97971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Tunnel –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Neutral Stability</a:t>
            </a:r>
          </a:p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(non-buoyant smoke)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B696DF-A03B-B0CF-35B7-1EB837D34047}"/>
              </a:ext>
            </a:extLst>
          </p:cNvPr>
          <p:cNvSpPr txBox="1"/>
          <p:nvPr/>
        </p:nvSpPr>
        <p:spPr>
          <a:xfrm>
            <a:off x="2761861" y="2883159"/>
            <a:ext cx="46474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/>
              <a:t>Smoke visualization 3</a:t>
            </a:r>
          </a:p>
          <a:p>
            <a:pPr algn="ctr"/>
            <a:r>
              <a:rPr lang="en-US" sz="2400" dirty="0"/>
              <a:t>(to be shown in class)</a:t>
            </a:r>
          </a:p>
        </p:txBody>
      </p:sp>
    </p:spTree>
    <p:extLst>
      <p:ext uri="{BB962C8B-B14F-4D97-AF65-F5344CB8AC3E}">
        <p14:creationId xmlns:p14="http://schemas.microsoft.com/office/powerpoint/2010/main" val="2990438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3ED2388-A6E7-46D3-A9E1-0A4825D0F8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5632" y="962756"/>
            <a:ext cx="8026400" cy="5590858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Major effects on plumes that interact with the building wake: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Streamline suppression or enhancement of plume rise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Plume material captured in the wake is partitioned between the cavity and far wake.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Enhanced turbulence in both the near and far wakes (recirculation in the cavity)</a:t>
            </a:r>
          </a:p>
          <a:p>
            <a:pPr lvl="1" eaLnBrk="1" hangingPunct="1">
              <a:spcBef>
                <a:spcPts val="12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Reduced wind speed (advection downwind)</a:t>
            </a:r>
          </a:p>
          <a:p>
            <a:pPr marL="571500" lvl="1" indent="-571500" eaLnBrk="1" hangingPunct="1">
              <a:spcBef>
                <a:spcPts val="18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Magnitude of effects depends on building size and location of source relative to the building.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45873A1E-5744-82DC-EAC5-22AED2068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6900" y="216376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DOWNWASH in AERMOD</a:t>
            </a:r>
          </a:p>
        </p:txBody>
      </p:sp>
    </p:spTree>
    <p:extLst>
      <p:ext uri="{BB962C8B-B14F-4D97-AF65-F5344CB8AC3E}">
        <p14:creationId xmlns:p14="http://schemas.microsoft.com/office/powerpoint/2010/main" val="19339080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Content Placeholder 6">
            <a:extLst>
              <a:ext uri="{FF2B5EF4-FFF2-40B4-BE49-F238E27FC236}">
                <a16:creationId xmlns:a16="http://schemas.microsoft.com/office/drawing/2014/main" id="{2F4C1C4F-6BC9-49C8-8180-ACE9C83FE0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33500" y="2609849"/>
            <a:ext cx="7467600" cy="1866901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building downwash algorithms incorporated into AERMOD were originally developed in the 1990s by a collaborations between EPRI and EPA.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 eaLnBrk="1" hangingPunct="1"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lume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odel </a:t>
            </a: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nhancements (PRIME)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D8084235-9C2E-9B7A-CEFF-CA98C1AF4196}"/>
              </a:ext>
            </a:extLst>
          </p:cNvPr>
          <p:cNvSpPr txBox="1">
            <a:spLocks/>
          </p:cNvSpPr>
          <p:nvPr/>
        </p:nvSpPr>
        <p:spPr bwMode="auto">
          <a:xfrm>
            <a:off x="1055720" y="1782730"/>
            <a:ext cx="7467600" cy="916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AERMOD / PRIME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AF0DBC07-5035-B0A6-B4D4-74BDB6A0E2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5336" y="745283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DOWNWASH in AERMOD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A5CBD1-C589-4337-BB22-CB1AC3350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AERMOD / PRIME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3ED2388-A6E7-46D3-A9E1-0A4825D0F8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75360" y="935355"/>
            <a:ext cx="8168640" cy="5241510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Determines the shape and size of the wake depending on the building shape and wind direction.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Considers the position of the stack release relative to the building (i.e. relative to the wake).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the plume rises in the disturbed flow AERMOD determines if it is influenced by the building wake;   if yes, then the model partitions the plume mass into that captured in the cavity (near wake) and the that in the far wake.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Cavity mass is mixed and then re-emitted into the far wake.</a:t>
            </a:r>
          </a:p>
          <a:p>
            <a:pPr eaLnBrk="1" hangingPunct="1"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54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D85F45-B717-4771-908D-5917F7174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5936" y="697706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AERMOD / PRIME</a:t>
            </a:r>
          </a:p>
        </p:txBody>
      </p:sp>
      <p:sp>
        <p:nvSpPr>
          <p:cNvPr id="15363" name="Content Placeholder 6">
            <a:extLst>
              <a:ext uri="{FF2B5EF4-FFF2-40B4-BE49-F238E27FC236}">
                <a16:creationId xmlns:a16="http://schemas.microsoft.com/office/drawing/2014/main" id="{46BD9AE5-21FD-43B8-B9BB-1FAF436503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1360" y="1936749"/>
            <a:ext cx="8473440" cy="365228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distance downwind (~ 15 H) where the flow begins to return to ambient conditions. 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Beyond this point, AERMOD estimates concentrations as a weighted sum of the downwash resultant concentrations and concentrations without the building.  Therefore, concentrations slowly evolve back toward those in a no-building flow.</a:t>
            </a:r>
          </a:p>
          <a:p>
            <a:pPr eaLnBrk="1" hangingPunct="1"/>
            <a:endParaRPr lang="en-US" altLang="en-US" sz="2800" dirty="0"/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712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>
            <a:extLst>
              <a:ext uri="{FF2B5EF4-FFF2-40B4-BE49-F238E27FC236}">
                <a16:creationId xmlns:a16="http://schemas.microsoft.com/office/drawing/2014/main" id="{21BAB3CE-0689-42E8-8528-752EF34CB763}"/>
              </a:ext>
            </a:extLst>
          </p:cNvPr>
          <p:cNvSpPr txBox="1">
            <a:spLocks/>
          </p:cNvSpPr>
          <p:nvPr/>
        </p:nvSpPr>
        <p:spPr>
          <a:xfrm>
            <a:off x="1173480" y="0"/>
            <a:ext cx="7467600" cy="138176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</a:p>
          <a:p>
            <a:pPr eaLnBrk="1" hangingPunct="1">
              <a:defRPr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</a:t>
            </a:r>
            <a:r>
              <a:rPr lang="en-US" sz="2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uilding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rofile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nput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sz="2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rogram for 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en-US" sz="2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</a:t>
            </a:r>
          </a:p>
          <a:p>
            <a:pPr eaLnBrk="1" hangingPunct="1">
              <a:defRPr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6">
            <a:extLst>
              <a:ext uri="{FF2B5EF4-FFF2-40B4-BE49-F238E27FC236}">
                <a16:creationId xmlns:a16="http://schemas.microsoft.com/office/drawing/2014/main" id="{E2999812-8B50-42DC-A69F-46F328E02DE6}"/>
              </a:ext>
            </a:extLst>
          </p:cNvPr>
          <p:cNvSpPr txBox="1">
            <a:spLocks/>
          </p:cNvSpPr>
          <p:nvPr/>
        </p:nvSpPr>
        <p:spPr>
          <a:xfrm>
            <a:off x="914400" y="1109804"/>
            <a:ext cx="8229600" cy="528701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Preprocessor for AERMOD that provides the appropriate building dimensions for each source and wind direction.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en-US" alt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 first determines which building or combination of buildings most influences a particular source for each wind direction.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en-US" alt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AERMOD’s formulations for wake size and shape are based on rectangular buildings with flow perpendicular to a building side; thus, for each source effected, BPIPPRM must provide an effective rectangular building for each wind direction. </a:t>
            </a:r>
            <a:endParaRPr lang="en-US" altLang="en-US" sz="2600" dirty="0"/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141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81650CC-751E-4F05-9C49-0A0F67507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52400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1C4B28E0-D506-4415-A297-FC8DC5A84F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90233" y="776288"/>
            <a:ext cx="8325534" cy="1489392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 Influence Zone (SIZ) 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direction-specific region in which nearby structures or buildings have an influence on a particular stack/plume</a:t>
            </a:r>
          </a:p>
        </p:txBody>
      </p:sp>
      <p:pic>
        <p:nvPicPr>
          <p:cNvPr id="21509" name="Picture 5" descr="EPA is currently assessing whether the 5L limit to consider buildings for potential downwash is appropriate for more refined downwash algorithms such as PRIME.">
            <a:extLst>
              <a:ext uri="{FF2B5EF4-FFF2-40B4-BE49-F238E27FC236}">
                <a16:creationId xmlns:a16="http://schemas.microsoft.com/office/drawing/2014/main" id="{457EDAFF-2C7C-4399-9C76-A212EE3478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756" y="2361016"/>
            <a:ext cx="7467601" cy="297430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50584E-8680-4875-90B1-F63832BCB37B}"/>
              </a:ext>
            </a:extLst>
          </p:cNvPr>
          <p:cNvSpPr txBox="1"/>
          <p:nvPr/>
        </p:nvSpPr>
        <p:spPr>
          <a:xfrm>
            <a:off x="1596834" y="5532258"/>
            <a:ext cx="70634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L = the lesser of the building height and projected width</a:t>
            </a:r>
          </a:p>
        </p:txBody>
      </p:sp>
    </p:spTree>
    <p:extLst>
      <p:ext uri="{BB962C8B-B14F-4D97-AF65-F5344CB8AC3E}">
        <p14:creationId xmlns:p14="http://schemas.microsoft.com/office/powerpoint/2010/main" val="16353115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1" descr="smoke_viz5">
            <a:extLst>
              <a:ext uri="{FF2B5EF4-FFF2-40B4-BE49-F238E27FC236}">
                <a16:creationId xmlns:a16="http://schemas.microsoft.com/office/drawing/2014/main" id="{1627D56B-B999-43C5-BA45-58BECAF2C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830" y="1950097"/>
            <a:ext cx="3441348" cy="2802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EC364A-FB21-48C3-A35F-B99566058F0A}"/>
              </a:ext>
            </a:extLst>
          </p:cNvPr>
          <p:cNvSpPr txBox="1"/>
          <p:nvPr/>
        </p:nvSpPr>
        <p:spPr>
          <a:xfrm>
            <a:off x="4841355" y="4700299"/>
            <a:ext cx="1608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/>
              <a:t>1 – hour avg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859B6E-A00B-4007-BB2A-C69C70F5ACC9}"/>
              </a:ext>
            </a:extLst>
          </p:cNvPr>
          <p:cNvSpPr txBox="1"/>
          <p:nvPr/>
        </p:nvSpPr>
        <p:spPr>
          <a:xfrm>
            <a:off x="2085958" y="5286091"/>
            <a:ext cx="5151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Wind Tunnel Simulations (plan view)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9CD15D00-5131-4EFF-B034-5554D1F3B352}"/>
              </a:ext>
            </a:extLst>
          </p:cNvPr>
          <p:cNvSpPr txBox="1">
            <a:spLocks/>
          </p:cNvSpPr>
          <p:nvPr/>
        </p:nvSpPr>
        <p:spPr>
          <a:xfrm>
            <a:off x="1193800" y="234740"/>
            <a:ext cx="7467600" cy="6238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6521D5-3451-4CA8-BF87-01F064338A4B}"/>
              </a:ext>
            </a:extLst>
          </p:cNvPr>
          <p:cNvSpPr txBox="1"/>
          <p:nvPr/>
        </p:nvSpPr>
        <p:spPr>
          <a:xfrm>
            <a:off x="1883603" y="1341076"/>
            <a:ext cx="53767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Cubical Building – Perpendicular Flow</a:t>
            </a:r>
          </a:p>
        </p:txBody>
      </p:sp>
    </p:spTree>
    <p:extLst>
      <p:ext uri="{BB962C8B-B14F-4D97-AF65-F5344CB8AC3E}">
        <p14:creationId xmlns:p14="http://schemas.microsoft.com/office/powerpoint/2010/main" val="2638330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5" name="Title 4">
            <a:extLst>
              <a:ext uri="{FF2B5EF4-FFF2-40B4-BE49-F238E27FC236}">
                <a16:creationId xmlns:a16="http://schemas.microsoft.com/office/drawing/2014/main" id="{ECFCD7DC-CF8A-472F-BCF8-CFC41EC04B87}"/>
              </a:ext>
            </a:extLst>
          </p:cNvPr>
          <p:cNvSpPr txBox="1">
            <a:spLocks/>
          </p:cNvSpPr>
          <p:nvPr/>
        </p:nvSpPr>
        <p:spPr bwMode="auto">
          <a:xfrm>
            <a:off x="1225307" y="610860"/>
            <a:ext cx="7467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200" b="1" dirty="0"/>
              <a:t>Effect of wind angle on horizontal flow</a:t>
            </a:r>
          </a:p>
          <a:p>
            <a:r>
              <a:rPr lang="en-US" sz="2800" dirty="0"/>
              <a:t>(wind vectors and streamlines, plan view)</a:t>
            </a:r>
            <a:endParaRPr lang="en-US" sz="28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54B0757-5846-45FD-BEBD-AF7CEE7D15C8}"/>
              </a:ext>
            </a:extLst>
          </p:cNvPr>
          <p:cNvSpPr txBox="1"/>
          <p:nvPr/>
        </p:nvSpPr>
        <p:spPr>
          <a:xfrm>
            <a:off x="1354044" y="4729227"/>
            <a:ext cx="66751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Rectangular building dimensions:  H x H x 4H</a:t>
            </a:r>
          </a:p>
          <a:p>
            <a:pPr algn="ctr"/>
            <a:r>
              <a:rPr lang="en-US" sz="2000" dirty="0"/>
              <a:t>Streamlines at height of 0.5 H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9EF91C-231F-DCDF-8374-99BEAE6BB7CC}"/>
              </a:ext>
            </a:extLst>
          </p:cNvPr>
          <p:cNvGrpSpPr/>
          <p:nvPr/>
        </p:nvGrpSpPr>
        <p:grpSpPr>
          <a:xfrm>
            <a:off x="775062" y="1599358"/>
            <a:ext cx="7917845" cy="2866435"/>
            <a:chOff x="847086" y="1307202"/>
            <a:chExt cx="7917845" cy="286643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7032FF-DC0A-4236-A6BD-BE4BA5BEEF91}"/>
                </a:ext>
              </a:extLst>
            </p:cNvPr>
            <p:cNvGrpSpPr/>
            <p:nvPr/>
          </p:nvGrpSpPr>
          <p:grpSpPr>
            <a:xfrm>
              <a:off x="847086" y="1307202"/>
              <a:ext cx="7917845" cy="2866435"/>
              <a:chOff x="921269" y="2097790"/>
              <a:chExt cx="7917845" cy="286643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D415BEA-C64A-4B08-A608-05243AECF5A9}"/>
                  </a:ext>
                </a:extLst>
              </p:cNvPr>
              <p:cNvGrpSpPr/>
              <p:nvPr/>
            </p:nvGrpSpPr>
            <p:grpSpPr>
              <a:xfrm>
                <a:off x="921269" y="2097790"/>
                <a:ext cx="7917845" cy="2354643"/>
                <a:chOff x="977276" y="3269843"/>
                <a:chExt cx="7917845" cy="2354643"/>
              </a:xfrm>
            </p:grpSpPr>
            <p:grpSp>
              <p:nvGrpSpPr>
                <p:cNvPr id="12" name="Group 13"/>
                <p:cNvGrpSpPr>
                  <a:grpSpLocks noChangeAspect="1"/>
                </p:cNvGrpSpPr>
                <p:nvPr/>
              </p:nvGrpSpPr>
              <p:grpSpPr>
                <a:xfrm>
                  <a:off x="1388657" y="3661456"/>
                  <a:ext cx="7426169" cy="1963030"/>
                  <a:chOff x="-1239223" y="728610"/>
                  <a:chExt cx="6858000" cy="2213787"/>
                </a:xfrm>
              </p:grpSpPr>
              <p:pic>
                <p:nvPicPr>
                  <p:cNvPr id="14" name="Picture 13" descr="ep3c3gd2e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-1239223" y="728610"/>
                    <a:ext cx="2286000" cy="2182813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5" name="Picture 14" descr="ep3c15ge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t="4787" b="3790"/>
                  <a:stretch>
                    <a:fillRect/>
                  </a:stretch>
                </p:blipFill>
                <p:spPr bwMode="auto">
                  <a:xfrm>
                    <a:off x="1046777" y="750040"/>
                    <a:ext cx="2286000" cy="2182813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" name="Picture 6" descr="ep3c17ge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3332777" y="745297"/>
                    <a:ext cx="2286000" cy="2197100"/>
                  </a:xfrm>
                  <a:prstGeom prst="rect">
                    <a:avLst/>
                  </a:prstGeom>
                  <a:noFill/>
                </p:spPr>
              </p:pic>
            </p:grpSp>
            <p:sp>
              <p:nvSpPr>
                <p:cNvPr id="23" name="TextBox 22"/>
                <p:cNvSpPr txBox="1">
                  <a:spLocks noChangeAspect="1"/>
                </p:cNvSpPr>
                <p:nvPr/>
              </p:nvSpPr>
              <p:spPr>
                <a:xfrm>
                  <a:off x="2007821" y="3971431"/>
                  <a:ext cx="397866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1:4</a:t>
                  </a:r>
                </a:p>
              </p:txBody>
            </p:sp>
            <p:grpSp>
              <p:nvGrpSpPr>
                <p:cNvPr id="35" name="Group 34"/>
                <p:cNvGrpSpPr/>
                <p:nvPr/>
              </p:nvGrpSpPr>
              <p:grpSpPr>
                <a:xfrm>
                  <a:off x="1767932" y="4124370"/>
                  <a:ext cx="274434" cy="511542"/>
                  <a:chOff x="1215451" y="838202"/>
                  <a:chExt cx="365911" cy="682055"/>
                </a:xfrm>
              </p:grpSpPr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1215451" y="1181703"/>
                    <a:ext cx="365911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50" dirty="0"/>
                      <a:t>Y</a:t>
                    </a:r>
                  </a:p>
                </p:txBody>
              </p:sp>
              <p:cxnSp>
                <p:nvCxnSpPr>
                  <p:cNvPr id="37" name="Straight Arrow Connector 36"/>
                  <p:cNvCxnSpPr>
                    <a:stCxn id="36" idx="0"/>
                  </p:cNvCxnSpPr>
                  <p:nvPr/>
                </p:nvCxnSpPr>
                <p:spPr>
                  <a:xfrm flipH="1" flipV="1">
                    <a:off x="1353471" y="838202"/>
                    <a:ext cx="44936" cy="343501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" name="TextBox 41"/>
                <p:cNvSpPr txBox="1">
                  <a:spLocks noChangeAspect="1"/>
                </p:cNvSpPr>
                <p:nvPr/>
              </p:nvSpPr>
              <p:spPr>
                <a:xfrm>
                  <a:off x="6530046" y="3994322"/>
                  <a:ext cx="415498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60°</a:t>
                  </a:r>
                </a:p>
              </p:txBody>
            </p:sp>
            <p:sp>
              <p:nvSpPr>
                <p:cNvPr id="43" name="TextBox 42"/>
                <p:cNvSpPr txBox="1">
                  <a:spLocks noChangeAspect="1"/>
                </p:cNvSpPr>
                <p:nvPr/>
              </p:nvSpPr>
              <p:spPr>
                <a:xfrm>
                  <a:off x="4893809" y="3980542"/>
                  <a:ext cx="415498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30°</a:t>
                  </a:r>
                </a:p>
              </p:txBody>
            </p:sp>
            <p:sp>
              <p:nvSpPr>
                <p:cNvPr id="44" name="TextBox 43"/>
                <p:cNvSpPr txBox="1">
                  <a:spLocks noChangeAspect="1"/>
                </p:cNvSpPr>
                <p:nvPr/>
              </p:nvSpPr>
              <p:spPr>
                <a:xfrm>
                  <a:off x="3336556" y="3968896"/>
                  <a:ext cx="330540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0°</a:t>
                  </a:r>
                </a:p>
              </p:txBody>
            </p:sp>
            <p:sp>
              <p:nvSpPr>
                <p:cNvPr id="2" name="TextBox 1"/>
                <p:cNvSpPr txBox="1"/>
                <p:nvPr/>
              </p:nvSpPr>
              <p:spPr>
                <a:xfrm>
                  <a:off x="7577131" y="3352619"/>
                  <a:ext cx="131799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Snyder (1993)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E60B3CCA-1EE9-4DE5-8AA0-860D6A3AB335}"/>
                    </a:ext>
                  </a:extLst>
                </p:cNvPr>
                <p:cNvSpPr txBox="1"/>
                <p:nvPr/>
              </p:nvSpPr>
              <p:spPr>
                <a:xfrm>
                  <a:off x="2037759" y="3269843"/>
                  <a:ext cx="78899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/>
                    <a:t>FLOW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F9B72454-BB54-4538-83E2-A59A880F2757}"/>
                    </a:ext>
                  </a:extLst>
                </p:cNvPr>
                <p:cNvSpPr txBox="1"/>
                <p:nvPr/>
              </p:nvSpPr>
              <p:spPr>
                <a:xfrm>
                  <a:off x="977276" y="4308899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/>
                    <a:t>y</a:t>
                  </a:r>
                </a:p>
              </p:txBody>
            </p:sp>
            <p:cxnSp>
              <p:nvCxnSpPr>
                <p:cNvPr id="50" name="Straight Arrow Connector 49">
                  <a:extLst>
                    <a:ext uri="{FF2B5EF4-FFF2-40B4-BE49-F238E27FC236}">
                      <a16:creationId xmlns:a16="http://schemas.microsoft.com/office/drawing/2014/main" id="{ECB20935-FF7C-4244-9439-A9F4C2709556}"/>
                    </a:ext>
                  </a:extLst>
                </p:cNvPr>
                <p:cNvCxnSpPr/>
                <p:nvPr/>
              </p:nvCxnSpPr>
              <p:spPr>
                <a:xfrm flipV="1">
                  <a:off x="1133729" y="3842979"/>
                  <a:ext cx="0" cy="37953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80EF05CD-822D-43DE-A4AC-7E287BAB8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V="1">
                  <a:off x="1135211" y="4825055"/>
                  <a:ext cx="0" cy="37953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741B66C0-8B17-49A5-8C09-4AA6AF3C2476}"/>
                  </a:ext>
                </a:extLst>
              </p:cNvPr>
              <p:cNvGrpSpPr/>
              <p:nvPr/>
            </p:nvGrpSpPr>
            <p:grpSpPr>
              <a:xfrm>
                <a:off x="2349680" y="4485874"/>
                <a:ext cx="5446695" cy="478351"/>
                <a:chOff x="2395399" y="5150118"/>
                <a:chExt cx="5446695" cy="478351"/>
              </a:xfrm>
            </p:grpSpPr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F590BEA0-8A25-4443-9E85-D01DA6DE637B}"/>
                    </a:ext>
                  </a:extLst>
                </p:cNvPr>
                <p:cNvSpPr txBox="1"/>
                <p:nvPr/>
              </p:nvSpPr>
              <p:spPr>
                <a:xfrm flipH="1">
                  <a:off x="2395399" y="5166804"/>
                  <a:ext cx="49981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/>
                    <a:t>0°</a:t>
                  </a: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A0FD5294-7BE3-41D1-99F6-0082C5BBF9B7}"/>
                    </a:ext>
                  </a:extLst>
                </p:cNvPr>
                <p:cNvSpPr txBox="1"/>
                <p:nvPr/>
              </p:nvSpPr>
              <p:spPr>
                <a:xfrm flipH="1">
                  <a:off x="4759972" y="5166803"/>
                  <a:ext cx="71754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/>
                    <a:t>30°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58A49A2A-82A4-4A30-8DED-97C58FEA07CB}"/>
                    </a:ext>
                  </a:extLst>
                </p:cNvPr>
                <p:cNvSpPr txBox="1"/>
                <p:nvPr/>
              </p:nvSpPr>
              <p:spPr>
                <a:xfrm flipH="1">
                  <a:off x="7124547" y="5150118"/>
                  <a:ext cx="71754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/>
                    <a:t>60°</a:t>
                  </a:r>
                </a:p>
              </p:txBody>
            </p:sp>
          </p:grpSp>
        </p:grp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77E745C7-6213-DDBD-5D52-1292087B58D6}"/>
                </a:ext>
              </a:extLst>
            </p:cNvPr>
            <p:cNvCxnSpPr/>
            <p:nvPr/>
          </p:nvCxnSpPr>
          <p:spPr>
            <a:xfrm>
              <a:off x="2696568" y="1464906"/>
              <a:ext cx="63609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1158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307" y="1171087"/>
            <a:ext cx="2967389" cy="45158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80422" y="1213419"/>
            <a:ext cx="5185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D2364C"/>
                </a:solidFill>
              </a:rPr>
              <a:t>ACTUAL BUILDING</a:t>
            </a:r>
            <a:endParaRPr lang="en-US" baseline="-25000" dirty="0">
              <a:solidFill>
                <a:srgbClr val="D2364C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553400" y="3322718"/>
            <a:ext cx="861325" cy="412880"/>
          </a:xfrm>
          <a:prstGeom prst="rightArrow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WIND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2D3D-5E3E-4D5F-B4E3-428AC3E793C6}" type="slidenum">
              <a:rPr lang="en-US" smtClean="0"/>
              <a:t>19</a:t>
            </a:fld>
            <a:endParaRPr lang="en-US" dirty="0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B5A48F9E-CBA7-4901-9E14-904E96BF9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089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396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C2B116-D534-B811-76E3-0FAC215B5AB0}"/>
              </a:ext>
            </a:extLst>
          </p:cNvPr>
          <p:cNvSpPr txBox="1"/>
          <p:nvPr/>
        </p:nvSpPr>
        <p:spPr>
          <a:xfrm>
            <a:off x="1632734" y="201409"/>
            <a:ext cx="58785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AERMOD Modeling System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08FAF01-F1D8-B0C4-3FAA-BE776987984A}"/>
              </a:ext>
            </a:extLst>
          </p:cNvPr>
          <p:cNvGrpSpPr/>
          <p:nvPr/>
        </p:nvGrpSpPr>
        <p:grpSpPr>
          <a:xfrm>
            <a:off x="517721" y="847740"/>
            <a:ext cx="8547941" cy="5386366"/>
            <a:chOff x="465431" y="914400"/>
            <a:chExt cx="8547941" cy="538636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DD724100-7BF1-441E-9F55-E60931254975}"/>
                </a:ext>
              </a:extLst>
            </p:cNvPr>
            <p:cNvSpPr/>
            <p:nvPr/>
          </p:nvSpPr>
          <p:spPr>
            <a:xfrm>
              <a:off x="3202064" y="1180070"/>
              <a:ext cx="3007039" cy="11727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Surface Characteristics </a:t>
              </a:r>
              <a:r>
                <a:rPr lang="en-US" sz="2800" dirty="0">
                  <a:solidFill>
                    <a:srgbClr val="FF0000"/>
                  </a:solidFill>
                </a:rPr>
                <a:t>AERSURFACE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7CA4C0A-5BF4-447E-90C1-B2531530E0A1}"/>
                </a:ext>
              </a:extLst>
            </p:cNvPr>
            <p:cNvSpPr/>
            <p:nvPr/>
          </p:nvSpPr>
          <p:spPr>
            <a:xfrm>
              <a:off x="465431" y="1180070"/>
              <a:ext cx="2592042" cy="11727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Meteorology </a:t>
              </a:r>
              <a:r>
                <a:rPr lang="en-US" sz="2800" dirty="0">
                  <a:solidFill>
                    <a:srgbClr val="FF0000"/>
                  </a:solidFill>
                </a:rPr>
                <a:t>AERMINUTE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C6CE070-956A-4D2B-A922-B7DE889BF97B}"/>
                </a:ext>
              </a:extLst>
            </p:cNvPr>
            <p:cNvSpPr/>
            <p:nvPr/>
          </p:nvSpPr>
          <p:spPr>
            <a:xfrm>
              <a:off x="6550091" y="1180069"/>
              <a:ext cx="2463281" cy="11727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Terrain data</a:t>
              </a:r>
            </a:p>
            <a:p>
              <a:pPr algn="ctr"/>
              <a:r>
                <a:rPr lang="en-US" sz="2800" dirty="0">
                  <a:solidFill>
                    <a:srgbClr val="FF0000"/>
                  </a:solidFill>
                </a:rPr>
                <a:t>AERMAP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8863A22-7C4C-4831-A495-46327EC152BA}"/>
                </a:ext>
              </a:extLst>
            </p:cNvPr>
            <p:cNvSpPr/>
            <p:nvPr/>
          </p:nvSpPr>
          <p:spPr>
            <a:xfrm>
              <a:off x="5822005" y="2936036"/>
              <a:ext cx="2183145" cy="11727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Input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Building data </a:t>
              </a:r>
              <a:r>
                <a:rPr lang="en-US" sz="2800" dirty="0">
                  <a:solidFill>
                    <a:srgbClr val="FF0000"/>
                  </a:solidFill>
                  <a:highlight>
                    <a:srgbClr val="FFFF00"/>
                  </a:highlight>
                </a:rPr>
                <a:t>BPIPPRM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6615AFB-92FD-B605-4D6C-052AD3CBDC9F}"/>
                </a:ext>
              </a:extLst>
            </p:cNvPr>
            <p:cNvSpPr/>
            <p:nvPr/>
          </p:nvSpPr>
          <p:spPr>
            <a:xfrm>
              <a:off x="986099" y="5010369"/>
              <a:ext cx="7710301" cy="129039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dirty="0">
                  <a:solidFill>
                    <a:srgbClr val="FF0000"/>
                  </a:solidFill>
                </a:rPr>
                <a:t>AERMOD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7FACD2D0-063A-1185-F9D9-CB6A3C1AAD72}"/>
                </a:ext>
              </a:extLst>
            </p:cNvPr>
            <p:cNvCxnSpPr>
              <a:cxnSpLocks/>
            </p:cNvCxnSpPr>
            <p:nvPr/>
          </p:nvCxnSpPr>
          <p:spPr>
            <a:xfrm>
              <a:off x="2665446" y="4100846"/>
              <a:ext cx="0" cy="909523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BF908BD-B3B5-0189-D17F-4C15F0E42BF0}"/>
                </a:ext>
              </a:extLst>
            </p:cNvPr>
            <p:cNvCxnSpPr>
              <a:cxnSpLocks/>
            </p:cNvCxnSpPr>
            <p:nvPr/>
          </p:nvCxnSpPr>
          <p:spPr>
            <a:xfrm>
              <a:off x="8337873" y="2352784"/>
              <a:ext cx="0" cy="2645652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3DA539F-CF58-E2D8-C73C-EDEE738AD51D}"/>
                </a:ext>
              </a:extLst>
            </p:cNvPr>
            <p:cNvCxnSpPr>
              <a:cxnSpLocks/>
            </p:cNvCxnSpPr>
            <p:nvPr/>
          </p:nvCxnSpPr>
          <p:spPr>
            <a:xfrm>
              <a:off x="6913577" y="4127078"/>
              <a:ext cx="0" cy="889685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A3E2AEC-6F79-D90E-C98C-F3F35B8C4260}"/>
                </a:ext>
              </a:extLst>
            </p:cNvPr>
            <p:cNvCxnSpPr>
              <a:cxnSpLocks/>
            </p:cNvCxnSpPr>
            <p:nvPr/>
          </p:nvCxnSpPr>
          <p:spPr>
            <a:xfrm>
              <a:off x="6392485" y="914400"/>
              <a:ext cx="0" cy="1906047"/>
            </a:xfrm>
            <a:prstGeom prst="line">
              <a:avLst/>
            </a:prstGeom>
            <a:ln w="381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22AACB0A-72A5-D44D-1679-715D122AF29B}"/>
                </a:ext>
              </a:extLst>
            </p:cNvPr>
            <p:cNvCxnSpPr>
              <a:cxnSpLocks/>
            </p:cNvCxnSpPr>
            <p:nvPr/>
          </p:nvCxnSpPr>
          <p:spPr>
            <a:xfrm>
              <a:off x="2034072" y="2352785"/>
              <a:ext cx="0" cy="563413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F37FEC5-8B15-DD2B-277B-D43A890F814C}"/>
                </a:ext>
              </a:extLst>
            </p:cNvPr>
            <p:cNvSpPr/>
            <p:nvPr/>
          </p:nvSpPr>
          <p:spPr>
            <a:xfrm>
              <a:off x="1086000" y="2916198"/>
              <a:ext cx="4039797" cy="11727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Compute PBL parameters</a:t>
              </a:r>
            </a:p>
            <a:p>
              <a:pPr algn="ctr"/>
              <a:r>
                <a:rPr lang="en-US" sz="2800" dirty="0">
                  <a:solidFill>
                    <a:srgbClr val="FF0000"/>
                  </a:solidFill>
                </a:rPr>
                <a:t>AERMET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1B7C42D0-65A3-DAF3-745B-9ADCA4927821}"/>
                </a:ext>
              </a:extLst>
            </p:cNvPr>
            <p:cNvCxnSpPr>
              <a:cxnSpLocks/>
            </p:cNvCxnSpPr>
            <p:nvPr/>
          </p:nvCxnSpPr>
          <p:spPr>
            <a:xfrm>
              <a:off x="4425819" y="2352784"/>
              <a:ext cx="0" cy="563413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84E2A3EF-158D-511D-3A91-FE1A752B68C9}"/>
                </a:ext>
              </a:extLst>
            </p:cNvPr>
            <p:cNvSpPr/>
            <p:nvPr/>
          </p:nvSpPr>
          <p:spPr>
            <a:xfrm>
              <a:off x="1247405" y="5122502"/>
              <a:ext cx="2164490" cy="107701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Establish 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Meteorology 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Profiles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AD78C383-1F71-8AFF-BD94-44FD69BC07C5}"/>
                </a:ext>
              </a:extLst>
            </p:cNvPr>
            <p:cNvSpPr/>
            <p:nvPr/>
          </p:nvSpPr>
          <p:spPr>
            <a:xfrm>
              <a:off x="6077927" y="5159827"/>
              <a:ext cx="2425950" cy="102811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0000FF"/>
                  </a:solidFill>
                </a:rPr>
                <a:t>Compute</a:t>
              </a:r>
            </a:p>
            <a:p>
              <a:pPr algn="ctr"/>
              <a:r>
                <a:rPr lang="en-US" sz="2800" dirty="0">
                  <a:solidFill>
                    <a:srgbClr val="0000FF"/>
                  </a:solidFill>
                </a:rPr>
                <a:t>Concentrations</a:t>
              </a:r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3A514CF-4E57-5C01-8619-6B4A972EB82A}"/>
                </a:ext>
              </a:extLst>
            </p:cNvPr>
            <p:cNvCxnSpPr>
              <a:cxnSpLocks/>
            </p:cNvCxnSpPr>
            <p:nvPr/>
          </p:nvCxnSpPr>
          <p:spPr>
            <a:xfrm>
              <a:off x="5568872" y="2822626"/>
              <a:ext cx="0" cy="2175810"/>
            </a:xfrm>
            <a:prstGeom prst="line">
              <a:avLst/>
            </a:prstGeom>
            <a:ln w="381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B7BFD9C-0218-6C36-1949-06B0CF66F9B9}"/>
                </a:ext>
              </a:extLst>
            </p:cNvPr>
            <p:cNvCxnSpPr>
              <a:cxnSpLocks/>
            </p:cNvCxnSpPr>
            <p:nvPr/>
          </p:nvCxnSpPr>
          <p:spPr>
            <a:xfrm>
              <a:off x="5568872" y="2820447"/>
              <a:ext cx="823613" cy="0"/>
            </a:xfrm>
            <a:prstGeom prst="line">
              <a:avLst/>
            </a:prstGeom>
            <a:ln w="381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8307" y="1171087"/>
            <a:ext cx="2967389" cy="45158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80422" y="1176473"/>
            <a:ext cx="51854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solidFill>
                  <a:srgbClr val="7030A0"/>
                </a:solidFill>
              </a:rPr>
              <a:t>EFFECTIVE BUILDING DIMENSIONS</a:t>
            </a:r>
            <a:endParaRPr lang="en-US" baseline="-25000" dirty="0">
              <a:solidFill>
                <a:srgbClr val="7030A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1553401" y="3322718"/>
            <a:ext cx="852448" cy="412880"/>
          </a:xfrm>
          <a:prstGeom prst="rightArrow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WIND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42D3D-5E3E-4D5F-B4E3-428AC3E793C6}" type="slidenum">
              <a:rPr lang="en-US" smtClean="0"/>
              <a:t>20</a:t>
            </a:fld>
            <a:endParaRPr lang="en-US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A0C0855F-9530-4223-B312-CC79B77AA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4089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81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F44CF0-FAFF-94DB-457F-F3F2958787F5}"/>
              </a:ext>
            </a:extLst>
          </p:cNvPr>
          <p:cNvSpPr txBox="1"/>
          <p:nvPr/>
        </p:nvSpPr>
        <p:spPr>
          <a:xfrm>
            <a:off x="1191208" y="1471005"/>
            <a:ext cx="74676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hangingPunct="1">
              <a:spcBef>
                <a:spcPts val="1800"/>
              </a:spcBef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Current BPIPPRM Effective Building for long narrow buildings may result in unrealistically large building wakes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CC07D07-8837-F917-18D7-B6847F240100}"/>
              </a:ext>
            </a:extLst>
          </p:cNvPr>
          <p:cNvGrpSpPr/>
          <p:nvPr/>
        </p:nvGrpSpPr>
        <p:grpSpPr>
          <a:xfrm>
            <a:off x="3492643" y="3370300"/>
            <a:ext cx="4060367" cy="1869218"/>
            <a:chOff x="3961091" y="3074437"/>
            <a:chExt cx="4060367" cy="1869218"/>
          </a:xfrm>
        </p:grpSpPr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5560D1AE-5E96-74A7-49CC-FED2DE39F8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61091" y="3232330"/>
              <a:ext cx="1933989" cy="1711325"/>
              <a:chOff x="5071728" y="3838353"/>
              <a:chExt cx="1903228" cy="171184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42B1B37-A5DE-B1B8-BEFA-7CF3BDE811B5}"/>
                  </a:ext>
                </a:extLst>
              </p:cNvPr>
              <p:cNvSpPr/>
              <p:nvPr/>
            </p:nvSpPr>
            <p:spPr bwMode="auto">
              <a:xfrm>
                <a:off x="5157074" y="3838353"/>
                <a:ext cx="1722260" cy="171184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1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/>
              <a:lstStyle/>
              <a:p>
                <a:pPr algn="ctr" eaLnBrk="1" hangingPunct="1">
                  <a:spcBef>
                    <a:spcPct val="20000"/>
                  </a:spcBef>
                  <a:defRPr/>
                </a:pPr>
                <a:endParaRPr lang="en-US" dirty="0">
                  <a:latin typeface="Arial" charset="0"/>
                  <a:cs typeface="+mn-cs"/>
                </a:endParaRPr>
              </a:p>
            </p:txBody>
          </p:sp>
          <p:sp>
            <p:nvSpPr>
              <p:cNvPr id="17" name="Rectangle 4">
                <a:extLst>
                  <a:ext uri="{FF2B5EF4-FFF2-40B4-BE49-F238E27FC236}">
                    <a16:creationId xmlns:a16="http://schemas.microsoft.com/office/drawing/2014/main" id="{32B5B35A-786E-8641-6976-C7F91A771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700000">
                <a:off x="5773477" y="3742660"/>
                <a:ext cx="499730" cy="1903228"/>
              </a:xfrm>
              <a:prstGeom prst="rect">
                <a:avLst/>
              </a:prstGeom>
              <a:solidFill>
                <a:srgbClr val="56A9B2"/>
              </a:soli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endParaRPr lang="en-US" alt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486D265B-9A3E-0926-F0A9-6746E07C78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900000">
              <a:off x="4590070" y="3743416"/>
              <a:ext cx="93876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Building</a:t>
              </a: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6A1CFF9A-6EFB-FF29-F04D-BC772A58FF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9136" y="3074437"/>
              <a:ext cx="192232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Current BPIPPRM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Effective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Building</a:t>
              </a:r>
            </a:p>
          </p:txBody>
        </p:sp>
        <p:cxnSp>
          <p:nvCxnSpPr>
            <p:cNvPr id="8" name="Straight Arrow Connector 10">
              <a:extLst>
                <a:ext uri="{FF2B5EF4-FFF2-40B4-BE49-F238E27FC236}">
                  <a16:creationId xmlns:a16="http://schemas.microsoft.com/office/drawing/2014/main" id="{BB452218-1A6B-3F45-AC96-C65A6841172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864496" y="3536102"/>
              <a:ext cx="687428" cy="594206"/>
            </a:xfrm>
            <a:prstGeom prst="straightConnector1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EF1BDCFD-ED62-49F6-7B64-4E5ECCFC6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0381" y="4483173"/>
              <a:ext cx="5931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Stack</a:t>
              </a:r>
            </a:p>
          </p:txBody>
        </p:sp>
        <p:cxnSp>
          <p:nvCxnSpPr>
            <p:cNvPr id="10" name="Straight Arrow Connector 14">
              <a:extLst>
                <a:ext uri="{FF2B5EF4-FFF2-40B4-BE49-F238E27FC236}">
                  <a16:creationId xmlns:a16="http://schemas.microsoft.com/office/drawing/2014/main" id="{532BA6C6-3353-B2B0-4B58-6CA0E40C0C0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5228820" y="4267668"/>
              <a:ext cx="345582" cy="28771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BA2ACC2-94BC-1CF2-A7B7-6516140A7EC2}"/>
                </a:ext>
              </a:extLst>
            </p:cNvPr>
            <p:cNvSpPr/>
            <p:nvPr/>
          </p:nvSpPr>
          <p:spPr bwMode="auto">
            <a:xfrm>
              <a:off x="5073679" y="4167368"/>
              <a:ext cx="129039" cy="128587"/>
            </a:xfrm>
            <a:prstGeom prst="ellipse">
              <a:avLst/>
            </a:prstGeom>
            <a:solidFill>
              <a:srgbClr val="C00000"/>
            </a:solidFill>
            <a:ln w="31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algn="ctr" eaLnBrk="1" hangingPunct="1">
                <a:spcBef>
                  <a:spcPct val="20000"/>
                </a:spcBef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</p:grpSp>
      <p:sp>
        <p:nvSpPr>
          <p:cNvPr id="37" name="Title 4">
            <a:extLst>
              <a:ext uri="{FF2B5EF4-FFF2-40B4-BE49-F238E27FC236}">
                <a16:creationId xmlns:a16="http://schemas.microsoft.com/office/drawing/2014/main" id="{4042A71C-B698-B440-A0A7-AA491AC53438}"/>
              </a:ext>
            </a:extLst>
          </p:cNvPr>
          <p:cNvSpPr txBox="1">
            <a:spLocks/>
          </p:cNvSpPr>
          <p:nvPr/>
        </p:nvSpPr>
        <p:spPr>
          <a:xfrm>
            <a:off x="1191208" y="178928"/>
            <a:ext cx="7467600" cy="6238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Known problem with</a:t>
            </a:r>
          </a:p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elongated buildings</a:t>
            </a:r>
          </a:p>
        </p:txBody>
      </p:sp>
      <p:sp>
        <p:nvSpPr>
          <p:cNvPr id="19" name="Right Arrow 3">
            <a:extLst>
              <a:ext uri="{FF2B5EF4-FFF2-40B4-BE49-F238E27FC236}">
                <a16:creationId xmlns:a16="http://schemas.microsoft.com/office/drawing/2014/main" id="{A538F332-DF17-8EA0-3224-1AB76BA8E6BB}"/>
              </a:ext>
            </a:extLst>
          </p:cNvPr>
          <p:cNvSpPr/>
          <p:nvPr/>
        </p:nvSpPr>
        <p:spPr>
          <a:xfrm>
            <a:off x="2147225" y="4353060"/>
            <a:ext cx="852448" cy="412880"/>
          </a:xfrm>
          <a:prstGeom prst="rightArrow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WIND</a:t>
            </a:r>
          </a:p>
        </p:txBody>
      </p:sp>
    </p:spTree>
    <p:extLst>
      <p:ext uri="{BB962C8B-B14F-4D97-AF65-F5344CB8AC3E}">
        <p14:creationId xmlns:p14="http://schemas.microsoft.com/office/powerpoint/2010/main" val="17956606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9F44CF0-FAFF-94DB-457F-F3F2958787F5}"/>
              </a:ext>
            </a:extLst>
          </p:cNvPr>
          <p:cNvSpPr txBox="1"/>
          <p:nvPr/>
        </p:nvSpPr>
        <p:spPr>
          <a:xfrm>
            <a:off x="1167825" y="1238744"/>
            <a:ext cx="7467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eaLnBrk="1" hangingPunct="1">
              <a:spcBef>
                <a:spcPts val="1800"/>
              </a:spcBef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 is a proposed adjustment to the effective building in BPIPPRM using the along-wind dimension of the actual building at the source location.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CC07D07-8837-F917-18D7-B6847F240100}"/>
              </a:ext>
            </a:extLst>
          </p:cNvPr>
          <p:cNvGrpSpPr/>
          <p:nvPr/>
        </p:nvGrpSpPr>
        <p:grpSpPr>
          <a:xfrm>
            <a:off x="2297006" y="2782668"/>
            <a:ext cx="5256004" cy="2463948"/>
            <a:chOff x="2765454" y="2486805"/>
            <a:chExt cx="5256004" cy="2463948"/>
          </a:xfrm>
        </p:grpSpPr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5560D1AE-5E96-74A7-49CC-FED2DE39F8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61091" y="3232330"/>
              <a:ext cx="1933989" cy="1711325"/>
              <a:chOff x="5071728" y="3838353"/>
              <a:chExt cx="1903228" cy="1711845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42B1B37-A5DE-B1B8-BEFA-7CF3BDE811B5}"/>
                  </a:ext>
                </a:extLst>
              </p:cNvPr>
              <p:cNvSpPr/>
              <p:nvPr/>
            </p:nvSpPr>
            <p:spPr bwMode="auto">
              <a:xfrm>
                <a:off x="5157074" y="3838353"/>
                <a:ext cx="1722260" cy="171184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1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lIns="0" tIns="0" rIns="0" bIns="0" anchor="ctr"/>
              <a:lstStyle/>
              <a:p>
                <a:pPr algn="ctr" eaLnBrk="1" hangingPunct="1">
                  <a:spcBef>
                    <a:spcPct val="20000"/>
                  </a:spcBef>
                  <a:defRPr/>
                </a:pPr>
                <a:endParaRPr lang="en-US" dirty="0">
                  <a:latin typeface="Arial" charset="0"/>
                  <a:cs typeface="+mn-cs"/>
                </a:endParaRPr>
              </a:p>
            </p:txBody>
          </p:sp>
          <p:sp>
            <p:nvSpPr>
              <p:cNvPr id="17" name="Rectangle 4">
                <a:extLst>
                  <a:ext uri="{FF2B5EF4-FFF2-40B4-BE49-F238E27FC236}">
                    <a16:creationId xmlns:a16="http://schemas.microsoft.com/office/drawing/2014/main" id="{32B5B35A-786E-8641-6976-C7F91A771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700000">
                <a:off x="5773477" y="3742660"/>
                <a:ext cx="499730" cy="1903228"/>
              </a:xfrm>
              <a:prstGeom prst="rect">
                <a:avLst/>
              </a:prstGeom>
              <a:solidFill>
                <a:srgbClr val="56A9B2"/>
              </a:soli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endParaRPr lang="en-US" altLang="en-US" sz="18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486D265B-9A3E-0926-F0A9-6746E07C78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8900000">
              <a:off x="4590070" y="3743416"/>
              <a:ext cx="93876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Building</a:t>
              </a: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6A1CFF9A-6EFB-FF29-F04D-BC772A58FF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9136" y="3074437"/>
              <a:ext cx="1922322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Current BPIPPRM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Effective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Building</a:t>
              </a:r>
            </a:p>
          </p:txBody>
        </p:sp>
        <p:cxnSp>
          <p:nvCxnSpPr>
            <p:cNvPr id="8" name="Straight Arrow Connector 10">
              <a:extLst>
                <a:ext uri="{FF2B5EF4-FFF2-40B4-BE49-F238E27FC236}">
                  <a16:creationId xmlns:a16="http://schemas.microsoft.com/office/drawing/2014/main" id="{BB452218-1A6B-3F45-AC96-C65A6841172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864496" y="3536102"/>
              <a:ext cx="687428" cy="594206"/>
            </a:xfrm>
            <a:prstGeom prst="straightConnector1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TextBox 12">
              <a:extLst>
                <a:ext uri="{FF2B5EF4-FFF2-40B4-BE49-F238E27FC236}">
                  <a16:creationId xmlns:a16="http://schemas.microsoft.com/office/drawing/2014/main" id="{EF1BDCFD-ED62-49F6-7B64-4E5ECCFC6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30381" y="4483173"/>
              <a:ext cx="59319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Stack</a:t>
              </a:r>
            </a:p>
          </p:txBody>
        </p:sp>
        <p:cxnSp>
          <p:nvCxnSpPr>
            <p:cNvPr id="10" name="Straight Arrow Connector 14">
              <a:extLst>
                <a:ext uri="{FF2B5EF4-FFF2-40B4-BE49-F238E27FC236}">
                  <a16:creationId xmlns:a16="http://schemas.microsoft.com/office/drawing/2014/main" id="{532BA6C6-3353-B2B0-4B58-6CA0E40C0C0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 flipV="1">
              <a:off x="5228820" y="4267668"/>
              <a:ext cx="345582" cy="287710"/>
            </a:xfrm>
            <a:prstGeom prst="straightConnector1">
              <a:avLst/>
            </a:prstGeom>
            <a:noFill/>
            <a:ln w="317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BA2ACC2-94BC-1CF2-A7B7-6516140A7EC2}"/>
                </a:ext>
              </a:extLst>
            </p:cNvPr>
            <p:cNvSpPr/>
            <p:nvPr/>
          </p:nvSpPr>
          <p:spPr bwMode="auto">
            <a:xfrm>
              <a:off x="5073679" y="4167368"/>
              <a:ext cx="129039" cy="128587"/>
            </a:xfrm>
            <a:prstGeom prst="ellipse">
              <a:avLst/>
            </a:prstGeom>
            <a:solidFill>
              <a:srgbClr val="C00000"/>
            </a:solidFill>
            <a:ln w="317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lIns="0" tIns="0" rIns="0" bIns="0" anchor="ctr"/>
            <a:lstStyle/>
            <a:p>
              <a:pPr algn="ctr" eaLnBrk="1" hangingPunct="1">
                <a:spcBef>
                  <a:spcPct val="20000"/>
                </a:spcBef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59BEF2D-45A3-C397-89E0-3D469E711332}"/>
                </a:ext>
              </a:extLst>
            </p:cNvPr>
            <p:cNvSpPr/>
            <p:nvPr/>
          </p:nvSpPr>
          <p:spPr>
            <a:xfrm rot="10800000">
              <a:off x="4393002" y="3239427"/>
              <a:ext cx="774435" cy="1711326"/>
            </a:xfrm>
            <a:prstGeom prst="rect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8">
              <a:extLst>
                <a:ext uri="{FF2B5EF4-FFF2-40B4-BE49-F238E27FC236}">
                  <a16:creationId xmlns:a16="http://schemas.microsoft.com/office/drawing/2014/main" id="{5E72D9EC-9549-6A0E-73A7-9CB605E524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5454" y="2486805"/>
              <a:ext cx="1056701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Proposed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Effective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Building</a:t>
              </a:r>
            </a:p>
          </p:txBody>
        </p:sp>
        <p:cxnSp>
          <p:nvCxnSpPr>
            <p:cNvPr id="33" name="Straight Arrow Connector 10">
              <a:extLst>
                <a:ext uri="{FF2B5EF4-FFF2-40B4-BE49-F238E27FC236}">
                  <a16:creationId xmlns:a16="http://schemas.microsoft.com/office/drawing/2014/main" id="{D2E20F78-C4E8-3AE0-42E6-94E62AC7A96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703627" y="3048770"/>
              <a:ext cx="679943" cy="487332"/>
            </a:xfrm>
            <a:prstGeom prst="straightConnector1">
              <a:avLst/>
            </a:prstGeom>
            <a:noFill/>
            <a:ln w="15875" algn="ctr">
              <a:solidFill>
                <a:schemeClr val="tx1"/>
              </a:solidFill>
              <a:prstDash val="sys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7" name="Title 4">
            <a:extLst>
              <a:ext uri="{FF2B5EF4-FFF2-40B4-BE49-F238E27FC236}">
                <a16:creationId xmlns:a16="http://schemas.microsoft.com/office/drawing/2014/main" id="{4042A71C-B698-B440-A0A7-AA491AC53438}"/>
              </a:ext>
            </a:extLst>
          </p:cNvPr>
          <p:cNvSpPr txBox="1">
            <a:spLocks/>
          </p:cNvSpPr>
          <p:nvPr/>
        </p:nvSpPr>
        <p:spPr>
          <a:xfrm>
            <a:off x="1191208" y="178928"/>
            <a:ext cx="7467600" cy="6238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Alpha Option</a:t>
            </a:r>
          </a:p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elongated buildings</a:t>
            </a:r>
          </a:p>
        </p:txBody>
      </p:sp>
      <p:sp>
        <p:nvSpPr>
          <p:cNvPr id="19" name="Right Arrow 3">
            <a:extLst>
              <a:ext uri="{FF2B5EF4-FFF2-40B4-BE49-F238E27FC236}">
                <a16:creationId xmlns:a16="http://schemas.microsoft.com/office/drawing/2014/main" id="{A538F332-DF17-8EA0-3224-1AB76BA8E6BB}"/>
              </a:ext>
            </a:extLst>
          </p:cNvPr>
          <p:cNvSpPr/>
          <p:nvPr/>
        </p:nvSpPr>
        <p:spPr>
          <a:xfrm>
            <a:off x="2147225" y="4353060"/>
            <a:ext cx="852448" cy="412880"/>
          </a:xfrm>
          <a:prstGeom prst="rightArrow">
            <a:avLst/>
          </a:prstGeom>
          <a:pattFill prst="pct25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>
                <a:solidFill>
                  <a:schemeClr val="tx1"/>
                </a:solidFill>
              </a:rPr>
              <a:t>WIND</a:t>
            </a:r>
          </a:p>
        </p:txBody>
      </p:sp>
    </p:spTree>
    <p:extLst>
      <p:ext uri="{BB962C8B-B14F-4D97-AF65-F5344CB8AC3E}">
        <p14:creationId xmlns:p14="http://schemas.microsoft.com/office/powerpoint/2010/main" val="18348306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5" name="Title 4">
            <a:extLst>
              <a:ext uri="{FF2B5EF4-FFF2-40B4-BE49-F238E27FC236}">
                <a16:creationId xmlns:a16="http://schemas.microsoft.com/office/drawing/2014/main" id="{ECFCD7DC-CF8A-472F-BCF8-CFC41EC04B87}"/>
              </a:ext>
            </a:extLst>
          </p:cNvPr>
          <p:cNvSpPr txBox="1">
            <a:spLocks/>
          </p:cNvSpPr>
          <p:nvPr/>
        </p:nvSpPr>
        <p:spPr bwMode="auto">
          <a:xfrm>
            <a:off x="1225307" y="610860"/>
            <a:ext cx="7467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200" b="1" dirty="0"/>
              <a:t>Wind Tunnel Flow Vectors and Streamlines</a:t>
            </a:r>
          </a:p>
          <a:p>
            <a:r>
              <a:rPr lang="en-US" sz="2800" dirty="0"/>
              <a:t>(Effect of wind angle on horizontal flow)</a:t>
            </a:r>
            <a:endParaRPr lang="en-US" sz="28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54B0757-5846-45FD-BEBD-AF7CEE7D15C8}"/>
              </a:ext>
            </a:extLst>
          </p:cNvPr>
          <p:cNvSpPr txBox="1"/>
          <p:nvPr/>
        </p:nvSpPr>
        <p:spPr>
          <a:xfrm>
            <a:off x="1087968" y="4588997"/>
            <a:ext cx="77805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dirty="0"/>
          </a:p>
          <a:p>
            <a:pPr algn="ctr"/>
            <a:r>
              <a:rPr lang="en-US" sz="2400" dirty="0">
                <a:solidFill>
                  <a:srgbClr val="FF0000"/>
                </a:solidFill>
              </a:rPr>
              <a:t>There is an alpha option that accounts for what has been labeled as “sidewash” for these angled cases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9EF91C-231F-DCDF-8374-99BEAE6BB7CC}"/>
              </a:ext>
            </a:extLst>
          </p:cNvPr>
          <p:cNvGrpSpPr/>
          <p:nvPr/>
        </p:nvGrpSpPr>
        <p:grpSpPr>
          <a:xfrm>
            <a:off x="775062" y="1515950"/>
            <a:ext cx="7917845" cy="2866435"/>
            <a:chOff x="847086" y="1307202"/>
            <a:chExt cx="7917845" cy="2866435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F7032FF-DC0A-4236-A6BD-BE4BA5BEEF91}"/>
                </a:ext>
              </a:extLst>
            </p:cNvPr>
            <p:cNvGrpSpPr/>
            <p:nvPr/>
          </p:nvGrpSpPr>
          <p:grpSpPr>
            <a:xfrm>
              <a:off x="847086" y="1307202"/>
              <a:ext cx="7917845" cy="2866435"/>
              <a:chOff x="921269" y="2097790"/>
              <a:chExt cx="7917845" cy="286643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9D415BEA-C64A-4B08-A608-05243AECF5A9}"/>
                  </a:ext>
                </a:extLst>
              </p:cNvPr>
              <p:cNvGrpSpPr/>
              <p:nvPr/>
            </p:nvGrpSpPr>
            <p:grpSpPr>
              <a:xfrm>
                <a:off x="921269" y="2097790"/>
                <a:ext cx="7917845" cy="2354643"/>
                <a:chOff x="977276" y="3269843"/>
                <a:chExt cx="7917845" cy="2354643"/>
              </a:xfrm>
            </p:grpSpPr>
            <p:grpSp>
              <p:nvGrpSpPr>
                <p:cNvPr id="12" name="Group 13"/>
                <p:cNvGrpSpPr>
                  <a:grpSpLocks noChangeAspect="1"/>
                </p:cNvGrpSpPr>
                <p:nvPr/>
              </p:nvGrpSpPr>
              <p:grpSpPr>
                <a:xfrm>
                  <a:off x="1388657" y="3661456"/>
                  <a:ext cx="7426169" cy="1963030"/>
                  <a:chOff x="-1239223" y="728610"/>
                  <a:chExt cx="6858000" cy="2213787"/>
                </a:xfrm>
              </p:grpSpPr>
              <p:pic>
                <p:nvPicPr>
                  <p:cNvPr id="14" name="Picture 13" descr="ep3c3gd2e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/>
                  <a:srcRect/>
                  <a:stretch>
                    <a:fillRect/>
                  </a:stretch>
                </p:blipFill>
                <p:spPr bwMode="auto">
                  <a:xfrm>
                    <a:off x="-1239223" y="728610"/>
                    <a:ext cx="2286000" cy="2182813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5" name="Picture 14" descr="ep3c15ge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t="4787" b="3790"/>
                  <a:stretch>
                    <a:fillRect/>
                  </a:stretch>
                </p:blipFill>
                <p:spPr bwMode="auto">
                  <a:xfrm>
                    <a:off x="1046777" y="750040"/>
                    <a:ext cx="2286000" cy="2182813"/>
                  </a:xfrm>
                  <a:prstGeom prst="rect">
                    <a:avLst/>
                  </a:prstGeom>
                  <a:noFill/>
                </p:spPr>
              </p:pic>
              <p:pic>
                <p:nvPicPr>
                  <p:cNvPr id="16" name="Picture 6" descr="ep3c17ge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3332777" y="745297"/>
                    <a:ext cx="2286000" cy="2197100"/>
                  </a:xfrm>
                  <a:prstGeom prst="rect">
                    <a:avLst/>
                  </a:prstGeom>
                  <a:noFill/>
                </p:spPr>
              </p:pic>
            </p:grpSp>
            <p:sp>
              <p:nvSpPr>
                <p:cNvPr id="23" name="TextBox 22"/>
                <p:cNvSpPr txBox="1">
                  <a:spLocks noChangeAspect="1"/>
                </p:cNvSpPr>
                <p:nvPr/>
              </p:nvSpPr>
              <p:spPr>
                <a:xfrm>
                  <a:off x="2007821" y="3971431"/>
                  <a:ext cx="397866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1:4</a:t>
                  </a:r>
                </a:p>
              </p:txBody>
            </p:sp>
            <p:grpSp>
              <p:nvGrpSpPr>
                <p:cNvPr id="35" name="Group 34"/>
                <p:cNvGrpSpPr/>
                <p:nvPr/>
              </p:nvGrpSpPr>
              <p:grpSpPr>
                <a:xfrm>
                  <a:off x="1767932" y="4124370"/>
                  <a:ext cx="274434" cy="511542"/>
                  <a:chOff x="1215451" y="838202"/>
                  <a:chExt cx="365911" cy="682055"/>
                </a:xfrm>
              </p:grpSpPr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1215451" y="1181703"/>
                    <a:ext cx="365911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050" dirty="0"/>
                      <a:t>Y</a:t>
                    </a:r>
                  </a:p>
                </p:txBody>
              </p:sp>
              <p:cxnSp>
                <p:nvCxnSpPr>
                  <p:cNvPr id="37" name="Straight Arrow Connector 36"/>
                  <p:cNvCxnSpPr>
                    <a:stCxn id="36" idx="0"/>
                  </p:cNvCxnSpPr>
                  <p:nvPr/>
                </p:nvCxnSpPr>
                <p:spPr>
                  <a:xfrm flipH="1" flipV="1">
                    <a:off x="1353471" y="838202"/>
                    <a:ext cx="44936" cy="343501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2" name="TextBox 41"/>
                <p:cNvSpPr txBox="1">
                  <a:spLocks noChangeAspect="1"/>
                </p:cNvSpPr>
                <p:nvPr/>
              </p:nvSpPr>
              <p:spPr>
                <a:xfrm>
                  <a:off x="6530046" y="3994322"/>
                  <a:ext cx="415498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60°</a:t>
                  </a:r>
                </a:p>
              </p:txBody>
            </p:sp>
            <p:sp>
              <p:nvSpPr>
                <p:cNvPr id="43" name="TextBox 42"/>
                <p:cNvSpPr txBox="1">
                  <a:spLocks noChangeAspect="1"/>
                </p:cNvSpPr>
                <p:nvPr/>
              </p:nvSpPr>
              <p:spPr>
                <a:xfrm>
                  <a:off x="4893809" y="3980542"/>
                  <a:ext cx="415498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30°</a:t>
                  </a:r>
                </a:p>
              </p:txBody>
            </p:sp>
            <p:sp>
              <p:nvSpPr>
                <p:cNvPr id="44" name="TextBox 43"/>
                <p:cNvSpPr txBox="1">
                  <a:spLocks noChangeAspect="1"/>
                </p:cNvSpPr>
                <p:nvPr/>
              </p:nvSpPr>
              <p:spPr>
                <a:xfrm>
                  <a:off x="3336556" y="3968896"/>
                  <a:ext cx="330540" cy="276999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/>
                    <a:t>0°</a:t>
                  </a:r>
                </a:p>
              </p:txBody>
            </p:sp>
            <p:sp>
              <p:nvSpPr>
                <p:cNvPr id="2" name="TextBox 1"/>
                <p:cNvSpPr txBox="1"/>
                <p:nvPr/>
              </p:nvSpPr>
              <p:spPr>
                <a:xfrm>
                  <a:off x="7577131" y="3352619"/>
                  <a:ext cx="131799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00" dirty="0"/>
                    <a:t>Snyder (1993)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E60B3CCA-1EE9-4DE5-8AA0-860D6A3AB335}"/>
                    </a:ext>
                  </a:extLst>
                </p:cNvPr>
                <p:cNvSpPr txBox="1"/>
                <p:nvPr/>
              </p:nvSpPr>
              <p:spPr>
                <a:xfrm>
                  <a:off x="2037759" y="3269843"/>
                  <a:ext cx="788999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b="1" dirty="0"/>
                    <a:t>FLOW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F9B72454-BB54-4538-83E2-A59A880F2757}"/>
                    </a:ext>
                  </a:extLst>
                </p:cNvPr>
                <p:cNvSpPr txBox="1"/>
                <p:nvPr/>
              </p:nvSpPr>
              <p:spPr>
                <a:xfrm>
                  <a:off x="977276" y="4308899"/>
                  <a:ext cx="31290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b="1" dirty="0"/>
                    <a:t>y</a:t>
                  </a:r>
                </a:p>
              </p:txBody>
            </p:sp>
            <p:cxnSp>
              <p:nvCxnSpPr>
                <p:cNvPr id="50" name="Straight Arrow Connector 49">
                  <a:extLst>
                    <a:ext uri="{FF2B5EF4-FFF2-40B4-BE49-F238E27FC236}">
                      <a16:creationId xmlns:a16="http://schemas.microsoft.com/office/drawing/2014/main" id="{ECB20935-FF7C-4244-9439-A9F4C2709556}"/>
                    </a:ext>
                  </a:extLst>
                </p:cNvPr>
                <p:cNvCxnSpPr/>
                <p:nvPr/>
              </p:nvCxnSpPr>
              <p:spPr>
                <a:xfrm flipV="1">
                  <a:off x="1133729" y="3842979"/>
                  <a:ext cx="0" cy="37953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80EF05CD-822D-43DE-A4AC-7E287BAB8F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 flipV="1">
                  <a:off x="1135211" y="4825055"/>
                  <a:ext cx="0" cy="379536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741B66C0-8B17-49A5-8C09-4AA6AF3C2476}"/>
                  </a:ext>
                </a:extLst>
              </p:cNvPr>
              <p:cNvGrpSpPr/>
              <p:nvPr/>
            </p:nvGrpSpPr>
            <p:grpSpPr>
              <a:xfrm>
                <a:off x="2349680" y="4485874"/>
                <a:ext cx="5446695" cy="478351"/>
                <a:chOff x="2395399" y="5150118"/>
                <a:chExt cx="5446695" cy="478351"/>
              </a:xfrm>
            </p:grpSpPr>
            <p:sp>
              <p:nvSpPr>
                <p:cNvPr id="4" name="TextBox 3">
                  <a:extLst>
                    <a:ext uri="{FF2B5EF4-FFF2-40B4-BE49-F238E27FC236}">
                      <a16:creationId xmlns:a16="http://schemas.microsoft.com/office/drawing/2014/main" id="{F590BEA0-8A25-4443-9E85-D01DA6DE637B}"/>
                    </a:ext>
                  </a:extLst>
                </p:cNvPr>
                <p:cNvSpPr txBox="1"/>
                <p:nvPr/>
              </p:nvSpPr>
              <p:spPr>
                <a:xfrm flipH="1">
                  <a:off x="2395399" y="5166804"/>
                  <a:ext cx="49981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/>
                    <a:t>0°</a:t>
                  </a: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A0FD5294-7BE3-41D1-99F6-0082C5BBF9B7}"/>
                    </a:ext>
                  </a:extLst>
                </p:cNvPr>
                <p:cNvSpPr txBox="1"/>
                <p:nvPr/>
              </p:nvSpPr>
              <p:spPr>
                <a:xfrm flipH="1">
                  <a:off x="4759972" y="5166803"/>
                  <a:ext cx="717549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/>
                    <a:t>30°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58A49A2A-82A4-4A30-8DED-97C58FEA07CB}"/>
                    </a:ext>
                  </a:extLst>
                </p:cNvPr>
                <p:cNvSpPr txBox="1"/>
                <p:nvPr/>
              </p:nvSpPr>
              <p:spPr>
                <a:xfrm flipH="1">
                  <a:off x="7124547" y="5150118"/>
                  <a:ext cx="71754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400" b="1" dirty="0"/>
                    <a:t>60°</a:t>
                  </a:r>
                </a:p>
              </p:txBody>
            </p:sp>
          </p:grpSp>
        </p:grp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77E745C7-6213-DDBD-5D52-1292087B58D6}"/>
                </a:ext>
              </a:extLst>
            </p:cNvPr>
            <p:cNvCxnSpPr/>
            <p:nvPr/>
          </p:nvCxnSpPr>
          <p:spPr>
            <a:xfrm>
              <a:off x="2696568" y="1464906"/>
              <a:ext cx="63609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headEnd w="lg" len="lg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7322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D85F45-B717-4771-908D-5917F7174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440" y="259168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AERMOD / PRIME</a:t>
            </a:r>
          </a:p>
        </p:txBody>
      </p:sp>
      <p:sp>
        <p:nvSpPr>
          <p:cNvPr id="15363" name="Content Placeholder 6">
            <a:extLst>
              <a:ext uri="{FF2B5EF4-FFF2-40B4-BE49-F238E27FC236}">
                <a16:creationId xmlns:a16="http://schemas.microsoft.com/office/drawing/2014/main" id="{46BD9AE5-21FD-43B8-B9BB-1FAF436503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0560" y="966580"/>
            <a:ext cx="8202852" cy="1366074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complex industrial building arrays, storage tanks, and oil refinery structures,  the Agency has allowed the effective building dimensions to be determined from wind tunnel studies.</a:t>
            </a:r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5B456A1-6F90-4B7F-ADF4-1422F884E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943" y="2416178"/>
            <a:ext cx="3324113" cy="21945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440A0F-1E85-46B9-A79F-CDAC727334AA}"/>
              </a:ext>
            </a:extLst>
          </p:cNvPr>
          <p:cNvSpPr txBox="1"/>
          <p:nvPr/>
        </p:nvSpPr>
        <p:spPr>
          <a:xfrm>
            <a:off x="6979068" y="6044548"/>
            <a:ext cx="2397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Courtesy R. Petersen</a:t>
            </a:r>
          </a:p>
        </p:txBody>
      </p:sp>
    </p:spTree>
    <p:extLst>
      <p:ext uri="{BB962C8B-B14F-4D97-AF65-F5344CB8AC3E}">
        <p14:creationId xmlns:p14="http://schemas.microsoft.com/office/powerpoint/2010/main" val="13403502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D85F45-B717-4771-908D-5917F7174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4440" y="259168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AERMOD / PRIME</a:t>
            </a:r>
          </a:p>
        </p:txBody>
      </p:sp>
      <p:sp>
        <p:nvSpPr>
          <p:cNvPr id="15363" name="Content Placeholder 6">
            <a:extLst>
              <a:ext uri="{FF2B5EF4-FFF2-40B4-BE49-F238E27FC236}">
                <a16:creationId xmlns:a16="http://schemas.microsoft.com/office/drawing/2014/main" id="{46BD9AE5-21FD-43B8-B9BB-1FAF436503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0560" y="966579"/>
            <a:ext cx="8286828" cy="1347413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None/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complex industrial building arrays, storage tanks, and oil refinery structures,  the Agency has allowed the effective building dimensions to be determined from wind tunnel studies</a:t>
            </a:r>
          </a:p>
          <a:p>
            <a:pPr marL="0" indent="0" eaLnBrk="1" hangingPunct="1">
              <a:buNone/>
            </a:pPr>
            <a:endParaRPr lang="en-US" altLang="en-US" sz="2800" dirty="0"/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screenshot of a video game&#10;&#10;Description automatically generated with medium confidence">
            <a:extLst>
              <a:ext uri="{FF2B5EF4-FFF2-40B4-BE49-F238E27FC236}">
                <a16:creationId xmlns:a16="http://schemas.microsoft.com/office/drawing/2014/main" id="{E5B456A1-6F90-4B7F-ADF4-1422F884E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943" y="2451189"/>
            <a:ext cx="3324113" cy="21945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440A0F-1E85-46B9-A79F-CDAC727334AA}"/>
              </a:ext>
            </a:extLst>
          </p:cNvPr>
          <p:cNvSpPr txBox="1"/>
          <p:nvPr/>
        </p:nvSpPr>
        <p:spPr>
          <a:xfrm>
            <a:off x="6979068" y="6044548"/>
            <a:ext cx="2397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Courtesy R. Petersen</a:t>
            </a:r>
          </a:p>
        </p:txBody>
      </p:sp>
      <p:sp>
        <p:nvSpPr>
          <p:cNvPr id="2" name="Content Placeholder 6">
            <a:extLst>
              <a:ext uri="{FF2B5EF4-FFF2-40B4-BE49-F238E27FC236}">
                <a16:creationId xmlns:a16="http://schemas.microsoft.com/office/drawing/2014/main" id="{9A25A4AB-7D79-3C83-9E0D-ED4F314EFAD9}"/>
              </a:ext>
            </a:extLst>
          </p:cNvPr>
          <p:cNvSpPr txBox="1">
            <a:spLocks/>
          </p:cNvSpPr>
          <p:nvPr/>
        </p:nvSpPr>
        <p:spPr bwMode="auto">
          <a:xfrm>
            <a:off x="1524911" y="4810042"/>
            <a:ext cx="7741009" cy="134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Trebuchet MS" pitchFamily="34" charset="0"/>
              <a:buChar char="›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en-US" altLang="en-US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However,</a:t>
            </a:r>
            <a:r>
              <a:rPr lang="en-US" alt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….. There was a case in Region 7 in 2011 where the use of a wind tunnel study was denied by the Model Clearinghouse.</a:t>
            </a:r>
          </a:p>
          <a:p>
            <a:pPr marL="0" indent="0" eaLnBrk="1" hangingPunct="1">
              <a:buFont typeface="Wingdings" pitchFamily="2" charset="2"/>
              <a:buNone/>
            </a:pPr>
            <a:endParaRPr lang="en-US" altLang="en-US" sz="2800" dirty="0"/>
          </a:p>
          <a:p>
            <a:pPr eaLnBrk="1" hangingPunct="1">
              <a:spcBef>
                <a:spcPct val="0"/>
              </a:spcBef>
              <a:buFont typeface="Wingdings" pitchFamily="2" charset="2"/>
              <a:buChar char="Ø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1918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7D8342B-078A-418C-BFEC-F7DB29EF5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211931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 </a:t>
            </a:r>
          </a:p>
        </p:txBody>
      </p:sp>
      <p:sp>
        <p:nvSpPr>
          <p:cNvPr id="27651" name="Content Placeholder 6">
            <a:extLst>
              <a:ext uri="{FF2B5EF4-FFF2-40B4-BE49-F238E27FC236}">
                <a16:creationId xmlns:a16="http://schemas.microsoft.com/office/drawing/2014/main" id="{28F5C8E9-4597-4763-A650-90FC405E45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19200" y="896663"/>
            <a:ext cx="7745963" cy="52578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BUILDING: A surface-based structure with three or more vertices</a:t>
            </a:r>
          </a:p>
          <a:p>
            <a:pPr eaLnBrk="1" hangingPunct="1">
              <a:spcBef>
                <a:spcPts val="1200"/>
              </a:spcBef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TIER: A “sub-structure” that sits atop a building or another tier</a:t>
            </a:r>
          </a:p>
          <a:p>
            <a:pPr lvl="1" eaLnBrk="1" hangingPunct="1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Tier vertices must be contained within the structure below it</a:t>
            </a:r>
          </a:p>
          <a:p>
            <a:pPr marL="457200" lvl="1" indent="0" eaLnBrk="1" hangingPunct="1">
              <a:spcBef>
                <a:spcPts val="1200"/>
              </a:spcBef>
              <a:buNone/>
            </a:pP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Include each significant tier on a building, with the tier height referenced to the base elevation of the building (i.e., local elevation)</a:t>
            </a: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CC4AC61-1185-BB2F-88E2-420B1C97F782}"/>
              </a:ext>
            </a:extLst>
          </p:cNvPr>
          <p:cNvGrpSpPr/>
          <p:nvPr/>
        </p:nvGrpSpPr>
        <p:grpSpPr>
          <a:xfrm>
            <a:off x="4400550" y="4739237"/>
            <a:ext cx="4286250" cy="1311275"/>
            <a:chOff x="2751138" y="4841875"/>
            <a:chExt cx="4286250" cy="1311275"/>
          </a:xfrm>
        </p:grpSpPr>
        <p:sp>
          <p:nvSpPr>
            <p:cNvPr id="6" name="Cube 5" descr="A building is a surface-based structure with a footprint that can be defined with three or more vertices in the horizontal.">
              <a:extLst>
                <a:ext uri="{FF2B5EF4-FFF2-40B4-BE49-F238E27FC236}">
                  <a16:creationId xmlns:a16="http://schemas.microsoft.com/office/drawing/2014/main" id="{2EC5376E-A6A8-462A-8F29-605ADCEFCBE4}"/>
                </a:ext>
              </a:extLst>
            </p:cNvPr>
            <p:cNvSpPr/>
            <p:nvPr/>
          </p:nvSpPr>
          <p:spPr>
            <a:xfrm>
              <a:off x="2751138" y="5300663"/>
              <a:ext cx="2801937" cy="852487"/>
            </a:xfrm>
            <a:prstGeom prst="cube">
              <a:avLst>
                <a:gd name="adj" fmla="val 49418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8" name="Cube 7" descr="A building is a surface-based structure with a footprint that can be defined with three or more vertices in the horizontal.">
              <a:extLst>
                <a:ext uri="{FF2B5EF4-FFF2-40B4-BE49-F238E27FC236}">
                  <a16:creationId xmlns:a16="http://schemas.microsoft.com/office/drawing/2014/main" id="{1CF4CE58-E39B-4D64-A2FD-1287D6EBE139}"/>
                </a:ext>
              </a:extLst>
            </p:cNvPr>
            <p:cNvSpPr/>
            <p:nvPr/>
          </p:nvSpPr>
          <p:spPr>
            <a:xfrm>
              <a:off x="3890963" y="4886325"/>
              <a:ext cx="1660525" cy="819150"/>
            </a:xfrm>
            <a:prstGeom prst="cube">
              <a:avLst>
                <a:gd name="adj" fmla="val 49445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9" name="Right Brace 8">
              <a:extLst>
                <a:ext uri="{FF2B5EF4-FFF2-40B4-BE49-F238E27FC236}">
                  <a16:creationId xmlns:a16="http://schemas.microsoft.com/office/drawing/2014/main" id="{E428DF75-C6F6-461D-9C9B-D390D3215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5691188" y="4841875"/>
              <a:ext cx="176212" cy="118586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7656" name="TextBox 9">
              <a:extLst>
                <a:ext uri="{FF2B5EF4-FFF2-40B4-BE49-F238E27FC236}">
                  <a16:creationId xmlns:a16="http://schemas.microsoft.com/office/drawing/2014/main" id="{D84431B1-71FE-48DF-82D7-A8919B4AF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9750" y="5756275"/>
              <a:ext cx="7604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Tier 1</a:t>
              </a:r>
            </a:p>
          </p:txBody>
        </p:sp>
        <p:sp>
          <p:nvSpPr>
            <p:cNvPr id="27657" name="TextBox 11">
              <a:extLst>
                <a:ext uri="{FF2B5EF4-FFF2-40B4-BE49-F238E27FC236}">
                  <a16:creationId xmlns:a16="http://schemas.microsoft.com/office/drawing/2014/main" id="{6929A1D5-0419-48A2-B32C-F2C820575A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000" y="5310188"/>
              <a:ext cx="76041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Tier 2</a:t>
              </a:r>
            </a:p>
          </p:txBody>
        </p:sp>
        <p:sp>
          <p:nvSpPr>
            <p:cNvPr id="27658" name="TextBox 12">
              <a:extLst>
                <a:ext uri="{FF2B5EF4-FFF2-40B4-BE49-F238E27FC236}">
                  <a16:creationId xmlns:a16="http://schemas.microsoft.com/office/drawing/2014/main" id="{6199829E-7688-4EB2-BDF7-09F281546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5975" y="5245100"/>
              <a:ext cx="114141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Building</a:t>
              </a:r>
            </a:p>
          </p:txBody>
        </p:sp>
      </p:grp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187DE19-CEED-E387-C915-A8062AE3ACF7}"/>
              </a:ext>
            </a:extLst>
          </p:cNvPr>
          <p:cNvCxnSpPr>
            <a:cxnSpLocks/>
          </p:cNvCxnSpPr>
          <p:nvPr/>
        </p:nvCxnSpPr>
        <p:spPr>
          <a:xfrm>
            <a:off x="5553193" y="5629015"/>
            <a:ext cx="0" cy="399879"/>
          </a:xfrm>
          <a:prstGeom prst="line">
            <a:avLst/>
          </a:prstGeom>
          <a:ln w="254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Content Placeholder 5">
            <a:extLst>
              <a:ext uri="{FF2B5EF4-FFF2-40B4-BE49-F238E27FC236}">
                <a16:creationId xmlns:a16="http://schemas.microsoft.com/office/drawing/2014/main" id="{62B9BB63-6FEB-460C-8A31-5F5C1942B2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49693" y="1764943"/>
            <a:ext cx="7620000" cy="3181130"/>
          </a:xfrm>
        </p:spPr>
        <p:txBody>
          <a:bodyPr/>
          <a:lstStyle/>
          <a:p>
            <a:pPr lvl="1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 will combine structures if they are “sufficiently close” that their separate wakes can be considered as a single wake.</a:t>
            </a: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“Sufficiently close”—closer than the greater of the two structure’s L (lesser of a structure’s height or projected width)</a:t>
            </a:r>
          </a:p>
          <a:p>
            <a:pPr eaLnBrk="1" hangingPunct="1"/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endParaRPr lang="en-U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4">
            <a:extLst>
              <a:ext uri="{FF2B5EF4-FFF2-40B4-BE49-F238E27FC236}">
                <a16:creationId xmlns:a16="http://schemas.microsoft.com/office/drawing/2014/main" id="{222B85AE-28E2-96D3-D703-6D9A645D6977}"/>
              </a:ext>
            </a:extLst>
          </p:cNvPr>
          <p:cNvSpPr txBox="1">
            <a:spLocks/>
          </p:cNvSpPr>
          <p:nvPr/>
        </p:nvSpPr>
        <p:spPr bwMode="auto">
          <a:xfrm>
            <a:off x="1049694" y="361318"/>
            <a:ext cx="7467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01CF34-8955-5B4C-680D-B3B93AEBAD0F}"/>
              </a:ext>
            </a:extLst>
          </p:cNvPr>
          <p:cNvSpPr txBox="1"/>
          <p:nvPr/>
        </p:nvSpPr>
        <p:spPr>
          <a:xfrm>
            <a:off x="2920700" y="821076"/>
            <a:ext cx="357501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Combining Structures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3FFB3A4-3D20-C563-29A6-E5008CE6F3ED}"/>
              </a:ext>
            </a:extLst>
          </p:cNvPr>
          <p:cNvGrpSpPr/>
          <p:nvPr/>
        </p:nvGrpSpPr>
        <p:grpSpPr>
          <a:xfrm>
            <a:off x="1913801" y="2036624"/>
            <a:ext cx="4435045" cy="3385315"/>
            <a:chOff x="1913801" y="2036624"/>
            <a:chExt cx="4435045" cy="3385315"/>
          </a:xfrm>
        </p:grpSpPr>
        <p:sp>
          <p:nvSpPr>
            <p:cNvPr id="3" name="Cube 2" descr="A building is a surface-based structure with a footprint that can be defined with three or more vertices in the horizontal.">
              <a:extLst>
                <a:ext uri="{FF2B5EF4-FFF2-40B4-BE49-F238E27FC236}">
                  <a16:creationId xmlns:a16="http://schemas.microsoft.com/office/drawing/2014/main" id="{FA051284-B240-6A54-4A4E-5E4DA28DBD6B}"/>
                </a:ext>
              </a:extLst>
            </p:cNvPr>
            <p:cNvSpPr/>
            <p:nvPr/>
          </p:nvSpPr>
          <p:spPr>
            <a:xfrm>
              <a:off x="4126128" y="4010896"/>
              <a:ext cx="2222718" cy="1411043"/>
            </a:xfrm>
            <a:prstGeom prst="cube">
              <a:avLst>
                <a:gd name="adj" fmla="val 49418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" name="Cube 3" descr="A building is a surface-based structure with a footprint that can be defined with three or more vertices in the horizontal.">
              <a:extLst>
                <a:ext uri="{FF2B5EF4-FFF2-40B4-BE49-F238E27FC236}">
                  <a16:creationId xmlns:a16="http://schemas.microsoft.com/office/drawing/2014/main" id="{E50D6EFE-EEA4-29AD-4FC2-557618544E26}"/>
                </a:ext>
              </a:extLst>
            </p:cNvPr>
            <p:cNvSpPr/>
            <p:nvPr/>
          </p:nvSpPr>
          <p:spPr>
            <a:xfrm>
              <a:off x="1913801" y="2036624"/>
              <a:ext cx="2091352" cy="3385306"/>
            </a:xfrm>
            <a:prstGeom prst="cube">
              <a:avLst>
                <a:gd name="adj" fmla="val 41479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E016AE0-9FF4-D473-E1D3-25A1D02B3018}"/>
              </a:ext>
            </a:extLst>
          </p:cNvPr>
          <p:cNvSpPr txBox="1"/>
          <p:nvPr/>
        </p:nvSpPr>
        <p:spPr>
          <a:xfrm>
            <a:off x="4762712" y="751051"/>
            <a:ext cx="4161328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 between the two structures, for this wind direction, is less than L. The gap will be filled with a structure equal in height to the </a:t>
            </a:r>
            <a:r>
              <a:rPr lang="en-US" alt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structure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D8CD7F-245D-F2B6-2F99-127A2A627DE8}"/>
              </a:ext>
            </a:extLst>
          </p:cNvPr>
          <p:cNvSpPr txBox="1">
            <a:spLocks/>
          </p:cNvSpPr>
          <p:nvPr/>
        </p:nvSpPr>
        <p:spPr bwMode="auto">
          <a:xfrm>
            <a:off x="1028912" y="217776"/>
            <a:ext cx="7467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82C34E2-ECE8-99D0-2E39-99996AECE845}"/>
              </a:ext>
            </a:extLst>
          </p:cNvPr>
          <p:cNvGrpSpPr/>
          <p:nvPr/>
        </p:nvGrpSpPr>
        <p:grpSpPr>
          <a:xfrm>
            <a:off x="1792826" y="1883088"/>
            <a:ext cx="759424" cy="901055"/>
            <a:chOff x="1792826" y="1883088"/>
            <a:chExt cx="759424" cy="901055"/>
          </a:xfrm>
        </p:grpSpPr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16E6ADBD-3C90-FE90-630F-0097780FD006}"/>
                </a:ext>
              </a:extLst>
            </p:cNvPr>
            <p:cNvCxnSpPr>
              <a:cxnSpLocks/>
              <a:stCxn id="7" idx="2"/>
            </p:cNvCxnSpPr>
            <p:nvPr/>
          </p:nvCxnSpPr>
          <p:spPr>
            <a:xfrm flipH="1">
              <a:off x="1792826" y="2426280"/>
              <a:ext cx="313496" cy="357863"/>
            </a:xfrm>
            <a:prstGeom prst="straightConnector1">
              <a:avLst/>
            </a:prstGeom>
            <a:ln w="25400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04F2B00A-7541-21C9-07BC-6162010785D5}"/>
                </a:ext>
              </a:extLst>
            </p:cNvPr>
            <p:cNvGrpSpPr/>
            <p:nvPr/>
          </p:nvGrpSpPr>
          <p:grpSpPr>
            <a:xfrm>
              <a:off x="1913801" y="1883088"/>
              <a:ext cx="638449" cy="543192"/>
              <a:chOff x="1913801" y="1883088"/>
              <a:chExt cx="638449" cy="543192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36656A3-DF6C-B037-A1C1-20E04570A05E}"/>
                  </a:ext>
                </a:extLst>
              </p:cNvPr>
              <p:cNvSpPr txBox="1"/>
              <p:nvPr/>
            </p:nvSpPr>
            <p:spPr>
              <a:xfrm>
                <a:off x="1913801" y="1903060"/>
                <a:ext cx="38504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L</a:t>
                </a:r>
              </a:p>
            </p:txBody>
          </p: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D0C5F4C5-0F27-0D53-51C2-3AC942C7E61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91214" y="1883088"/>
                <a:ext cx="261036" cy="261610"/>
              </a:xfrm>
              <a:prstGeom prst="straightConnector1">
                <a:avLst/>
              </a:prstGeom>
              <a:ln w="25400"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BE7A43E6-B9FA-600D-1440-94C4579CED27}"/>
              </a:ext>
            </a:extLst>
          </p:cNvPr>
          <p:cNvSpPr txBox="1"/>
          <p:nvPr/>
        </p:nvSpPr>
        <p:spPr>
          <a:xfrm>
            <a:off x="4005153" y="6182436"/>
            <a:ext cx="10583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Wind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619D3E3-C242-0945-C438-18B6BB794B0C}"/>
              </a:ext>
            </a:extLst>
          </p:cNvPr>
          <p:cNvCxnSpPr/>
          <p:nvPr/>
        </p:nvCxnSpPr>
        <p:spPr>
          <a:xfrm>
            <a:off x="3766782" y="6032310"/>
            <a:ext cx="1296738" cy="0"/>
          </a:xfrm>
          <a:prstGeom prst="straightConnector1">
            <a:avLst/>
          </a:prstGeom>
          <a:ln w="47625">
            <a:solidFill>
              <a:schemeClr val="accent1">
                <a:shade val="95000"/>
                <a:satMod val="10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223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016AE0-9FF4-D473-E1D3-25A1D02B3018}"/>
              </a:ext>
            </a:extLst>
          </p:cNvPr>
          <p:cNvSpPr txBox="1"/>
          <p:nvPr/>
        </p:nvSpPr>
        <p:spPr>
          <a:xfrm>
            <a:off x="5138849" y="1070264"/>
            <a:ext cx="37719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Gap between the two structures is treated as if the gap had been filled with a structure equal in height to the </a:t>
            </a:r>
            <a:r>
              <a:rPr lang="en-US" altLang="en-US" sz="2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</a:t>
            </a:r>
            <a:r>
              <a:rPr lang="en-US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structure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5D8CD7F-245D-F2B6-2F99-127A2A627DE8}"/>
              </a:ext>
            </a:extLst>
          </p:cNvPr>
          <p:cNvSpPr txBox="1">
            <a:spLocks/>
          </p:cNvSpPr>
          <p:nvPr/>
        </p:nvSpPr>
        <p:spPr bwMode="auto">
          <a:xfrm>
            <a:off x="1028912" y="217776"/>
            <a:ext cx="7467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92DC18B-7002-ECAA-9C80-8A09CFC1D1D0}"/>
              </a:ext>
            </a:extLst>
          </p:cNvPr>
          <p:cNvCxnSpPr>
            <a:cxnSpLocks/>
          </p:cNvCxnSpPr>
          <p:nvPr/>
        </p:nvCxnSpPr>
        <p:spPr>
          <a:xfrm flipH="1">
            <a:off x="3085124" y="4772887"/>
            <a:ext cx="1004455" cy="0"/>
          </a:xfrm>
          <a:prstGeom prst="line">
            <a:avLst/>
          </a:prstGeom>
          <a:solidFill>
            <a:srgbClr val="008080"/>
          </a:solidFill>
          <a:ln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67426B5-11C1-AB41-F1B4-D49C8AA14FCF}"/>
              </a:ext>
            </a:extLst>
          </p:cNvPr>
          <p:cNvCxnSpPr>
            <a:cxnSpLocks/>
          </p:cNvCxnSpPr>
          <p:nvPr/>
        </p:nvCxnSpPr>
        <p:spPr>
          <a:xfrm flipH="1">
            <a:off x="3085124" y="5411539"/>
            <a:ext cx="1004455" cy="0"/>
          </a:xfrm>
          <a:prstGeom prst="line">
            <a:avLst/>
          </a:prstGeom>
          <a:solidFill>
            <a:srgbClr val="008080"/>
          </a:solidFill>
          <a:ln>
            <a:solidFill>
              <a:srgbClr val="0080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8185C74-99C2-27A0-BBB7-473B297A75BF}"/>
              </a:ext>
            </a:extLst>
          </p:cNvPr>
          <p:cNvGrpSpPr/>
          <p:nvPr/>
        </p:nvGrpSpPr>
        <p:grpSpPr>
          <a:xfrm>
            <a:off x="1870363" y="2036624"/>
            <a:ext cx="4478483" cy="3395698"/>
            <a:chOff x="1870363" y="2036624"/>
            <a:chExt cx="4478483" cy="3395698"/>
          </a:xfrm>
        </p:grpSpPr>
        <p:sp>
          <p:nvSpPr>
            <p:cNvPr id="3" name="Cube 2" descr="A building is a surface-based structure with a footprint that can be defined with three or more vertices in the horizontal.">
              <a:extLst>
                <a:ext uri="{FF2B5EF4-FFF2-40B4-BE49-F238E27FC236}">
                  <a16:creationId xmlns:a16="http://schemas.microsoft.com/office/drawing/2014/main" id="{FA051284-B240-6A54-4A4E-5E4DA28DBD6B}"/>
                </a:ext>
              </a:extLst>
            </p:cNvPr>
            <p:cNvSpPr/>
            <p:nvPr/>
          </p:nvSpPr>
          <p:spPr>
            <a:xfrm>
              <a:off x="4126128" y="4010896"/>
              <a:ext cx="2222718" cy="1411043"/>
            </a:xfrm>
            <a:prstGeom prst="cube">
              <a:avLst>
                <a:gd name="adj" fmla="val 49418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4" name="Cube 3" descr="A building is a surface-based structure with a footprint that can be defined with three or more vertices in the horizontal.">
              <a:extLst>
                <a:ext uri="{FF2B5EF4-FFF2-40B4-BE49-F238E27FC236}">
                  <a16:creationId xmlns:a16="http://schemas.microsoft.com/office/drawing/2014/main" id="{E50D6EFE-EEA4-29AD-4FC2-557618544E26}"/>
                </a:ext>
              </a:extLst>
            </p:cNvPr>
            <p:cNvSpPr/>
            <p:nvPr/>
          </p:nvSpPr>
          <p:spPr>
            <a:xfrm>
              <a:off x="1870363" y="2036624"/>
              <a:ext cx="2134789" cy="3374916"/>
            </a:xfrm>
            <a:prstGeom prst="cube">
              <a:avLst>
                <a:gd name="adj" fmla="val 41479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F1332B9-EC09-F1F6-930B-DB0E1376565F}"/>
                </a:ext>
              </a:extLst>
            </p:cNvPr>
            <p:cNvGrpSpPr/>
            <p:nvPr/>
          </p:nvGrpSpPr>
          <p:grpSpPr>
            <a:xfrm>
              <a:off x="3166177" y="4031669"/>
              <a:ext cx="1714501" cy="1400653"/>
              <a:chOff x="3166177" y="4031669"/>
              <a:chExt cx="1714501" cy="1400653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2E692629-7E8B-C61C-2243-BB77CBA35815}"/>
                  </a:ext>
                </a:extLst>
              </p:cNvPr>
              <p:cNvSpPr/>
              <p:nvPr/>
            </p:nvSpPr>
            <p:spPr>
              <a:xfrm>
                <a:off x="3166177" y="4772887"/>
                <a:ext cx="1029638" cy="659435"/>
              </a:xfrm>
              <a:prstGeom prst="rect">
                <a:avLst/>
              </a:prstGeom>
              <a:solidFill>
                <a:srgbClr val="008080"/>
              </a:solidFill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ABB8AA3C-A51F-50F3-76BF-CCD76BB53E16}"/>
                  </a:ext>
                </a:extLst>
              </p:cNvPr>
              <p:cNvSpPr/>
              <p:nvPr/>
            </p:nvSpPr>
            <p:spPr>
              <a:xfrm>
                <a:off x="3176569" y="4031669"/>
                <a:ext cx="1704109" cy="751607"/>
              </a:xfrm>
              <a:custGeom>
                <a:avLst/>
                <a:gdLst>
                  <a:gd name="connsiteX0" fmla="*/ 0 w 1724891"/>
                  <a:gd name="connsiteY0" fmla="*/ 737754 h 768927"/>
                  <a:gd name="connsiteX1" fmla="*/ 904009 w 1724891"/>
                  <a:gd name="connsiteY1" fmla="*/ 0 h 768927"/>
                  <a:gd name="connsiteX2" fmla="*/ 1724891 w 1724891"/>
                  <a:gd name="connsiteY2" fmla="*/ 10391 h 768927"/>
                  <a:gd name="connsiteX3" fmla="*/ 1028700 w 1724891"/>
                  <a:gd name="connsiteY3" fmla="*/ 737754 h 768927"/>
                  <a:gd name="connsiteX4" fmla="*/ 51954 w 1724891"/>
                  <a:gd name="connsiteY4" fmla="*/ 768927 h 768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24891" h="768927">
                    <a:moveTo>
                      <a:pt x="0" y="737754"/>
                    </a:moveTo>
                    <a:lnTo>
                      <a:pt x="904009" y="0"/>
                    </a:lnTo>
                    <a:lnTo>
                      <a:pt x="1724891" y="10391"/>
                    </a:lnTo>
                    <a:lnTo>
                      <a:pt x="1028700" y="737754"/>
                    </a:lnTo>
                    <a:lnTo>
                      <a:pt x="51954" y="768927"/>
                    </a:lnTo>
                  </a:path>
                </a:pathLst>
              </a:custGeom>
              <a:solidFill>
                <a:srgbClr val="008080"/>
              </a:solidFill>
              <a:ln>
                <a:solidFill>
                  <a:schemeClr val="tx1"/>
                </a:solidFill>
                <a:prstDash val="sys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94442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5F077BF-4DF2-4EF6-88AA-BF47B46F5C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8880" y="152839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Building Downwash</a:t>
            </a:r>
          </a:p>
        </p:txBody>
      </p:sp>
      <p:sp>
        <p:nvSpPr>
          <p:cNvPr id="13315" name="Content Placeholder 6">
            <a:extLst>
              <a:ext uri="{FF2B5EF4-FFF2-40B4-BE49-F238E27FC236}">
                <a16:creationId xmlns:a16="http://schemas.microsoft.com/office/drawing/2014/main" id="{D6A81679-9D02-40D8-8C6B-6CF77D784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00200" y="1066800"/>
            <a:ext cx="7467600" cy="5257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en-US" sz="2000" dirty="0"/>
              <a:t> </a:t>
            </a:r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sz="2000" dirty="0"/>
          </a:p>
          <a:p>
            <a:pPr eaLnBrk="1" hangingPunct="1">
              <a:buFont typeface="Wingdings" pitchFamily="2" charset="2"/>
              <a:buNone/>
            </a:pPr>
            <a:endParaRPr lang="en-US" altLang="en-US" sz="2000" dirty="0"/>
          </a:p>
        </p:txBody>
      </p:sp>
      <p:grpSp>
        <p:nvGrpSpPr>
          <p:cNvPr id="13318" name="Group 17" descr="These pictures depict the fact that there is complex air flow patterns over and around a building.&#10;">
            <a:extLst>
              <a:ext uri="{FF2B5EF4-FFF2-40B4-BE49-F238E27FC236}">
                <a16:creationId xmlns:a16="http://schemas.microsoft.com/office/drawing/2014/main" id="{35B175BD-B4E8-474C-BD47-16E354D39C9D}"/>
              </a:ext>
            </a:extLst>
          </p:cNvPr>
          <p:cNvGrpSpPr>
            <a:grpSpLocks/>
          </p:cNvGrpSpPr>
          <p:nvPr/>
        </p:nvGrpSpPr>
        <p:grpSpPr bwMode="auto">
          <a:xfrm>
            <a:off x="2037715" y="1396936"/>
            <a:ext cx="5789930" cy="2820852"/>
            <a:chOff x="672" y="1344"/>
            <a:chExt cx="4896" cy="1632"/>
          </a:xfrm>
        </p:grpSpPr>
        <p:sp>
          <p:nvSpPr>
            <p:cNvPr id="13319" name="Line 4">
              <a:extLst>
                <a:ext uri="{FF2B5EF4-FFF2-40B4-BE49-F238E27FC236}">
                  <a16:creationId xmlns:a16="http://schemas.microsoft.com/office/drawing/2014/main" id="{1C73ECC0-C2B6-40AB-BEFE-9B44833343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0" y="2976"/>
              <a:ext cx="4407" cy="0"/>
            </a:xfrm>
            <a:prstGeom prst="line">
              <a:avLst/>
            </a:prstGeom>
            <a:noFill/>
            <a:ln w="50800">
              <a:solidFill>
                <a:srgbClr val="996633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9" name="Rectangle 5">
              <a:extLst>
                <a:ext uri="{FF2B5EF4-FFF2-40B4-BE49-F238E27FC236}">
                  <a16:creationId xmlns:a16="http://schemas.microsoft.com/office/drawing/2014/main" id="{AAC7A675-BFAF-4307-BFDE-25B1D169B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3" y="2045"/>
              <a:ext cx="97" cy="376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dirty="0">
                <a:latin typeface="Arial" charset="0"/>
                <a:cs typeface="+mn-cs"/>
              </a:endParaRPr>
            </a:p>
          </p:txBody>
        </p:sp>
        <p:sp>
          <p:nvSpPr>
            <p:cNvPr id="13321" name="Rectangle 6">
              <a:extLst>
                <a:ext uri="{FF2B5EF4-FFF2-40B4-BE49-F238E27FC236}">
                  <a16:creationId xmlns:a16="http://schemas.microsoft.com/office/drawing/2014/main" id="{258EFB66-372B-46C3-A6C8-D678EA1C27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2" y="2421"/>
              <a:ext cx="637" cy="540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91813D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13322" name="Freeform 8">
              <a:extLst>
                <a:ext uri="{FF2B5EF4-FFF2-40B4-BE49-F238E27FC236}">
                  <a16:creationId xmlns:a16="http://schemas.microsoft.com/office/drawing/2014/main" id="{414244CF-94A5-4D1E-B4F2-6128F820F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6" y="1344"/>
              <a:ext cx="3042" cy="1379"/>
            </a:xfrm>
            <a:custGeom>
              <a:avLst/>
              <a:gdLst>
                <a:gd name="T0" fmla="*/ 142 w 2983"/>
                <a:gd name="T1" fmla="*/ 2496 h 1228"/>
                <a:gd name="T2" fmla="*/ 313 w 2983"/>
                <a:gd name="T3" fmla="*/ 2588 h 1228"/>
                <a:gd name="T4" fmla="*/ 426 w 2983"/>
                <a:gd name="T5" fmla="*/ 2833 h 1228"/>
                <a:gd name="T6" fmla="*/ 502 w 2983"/>
                <a:gd name="T7" fmla="*/ 2980 h 1228"/>
                <a:gd name="T8" fmla="*/ 626 w 2983"/>
                <a:gd name="T9" fmla="*/ 3039 h 1228"/>
                <a:gd name="T10" fmla="*/ 834 w 2983"/>
                <a:gd name="T11" fmla="*/ 3134 h 1228"/>
                <a:gd name="T12" fmla="*/ 909 w 2983"/>
                <a:gd name="T13" fmla="*/ 3463 h 1228"/>
                <a:gd name="T14" fmla="*/ 1137 w 2983"/>
                <a:gd name="T15" fmla="*/ 3494 h 1228"/>
                <a:gd name="T16" fmla="*/ 1326 w 2983"/>
                <a:gd name="T17" fmla="*/ 3607 h 1228"/>
                <a:gd name="T18" fmla="*/ 1382 w 2983"/>
                <a:gd name="T19" fmla="*/ 3852 h 1228"/>
                <a:gd name="T20" fmla="*/ 1544 w 2983"/>
                <a:gd name="T21" fmla="*/ 4003 h 1228"/>
                <a:gd name="T22" fmla="*/ 1639 w 2983"/>
                <a:gd name="T23" fmla="*/ 4155 h 1228"/>
                <a:gd name="T24" fmla="*/ 1657 w 2983"/>
                <a:gd name="T25" fmla="*/ 4245 h 1228"/>
                <a:gd name="T26" fmla="*/ 1959 w 2983"/>
                <a:gd name="T27" fmla="*/ 4338 h 1228"/>
                <a:gd name="T28" fmla="*/ 2138 w 2983"/>
                <a:gd name="T29" fmla="*/ 4392 h 1228"/>
                <a:gd name="T30" fmla="*/ 2224 w 2983"/>
                <a:gd name="T31" fmla="*/ 4484 h 1228"/>
                <a:gd name="T32" fmla="*/ 2357 w 2983"/>
                <a:gd name="T33" fmla="*/ 4604 h 1228"/>
                <a:gd name="T34" fmla="*/ 2583 w 2983"/>
                <a:gd name="T35" fmla="*/ 4848 h 1228"/>
                <a:gd name="T36" fmla="*/ 3248 w 2983"/>
                <a:gd name="T37" fmla="*/ 4816 h 1228"/>
                <a:gd name="T38" fmla="*/ 3273 w 2983"/>
                <a:gd name="T39" fmla="*/ 4904 h 1228"/>
                <a:gd name="T40" fmla="*/ 3569 w 2983"/>
                <a:gd name="T41" fmla="*/ 4848 h 1228"/>
                <a:gd name="T42" fmla="*/ 3633 w 2983"/>
                <a:gd name="T43" fmla="*/ 4666 h 1228"/>
                <a:gd name="T44" fmla="*/ 3663 w 2983"/>
                <a:gd name="T45" fmla="*/ 4484 h 1228"/>
                <a:gd name="T46" fmla="*/ 3719 w 2983"/>
                <a:gd name="T47" fmla="*/ 4217 h 1228"/>
                <a:gd name="T48" fmla="*/ 3633 w 2983"/>
                <a:gd name="T49" fmla="*/ 3251 h 1228"/>
                <a:gd name="T50" fmla="*/ 3701 w 2983"/>
                <a:gd name="T51" fmla="*/ 2950 h 1228"/>
                <a:gd name="T52" fmla="*/ 3653 w 2983"/>
                <a:gd name="T53" fmla="*/ 2615 h 1228"/>
                <a:gd name="T54" fmla="*/ 3711 w 2983"/>
                <a:gd name="T55" fmla="*/ 2382 h 1228"/>
                <a:gd name="T56" fmla="*/ 3616 w 2983"/>
                <a:gd name="T57" fmla="*/ 1807 h 1228"/>
                <a:gd name="T58" fmla="*/ 3540 w 2983"/>
                <a:gd name="T59" fmla="*/ 1631 h 1228"/>
                <a:gd name="T60" fmla="*/ 3284 w 2983"/>
                <a:gd name="T61" fmla="*/ 1333 h 1228"/>
                <a:gd name="T62" fmla="*/ 3198 w 2983"/>
                <a:gd name="T63" fmla="*/ 1206 h 1228"/>
                <a:gd name="T64" fmla="*/ 3116 w 2983"/>
                <a:gd name="T65" fmla="*/ 1023 h 1228"/>
                <a:gd name="T66" fmla="*/ 3083 w 2983"/>
                <a:gd name="T67" fmla="*/ 967 h 1228"/>
                <a:gd name="T68" fmla="*/ 2953 w 2983"/>
                <a:gd name="T69" fmla="*/ 992 h 1228"/>
                <a:gd name="T70" fmla="*/ 2896 w 2983"/>
                <a:gd name="T71" fmla="*/ 1057 h 1228"/>
                <a:gd name="T72" fmla="*/ 2710 w 2983"/>
                <a:gd name="T73" fmla="*/ 878 h 1228"/>
                <a:gd name="T74" fmla="*/ 2622 w 2983"/>
                <a:gd name="T75" fmla="*/ 756 h 1228"/>
                <a:gd name="T76" fmla="*/ 2196 w 2983"/>
                <a:gd name="T77" fmla="*/ 393 h 1228"/>
                <a:gd name="T78" fmla="*/ 2120 w 2983"/>
                <a:gd name="T79" fmla="*/ 273 h 1228"/>
                <a:gd name="T80" fmla="*/ 2016 w 2983"/>
                <a:gd name="T81" fmla="*/ 184 h 1228"/>
                <a:gd name="T82" fmla="*/ 1837 w 2983"/>
                <a:gd name="T83" fmla="*/ 1 h 1228"/>
                <a:gd name="T84" fmla="*/ 1657 w 2983"/>
                <a:gd name="T85" fmla="*/ 62 h 1228"/>
                <a:gd name="T86" fmla="*/ 1601 w 2983"/>
                <a:gd name="T87" fmla="*/ 154 h 1228"/>
                <a:gd name="T88" fmla="*/ 1430 w 2983"/>
                <a:gd name="T89" fmla="*/ 300 h 1228"/>
                <a:gd name="T90" fmla="*/ 1391 w 2983"/>
                <a:gd name="T91" fmla="*/ 488 h 1228"/>
                <a:gd name="T92" fmla="*/ 1382 w 2983"/>
                <a:gd name="T93" fmla="*/ 576 h 1228"/>
                <a:gd name="T94" fmla="*/ 1289 w 2983"/>
                <a:gd name="T95" fmla="*/ 722 h 1228"/>
                <a:gd name="T96" fmla="*/ 1107 w 2983"/>
                <a:gd name="T97" fmla="*/ 601 h 1228"/>
                <a:gd name="T98" fmla="*/ 1023 w 2983"/>
                <a:gd name="T99" fmla="*/ 634 h 1228"/>
                <a:gd name="T100" fmla="*/ 947 w 2983"/>
                <a:gd name="T101" fmla="*/ 756 h 1228"/>
                <a:gd name="T102" fmla="*/ 824 w 2983"/>
                <a:gd name="T103" fmla="*/ 844 h 1228"/>
                <a:gd name="T104" fmla="*/ 758 w 2983"/>
                <a:gd name="T105" fmla="*/ 1173 h 1228"/>
                <a:gd name="T106" fmla="*/ 436 w 2983"/>
                <a:gd name="T107" fmla="*/ 1385 h 1228"/>
                <a:gd name="T108" fmla="*/ 379 w 2983"/>
                <a:gd name="T109" fmla="*/ 1449 h 1228"/>
                <a:gd name="T110" fmla="*/ 322 w 2983"/>
                <a:gd name="T111" fmla="*/ 1568 h 1228"/>
                <a:gd name="T112" fmla="*/ 164 w 2983"/>
                <a:gd name="T113" fmla="*/ 1716 h 1228"/>
                <a:gd name="T114" fmla="*/ 65 w 2983"/>
                <a:gd name="T115" fmla="*/ 1898 h 1228"/>
                <a:gd name="T116" fmla="*/ 23 w 2983"/>
                <a:gd name="T117" fmla="*/ 2077 h 1228"/>
                <a:gd name="T118" fmla="*/ 8 w 2983"/>
                <a:gd name="T119" fmla="*/ 2164 h 1228"/>
                <a:gd name="T120" fmla="*/ 58 w 2983"/>
                <a:gd name="T121" fmla="*/ 2615 h 122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983"/>
                <a:gd name="T184" fmla="*/ 0 h 1228"/>
                <a:gd name="T185" fmla="*/ 2983 w 2983"/>
                <a:gd name="T186" fmla="*/ 1228 h 1228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983" h="1228">
                  <a:moveTo>
                    <a:pt x="113" y="622"/>
                  </a:moveTo>
                  <a:cubicBezTo>
                    <a:pt x="187" y="645"/>
                    <a:pt x="142" y="635"/>
                    <a:pt x="248" y="644"/>
                  </a:cubicBezTo>
                  <a:cubicBezTo>
                    <a:pt x="293" y="710"/>
                    <a:pt x="231" y="691"/>
                    <a:pt x="337" y="704"/>
                  </a:cubicBezTo>
                  <a:cubicBezTo>
                    <a:pt x="367" y="713"/>
                    <a:pt x="366" y="735"/>
                    <a:pt x="397" y="741"/>
                  </a:cubicBezTo>
                  <a:cubicBezTo>
                    <a:pt x="430" y="747"/>
                    <a:pt x="495" y="756"/>
                    <a:pt x="495" y="756"/>
                  </a:cubicBezTo>
                  <a:cubicBezTo>
                    <a:pt x="564" y="803"/>
                    <a:pt x="467" y="742"/>
                    <a:pt x="659" y="779"/>
                  </a:cubicBezTo>
                  <a:cubicBezTo>
                    <a:pt x="688" y="785"/>
                    <a:pt x="678" y="857"/>
                    <a:pt x="719" y="861"/>
                  </a:cubicBezTo>
                  <a:cubicBezTo>
                    <a:pt x="779" y="868"/>
                    <a:pt x="839" y="866"/>
                    <a:pt x="899" y="868"/>
                  </a:cubicBezTo>
                  <a:cubicBezTo>
                    <a:pt x="949" y="879"/>
                    <a:pt x="999" y="886"/>
                    <a:pt x="1048" y="898"/>
                  </a:cubicBezTo>
                  <a:cubicBezTo>
                    <a:pt x="1058" y="926"/>
                    <a:pt x="1076" y="933"/>
                    <a:pt x="1093" y="958"/>
                  </a:cubicBezTo>
                  <a:cubicBezTo>
                    <a:pt x="1110" y="1014"/>
                    <a:pt x="1172" y="979"/>
                    <a:pt x="1220" y="996"/>
                  </a:cubicBezTo>
                  <a:cubicBezTo>
                    <a:pt x="1241" y="1027"/>
                    <a:pt x="1258" y="1025"/>
                    <a:pt x="1295" y="1033"/>
                  </a:cubicBezTo>
                  <a:cubicBezTo>
                    <a:pt x="1300" y="1040"/>
                    <a:pt x="1301" y="1053"/>
                    <a:pt x="1310" y="1055"/>
                  </a:cubicBezTo>
                  <a:cubicBezTo>
                    <a:pt x="1356" y="1066"/>
                    <a:pt x="1504" y="1075"/>
                    <a:pt x="1549" y="1078"/>
                  </a:cubicBezTo>
                  <a:cubicBezTo>
                    <a:pt x="1615" y="1098"/>
                    <a:pt x="1539" y="1077"/>
                    <a:pt x="1691" y="1093"/>
                  </a:cubicBezTo>
                  <a:cubicBezTo>
                    <a:pt x="1713" y="1095"/>
                    <a:pt x="1738" y="1109"/>
                    <a:pt x="1759" y="1115"/>
                  </a:cubicBezTo>
                  <a:cubicBezTo>
                    <a:pt x="1796" y="1140"/>
                    <a:pt x="1815" y="1139"/>
                    <a:pt x="1863" y="1145"/>
                  </a:cubicBezTo>
                  <a:cubicBezTo>
                    <a:pt x="1917" y="1180"/>
                    <a:pt x="1983" y="1186"/>
                    <a:pt x="2043" y="1205"/>
                  </a:cubicBezTo>
                  <a:cubicBezTo>
                    <a:pt x="2218" y="1198"/>
                    <a:pt x="2392" y="1184"/>
                    <a:pt x="2567" y="1198"/>
                  </a:cubicBezTo>
                  <a:cubicBezTo>
                    <a:pt x="2574" y="1205"/>
                    <a:pt x="2579" y="1219"/>
                    <a:pt x="2589" y="1220"/>
                  </a:cubicBezTo>
                  <a:cubicBezTo>
                    <a:pt x="2666" y="1228"/>
                    <a:pt x="2744" y="1209"/>
                    <a:pt x="2821" y="1205"/>
                  </a:cubicBezTo>
                  <a:cubicBezTo>
                    <a:pt x="2838" y="1192"/>
                    <a:pt x="2861" y="1179"/>
                    <a:pt x="2873" y="1160"/>
                  </a:cubicBezTo>
                  <a:cubicBezTo>
                    <a:pt x="2915" y="1097"/>
                    <a:pt x="2841" y="1182"/>
                    <a:pt x="2896" y="1115"/>
                  </a:cubicBezTo>
                  <a:cubicBezTo>
                    <a:pt x="2916" y="1091"/>
                    <a:pt x="2930" y="1078"/>
                    <a:pt x="2941" y="1048"/>
                  </a:cubicBezTo>
                  <a:cubicBezTo>
                    <a:pt x="2918" y="963"/>
                    <a:pt x="2983" y="843"/>
                    <a:pt x="2873" y="809"/>
                  </a:cubicBezTo>
                  <a:cubicBezTo>
                    <a:pt x="2891" y="774"/>
                    <a:pt x="2913" y="769"/>
                    <a:pt x="2926" y="734"/>
                  </a:cubicBezTo>
                  <a:cubicBezTo>
                    <a:pt x="2913" y="695"/>
                    <a:pt x="2919" y="682"/>
                    <a:pt x="2888" y="651"/>
                  </a:cubicBezTo>
                  <a:cubicBezTo>
                    <a:pt x="2898" y="624"/>
                    <a:pt x="2917" y="616"/>
                    <a:pt x="2933" y="592"/>
                  </a:cubicBezTo>
                  <a:cubicBezTo>
                    <a:pt x="2923" y="539"/>
                    <a:pt x="2915" y="469"/>
                    <a:pt x="2858" y="449"/>
                  </a:cubicBezTo>
                  <a:cubicBezTo>
                    <a:pt x="2839" y="421"/>
                    <a:pt x="2824" y="426"/>
                    <a:pt x="2799" y="405"/>
                  </a:cubicBezTo>
                  <a:cubicBezTo>
                    <a:pt x="2723" y="341"/>
                    <a:pt x="2691" y="354"/>
                    <a:pt x="2597" y="330"/>
                  </a:cubicBezTo>
                  <a:cubicBezTo>
                    <a:pt x="2572" y="324"/>
                    <a:pt x="2554" y="308"/>
                    <a:pt x="2529" y="300"/>
                  </a:cubicBezTo>
                  <a:cubicBezTo>
                    <a:pt x="2507" y="285"/>
                    <a:pt x="2484" y="270"/>
                    <a:pt x="2462" y="255"/>
                  </a:cubicBezTo>
                  <a:cubicBezTo>
                    <a:pt x="2454" y="250"/>
                    <a:pt x="2439" y="240"/>
                    <a:pt x="2439" y="240"/>
                  </a:cubicBezTo>
                  <a:cubicBezTo>
                    <a:pt x="2404" y="242"/>
                    <a:pt x="2369" y="242"/>
                    <a:pt x="2335" y="247"/>
                  </a:cubicBezTo>
                  <a:cubicBezTo>
                    <a:pt x="2319" y="249"/>
                    <a:pt x="2290" y="262"/>
                    <a:pt x="2290" y="262"/>
                  </a:cubicBezTo>
                  <a:cubicBezTo>
                    <a:pt x="2157" y="254"/>
                    <a:pt x="2200" y="278"/>
                    <a:pt x="2140" y="218"/>
                  </a:cubicBezTo>
                  <a:cubicBezTo>
                    <a:pt x="2123" y="201"/>
                    <a:pt x="2073" y="188"/>
                    <a:pt x="2073" y="188"/>
                  </a:cubicBezTo>
                  <a:cubicBezTo>
                    <a:pt x="2013" y="68"/>
                    <a:pt x="1842" y="101"/>
                    <a:pt x="1736" y="98"/>
                  </a:cubicBezTo>
                  <a:cubicBezTo>
                    <a:pt x="1648" y="79"/>
                    <a:pt x="1742" y="106"/>
                    <a:pt x="1676" y="68"/>
                  </a:cubicBezTo>
                  <a:cubicBezTo>
                    <a:pt x="1656" y="56"/>
                    <a:pt x="1617" y="51"/>
                    <a:pt x="1594" y="46"/>
                  </a:cubicBezTo>
                  <a:cubicBezTo>
                    <a:pt x="1562" y="24"/>
                    <a:pt x="1495" y="14"/>
                    <a:pt x="1452" y="1"/>
                  </a:cubicBezTo>
                  <a:cubicBezTo>
                    <a:pt x="1437" y="2"/>
                    <a:pt x="1346" y="0"/>
                    <a:pt x="1310" y="16"/>
                  </a:cubicBezTo>
                  <a:cubicBezTo>
                    <a:pt x="1225" y="53"/>
                    <a:pt x="1342" y="13"/>
                    <a:pt x="1265" y="38"/>
                  </a:cubicBezTo>
                  <a:cubicBezTo>
                    <a:pt x="1222" y="81"/>
                    <a:pt x="1200" y="70"/>
                    <a:pt x="1130" y="75"/>
                  </a:cubicBezTo>
                  <a:cubicBezTo>
                    <a:pt x="1120" y="90"/>
                    <a:pt x="1110" y="105"/>
                    <a:pt x="1100" y="120"/>
                  </a:cubicBezTo>
                  <a:cubicBezTo>
                    <a:pt x="1096" y="127"/>
                    <a:pt x="1099" y="137"/>
                    <a:pt x="1093" y="143"/>
                  </a:cubicBezTo>
                  <a:cubicBezTo>
                    <a:pt x="1063" y="173"/>
                    <a:pt x="1052" y="172"/>
                    <a:pt x="1018" y="180"/>
                  </a:cubicBezTo>
                  <a:cubicBezTo>
                    <a:pt x="892" y="171"/>
                    <a:pt x="952" y="177"/>
                    <a:pt x="876" y="150"/>
                  </a:cubicBezTo>
                  <a:cubicBezTo>
                    <a:pt x="854" y="153"/>
                    <a:pt x="831" y="153"/>
                    <a:pt x="809" y="158"/>
                  </a:cubicBezTo>
                  <a:cubicBezTo>
                    <a:pt x="731" y="175"/>
                    <a:pt x="803" y="166"/>
                    <a:pt x="749" y="188"/>
                  </a:cubicBezTo>
                  <a:cubicBezTo>
                    <a:pt x="714" y="202"/>
                    <a:pt x="689" y="204"/>
                    <a:pt x="652" y="210"/>
                  </a:cubicBezTo>
                  <a:cubicBezTo>
                    <a:pt x="614" y="235"/>
                    <a:pt x="621" y="258"/>
                    <a:pt x="599" y="292"/>
                  </a:cubicBezTo>
                  <a:cubicBezTo>
                    <a:pt x="556" y="357"/>
                    <a:pt x="388" y="343"/>
                    <a:pt x="345" y="345"/>
                  </a:cubicBezTo>
                  <a:cubicBezTo>
                    <a:pt x="330" y="350"/>
                    <a:pt x="315" y="355"/>
                    <a:pt x="300" y="360"/>
                  </a:cubicBezTo>
                  <a:cubicBezTo>
                    <a:pt x="283" y="366"/>
                    <a:pt x="255" y="390"/>
                    <a:pt x="255" y="390"/>
                  </a:cubicBezTo>
                  <a:cubicBezTo>
                    <a:pt x="238" y="445"/>
                    <a:pt x="176" y="412"/>
                    <a:pt x="128" y="427"/>
                  </a:cubicBezTo>
                  <a:cubicBezTo>
                    <a:pt x="69" y="469"/>
                    <a:pt x="96" y="457"/>
                    <a:pt x="53" y="472"/>
                  </a:cubicBezTo>
                  <a:cubicBezTo>
                    <a:pt x="43" y="487"/>
                    <a:pt x="33" y="502"/>
                    <a:pt x="23" y="517"/>
                  </a:cubicBezTo>
                  <a:cubicBezTo>
                    <a:pt x="18" y="524"/>
                    <a:pt x="8" y="539"/>
                    <a:pt x="8" y="539"/>
                  </a:cubicBezTo>
                  <a:cubicBezTo>
                    <a:pt x="13" y="587"/>
                    <a:pt x="0" y="630"/>
                    <a:pt x="46" y="651"/>
                  </a:cubicBezTo>
                </a:path>
              </a:pathLst>
            </a:custGeom>
            <a:solidFill>
              <a:srgbClr val="C0C0C0">
                <a:alpha val="50195"/>
              </a:srgbClr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3" name="Line 10">
              <a:extLst>
                <a:ext uri="{FF2B5EF4-FFF2-40B4-BE49-F238E27FC236}">
                  <a16:creationId xmlns:a16="http://schemas.microsoft.com/office/drawing/2014/main" id="{D2F6D614-9FD6-4F80-87A8-AB6D14A625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72" y="2530"/>
              <a:ext cx="1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4" name="Freeform 11">
              <a:extLst>
                <a:ext uri="{FF2B5EF4-FFF2-40B4-BE49-F238E27FC236}">
                  <a16:creationId xmlns:a16="http://schemas.microsoft.com/office/drawing/2014/main" id="{56CC1C15-5790-46B2-8D6B-1A544C3FD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" y="1910"/>
              <a:ext cx="4716" cy="628"/>
            </a:xfrm>
            <a:custGeom>
              <a:avLst/>
              <a:gdLst>
                <a:gd name="T0" fmla="*/ 0 w 4624"/>
                <a:gd name="T1" fmla="*/ 1802 h 560"/>
                <a:gd name="T2" fmla="*/ 486 w 4624"/>
                <a:gd name="T3" fmla="*/ 850 h 560"/>
                <a:gd name="T4" fmla="*/ 1034 w 4624"/>
                <a:gd name="T5" fmla="*/ 287 h 560"/>
                <a:gd name="T6" fmla="*/ 1641 w 4624"/>
                <a:gd name="T7" fmla="*/ 95 h 560"/>
                <a:gd name="T8" fmla="*/ 2554 w 4624"/>
                <a:gd name="T9" fmla="*/ 850 h 560"/>
                <a:gd name="T10" fmla="*/ 3103 w 4624"/>
                <a:gd name="T11" fmla="*/ 1428 h 560"/>
                <a:gd name="T12" fmla="*/ 4136 w 4624"/>
                <a:gd name="T13" fmla="*/ 1996 h 560"/>
                <a:gd name="T14" fmla="*/ 5594 w 4624"/>
                <a:gd name="T15" fmla="*/ 2181 h 560"/>
                <a:gd name="T16" fmla="*/ 5714 w 4624"/>
                <a:gd name="T17" fmla="*/ 2181 h 5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24"/>
                <a:gd name="T28" fmla="*/ 0 h 560"/>
                <a:gd name="T29" fmla="*/ 4624 w 4624"/>
                <a:gd name="T30" fmla="*/ 560 h 56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24" h="560">
                  <a:moveTo>
                    <a:pt x="0" y="456"/>
                  </a:moveTo>
                  <a:cubicBezTo>
                    <a:pt x="124" y="368"/>
                    <a:pt x="248" y="280"/>
                    <a:pt x="384" y="216"/>
                  </a:cubicBezTo>
                  <a:cubicBezTo>
                    <a:pt x="520" y="152"/>
                    <a:pt x="664" y="104"/>
                    <a:pt x="816" y="72"/>
                  </a:cubicBezTo>
                  <a:cubicBezTo>
                    <a:pt x="968" y="40"/>
                    <a:pt x="1096" y="0"/>
                    <a:pt x="1296" y="24"/>
                  </a:cubicBezTo>
                  <a:cubicBezTo>
                    <a:pt x="1496" y="48"/>
                    <a:pt x="1824" y="160"/>
                    <a:pt x="2016" y="216"/>
                  </a:cubicBezTo>
                  <a:cubicBezTo>
                    <a:pt x="2208" y="272"/>
                    <a:pt x="2240" y="312"/>
                    <a:pt x="2448" y="360"/>
                  </a:cubicBezTo>
                  <a:cubicBezTo>
                    <a:pt x="2656" y="408"/>
                    <a:pt x="2936" y="472"/>
                    <a:pt x="3264" y="504"/>
                  </a:cubicBezTo>
                  <a:cubicBezTo>
                    <a:pt x="3592" y="536"/>
                    <a:pt x="4208" y="544"/>
                    <a:pt x="4416" y="552"/>
                  </a:cubicBezTo>
                  <a:cubicBezTo>
                    <a:pt x="4624" y="560"/>
                    <a:pt x="4568" y="556"/>
                    <a:pt x="4512" y="55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5" name="Freeform 12">
              <a:extLst>
                <a:ext uri="{FF2B5EF4-FFF2-40B4-BE49-F238E27FC236}">
                  <a16:creationId xmlns:a16="http://schemas.microsoft.com/office/drawing/2014/main" id="{E2A26323-F88E-4F72-93AF-AECC9B246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" y="1443"/>
              <a:ext cx="4798" cy="440"/>
            </a:xfrm>
            <a:custGeom>
              <a:avLst/>
              <a:gdLst>
                <a:gd name="T0" fmla="*/ 0 w 4704"/>
                <a:gd name="T1" fmla="*/ 990 h 392"/>
                <a:gd name="T2" fmla="*/ 790 w 4704"/>
                <a:gd name="T3" fmla="*/ 228 h 392"/>
                <a:gd name="T4" fmla="*/ 1521 w 4704"/>
                <a:gd name="T5" fmla="*/ 30 h 392"/>
                <a:gd name="T6" fmla="*/ 2312 w 4704"/>
                <a:gd name="T7" fmla="*/ 415 h 392"/>
                <a:gd name="T8" fmla="*/ 3104 w 4704"/>
                <a:gd name="T9" fmla="*/ 990 h 392"/>
                <a:gd name="T10" fmla="*/ 3834 w 4704"/>
                <a:gd name="T11" fmla="*/ 1188 h 392"/>
                <a:gd name="T12" fmla="*/ 5966 w 4704"/>
                <a:gd name="T13" fmla="*/ 1567 h 3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704"/>
                <a:gd name="T22" fmla="*/ 0 h 392"/>
                <a:gd name="T23" fmla="*/ 4704 w 4704"/>
                <a:gd name="T24" fmla="*/ 392 h 3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704" h="392">
                  <a:moveTo>
                    <a:pt x="0" y="248"/>
                  </a:moveTo>
                  <a:cubicBezTo>
                    <a:pt x="212" y="172"/>
                    <a:pt x="424" y="96"/>
                    <a:pt x="624" y="56"/>
                  </a:cubicBezTo>
                  <a:cubicBezTo>
                    <a:pt x="824" y="16"/>
                    <a:pt x="1000" y="0"/>
                    <a:pt x="1200" y="8"/>
                  </a:cubicBezTo>
                  <a:cubicBezTo>
                    <a:pt x="1400" y="16"/>
                    <a:pt x="1616" y="64"/>
                    <a:pt x="1824" y="104"/>
                  </a:cubicBezTo>
                  <a:cubicBezTo>
                    <a:pt x="2032" y="144"/>
                    <a:pt x="2248" y="216"/>
                    <a:pt x="2448" y="248"/>
                  </a:cubicBezTo>
                  <a:cubicBezTo>
                    <a:pt x="2648" y="280"/>
                    <a:pt x="2648" y="272"/>
                    <a:pt x="3024" y="296"/>
                  </a:cubicBezTo>
                  <a:cubicBezTo>
                    <a:pt x="3400" y="320"/>
                    <a:pt x="4052" y="356"/>
                    <a:pt x="4704" y="392"/>
                  </a:cubicBezTo>
                </a:path>
              </a:pathLst>
            </a:custGeom>
            <a:noFill/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6" name="Line 13">
              <a:extLst>
                <a:ext uri="{FF2B5EF4-FFF2-40B4-BE49-F238E27FC236}">
                  <a16:creationId xmlns:a16="http://schemas.microsoft.com/office/drawing/2014/main" id="{FB5B9299-22BC-40CA-B6F0-23C098555C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21" y="1883"/>
              <a:ext cx="14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7" name="Freeform 14">
              <a:extLst>
                <a:ext uri="{FF2B5EF4-FFF2-40B4-BE49-F238E27FC236}">
                  <a16:creationId xmlns:a16="http://schemas.microsoft.com/office/drawing/2014/main" id="{449B20C9-176F-49C0-AA33-EBF4DF5CB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" y="2071"/>
              <a:ext cx="2008" cy="781"/>
            </a:xfrm>
            <a:custGeom>
              <a:avLst/>
              <a:gdLst>
                <a:gd name="T0" fmla="*/ 0 w 1968"/>
                <a:gd name="T1" fmla="*/ 1243 h 696"/>
                <a:gd name="T2" fmla="*/ 182 w 1968"/>
                <a:gd name="T3" fmla="*/ 477 h 696"/>
                <a:gd name="T4" fmla="*/ 672 w 1968"/>
                <a:gd name="T5" fmla="*/ 95 h 696"/>
                <a:gd name="T6" fmla="*/ 1222 w 1968"/>
                <a:gd name="T7" fmla="*/ 95 h 696"/>
                <a:gd name="T8" fmla="*/ 1894 w 1968"/>
                <a:gd name="T9" fmla="*/ 672 h 696"/>
                <a:gd name="T10" fmla="*/ 2261 w 1968"/>
                <a:gd name="T11" fmla="*/ 1628 h 696"/>
                <a:gd name="T12" fmla="*/ 2445 w 1968"/>
                <a:gd name="T13" fmla="*/ 2388 h 696"/>
                <a:gd name="T14" fmla="*/ 2506 w 1968"/>
                <a:gd name="T15" fmla="*/ 2774 h 6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68"/>
                <a:gd name="T25" fmla="*/ 0 h 696"/>
                <a:gd name="T26" fmla="*/ 1968 w 1968"/>
                <a:gd name="T27" fmla="*/ 696 h 6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68" h="696">
                  <a:moveTo>
                    <a:pt x="0" y="312"/>
                  </a:moveTo>
                  <a:cubicBezTo>
                    <a:pt x="28" y="240"/>
                    <a:pt x="56" y="168"/>
                    <a:pt x="144" y="120"/>
                  </a:cubicBezTo>
                  <a:cubicBezTo>
                    <a:pt x="232" y="72"/>
                    <a:pt x="392" y="40"/>
                    <a:pt x="528" y="24"/>
                  </a:cubicBezTo>
                  <a:cubicBezTo>
                    <a:pt x="664" y="8"/>
                    <a:pt x="800" y="0"/>
                    <a:pt x="960" y="24"/>
                  </a:cubicBezTo>
                  <a:cubicBezTo>
                    <a:pt x="1120" y="48"/>
                    <a:pt x="1352" y="104"/>
                    <a:pt x="1488" y="168"/>
                  </a:cubicBezTo>
                  <a:cubicBezTo>
                    <a:pt x="1624" y="232"/>
                    <a:pt x="1704" y="336"/>
                    <a:pt x="1776" y="408"/>
                  </a:cubicBezTo>
                  <a:cubicBezTo>
                    <a:pt x="1848" y="480"/>
                    <a:pt x="1888" y="552"/>
                    <a:pt x="1920" y="600"/>
                  </a:cubicBezTo>
                  <a:cubicBezTo>
                    <a:pt x="1952" y="648"/>
                    <a:pt x="1960" y="672"/>
                    <a:pt x="1968" y="696"/>
                  </a:cubicBezTo>
                </a:path>
              </a:pathLst>
            </a:custGeom>
            <a:noFill/>
            <a:ln w="19050" cap="flat" cmpd="sng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328" name="Text Box 15">
              <a:extLst>
                <a:ext uri="{FF2B5EF4-FFF2-40B4-BE49-F238E27FC236}">
                  <a16:creationId xmlns:a16="http://schemas.microsoft.com/office/drawing/2014/main" id="{38D1EA94-C3A3-4BBA-9DD8-89608D3890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2" y="2467"/>
              <a:ext cx="1225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Cavity or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Near Wake</a:t>
              </a:r>
            </a:p>
          </p:txBody>
        </p:sp>
        <p:sp>
          <p:nvSpPr>
            <p:cNvPr id="13329" name="Text Box 16">
              <a:extLst>
                <a:ext uri="{FF2B5EF4-FFF2-40B4-BE49-F238E27FC236}">
                  <a16:creationId xmlns:a16="http://schemas.microsoft.com/office/drawing/2014/main" id="{260B8008-22D3-4159-9009-405E27B60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9" y="2690"/>
              <a:ext cx="1105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Far Wake</a:t>
              </a:r>
            </a:p>
          </p:txBody>
        </p:sp>
      </p:grpSp>
      <p:sp>
        <p:nvSpPr>
          <p:cNvPr id="17" name="Title 4">
            <a:extLst>
              <a:ext uri="{FF2B5EF4-FFF2-40B4-BE49-F238E27FC236}">
                <a16:creationId xmlns:a16="http://schemas.microsoft.com/office/drawing/2014/main" id="{01D7E2BB-6DC8-490C-A09D-D8D3DB518C66}"/>
              </a:ext>
            </a:extLst>
          </p:cNvPr>
          <p:cNvSpPr txBox="1">
            <a:spLocks/>
          </p:cNvSpPr>
          <p:nvPr/>
        </p:nvSpPr>
        <p:spPr bwMode="auto">
          <a:xfrm>
            <a:off x="1600200" y="4217788"/>
            <a:ext cx="6791960" cy="105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200" b="1" dirty="0">
                <a:solidFill>
                  <a:srgbClr val="FF0000"/>
                </a:solidFill>
              </a:rPr>
              <a:t>1-hr avg. NAAQS  for SO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r>
              <a:rPr lang="en-US" sz="3200" b="1" dirty="0">
                <a:solidFill>
                  <a:srgbClr val="FF0000"/>
                </a:solidFill>
              </a:rPr>
              <a:t> and NO</a:t>
            </a:r>
            <a:r>
              <a:rPr lang="en-US" sz="3200" b="1" baseline="-25000" dirty="0">
                <a:solidFill>
                  <a:srgbClr val="FF0000"/>
                </a:solidFill>
              </a:rPr>
              <a:t>2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86D19-3F27-F49E-9AB5-F1CDBEEE0812}"/>
              </a:ext>
            </a:extLst>
          </p:cNvPr>
          <p:cNvSpPr txBox="1"/>
          <p:nvPr/>
        </p:nvSpPr>
        <p:spPr>
          <a:xfrm>
            <a:off x="847546" y="2516074"/>
            <a:ext cx="7643439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dirty="0"/>
              <a:t>AERMOD applies Building Downwash </a:t>
            </a:r>
            <a:r>
              <a:rPr lang="en-US" sz="2600" u="sng" dirty="0"/>
              <a:t>only</a:t>
            </a:r>
            <a:r>
              <a:rPr lang="en-US" sz="2600" dirty="0"/>
              <a:t> </a:t>
            </a:r>
          </a:p>
          <a:p>
            <a:r>
              <a:rPr lang="en-US" sz="2600" dirty="0"/>
              <a:t>	to Point Sources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6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dirty="0"/>
              <a:t>Documentation (BPIPPRM and BPIP)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en-US" sz="26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600" dirty="0"/>
              <a:t>Good Engineering Practice (GEP) Stack Height</a:t>
            </a:r>
          </a:p>
        </p:txBody>
      </p:sp>
      <p:sp>
        <p:nvSpPr>
          <p:cNvPr id="3" name="Title 4">
            <a:extLst>
              <a:ext uri="{FF2B5EF4-FFF2-40B4-BE49-F238E27FC236}">
                <a16:creationId xmlns:a16="http://schemas.microsoft.com/office/drawing/2014/main" id="{C951AD43-31BE-7FFC-76D5-8FA66DA546D1}"/>
              </a:ext>
            </a:extLst>
          </p:cNvPr>
          <p:cNvSpPr txBox="1">
            <a:spLocks/>
          </p:cNvSpPr>
          <p:nvPr/>
        </p:nvSpPr>
        <p:spPr>
          <a:xfrm>
            <a:off x="847546" y="668694"/>
            <a:ext cx="7467600" cy="6238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BPIPPRM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0BC5D4-9FA1-8F82-FF24-23B95C4B3010}"/>
              </a:ext>
            </a:extLst>
          </p:cNvPr>
          <p:cNvSpPr txBox="1"/>
          <p:nvPr/>
        </p:nvSpPr>
        <p:spPr>
          <a:xfrm>
            <a:off x="847546" y="1642718"/>
            <a:ext cx="2544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Final thoughts:</a:t>
            </a:r>
          </a:p>
        </p:txBody>
      </p:sp>
    </p:spTree>
    <p:extLst>
      <p:ext uri="{BB962C8B-B14F-4D97-AF65-F5344CB8AC3E}">
        <p14:creationId xmlns:p14="http://schemas.microsoft.com/office/powerpoint/2010/main" val="4959204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9741A82-A5BD-417E-98FF-FDDDF8020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575" y="128588"/>
            <a:ext cx="7467600" cy="623887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Downwash—GEP</a:t>
            </a:r>
          </a:p>
        </p:txBody>
      </p:sp>
      <p:sp>
        <p:nvSpPr>
          <p:cNvPr id="19459" name="Content Placeholder 6">
            <a:extLst>
              <a:ext uri="{FF2B5EF4-FFF2-40B4-BE49-F238E27FC236}">
                <a16:creationId xmlns:a16="http://schemas.microsoft.com/office/drawing/2014/main" id="{5DC4E7D7-2F41-494C-AE0D-4C455735F5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99871" y="941387"/>
            <a:ext cx="7467600" cy="5916613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Good engineering practice stack height (H</a:t>
            </a:r>
            <a:r>
              <a:rPr lang="en-US" altLang="en-US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GEP</a:t>
            </a: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1" eaLnBrk="1" hangingPunct="1">
              <a:spcBef>
                <a:spcPct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GEP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stack </a:t>
            </a:r>
            <a:r>
              <a:rPr lang="en-US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height above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the effects from building downwash are thought to be insignificant</a:t>
            </a:r>
          </a:p>
          <a:p>
            <a:pPr lvl="1" eaLnBrk="1" hangingPunct="1">
              <a:spcBef>
                <a:spcPct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GEP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maximum of </a:t>
            </a:r>
          </a:p>
          <a:p>
            <a:pPr lvl="2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65 meters</a:t>
            </a:r>
          </a:p>
          <a:p>
            <a:pPr lvl="2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+ 1.5 L (a.k.a. EPA formula height)</a:t>
            </a:r>
          </a:p>
          <a:p>
            <a:pPr lvl="3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building height</a:t>
            </a:r>
          </a:p>
          <a:p>
            <a:pPr lvl="3" eaLnBrk="1" hangingPunct="1">
              <a:spcBef>
                <a:spcPct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 = min(H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maximum projected building width)</a:t>
            </a:r>
          </a:p>
          <a:p>
            <a:pPr lvl="1" eaLnBrk="1" hangingPunct="1">
              <a:spcBef>
                <a:spcPct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stacks in existence on January 12, 1979, GEP is 2.5 times the height of any nearby influencing structure</a:t>
            </a:r>
          </a:p>
          <a:p>
            <a:pPr lvl="1" eaLnBrk="1" hangingPunct="1">
              <a:spcBef>
                <a:spcPct val="0"/>
              </a:spcBef>
              <a:spcAft>
                <a:spcPts val="1200"/>
              </a:spcAft>
              <a:buFont typeface="Courier New" panose="02070309020205020404" pitchFamily="49" charset="0"/>
              <a:buChar char="o"/>
            </a:pP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en-US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GEP 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also be determined via a wind tunnel study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r>
              <a:rPr lang="en-U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Cannot give credit for a stack higher than GEP</a:t>
            </a:r>
          </a:p>
          <a:p>
            <a:pPr eaLnBrk="1" hangingPunct="1">
              <a:spcBef>
                <a:spcPct val="0"/>
              </a:spcBef>
              <a:spcAft>
                <a:spcPts val="1200"/>
              </a:spcAft>
            </a:pPr>
            <a:endParaRPr lang="en-US" altLang="en-US" sz="2000" dirty="0"/>
          </a:p>
          <a:p>
            <a:pPr eaLnBrk="1" hangingPunct="1"/>
            <a:endParaRPr lang="en-US" altLang="en-US" sz="2000" dirty="0"/>
          </a:p>
          <a:p>
            <a:pPr lvl="1" eaLnBrk="1" hangingPunct="1">
              <a:buFont typeface="Arial" panose="020B0604020202020204" pitchFamily="34" charset="0"/>
              <a:buNone/>
            </a:pPr>
            <a:endParaRPr lang="en-US" altLang="en-US" sz="2000" dirty="0"/>
          </a:p>
          <a:p>
            <a:pPr eaLnBrk="1" hangingPunct="1">
              <a:buFont typeface="Wingdings" pitchFamily="2" charset="2"/>
              <a:buNone/>
            </a:pPr>
            <a:endParaRPr lang="en-US" altLang="en-US" sz="2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BF46114-5A18-664C-A2F5-8CDF8F878A21}"/>
              </a:ext>
            </a:extLst>
          </p:cNvPr>
          <p:cNvSpPr txBox="1">
            <a:spLocks/>
          </p:cNvSpPr>
          <p:nvPr/>
        </p:nvSpPr>
        <p:spPr bwMode="auto">
          <a:xfrm>
            <a:off x="838200" y="2805112"/>
            <a:ext cx="74676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END</a:t>
            </a:r>
          </a:p>
        </p:txBody>
      </p:sp>
    </p:spTree>
    <p:extLst>
      <p:ext uri="{BB962C8B-B14F-4D97-AF65-F5344CB8AC3E}">
        <p14:creationId xmlns:p14="http://schemas.microsoft.com/office/powerpoint/2010/main" val="3642665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29958" y="179367"/>
            <a:ext cx="41780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n-lt"/>
              </a:rPr>
              <a:t>Meteorological Wind Tunnel</a:t>
            </a:r>
          </a:p>
          <a:p>
            <a:pPr algn="ctr"/>
            <a:r>
              <a:rPr lang="en-US" sz="2400" dirty="0">
                <a:latin typeface="+mn-lt"/>
              </a:rPr>
              <a:t>(1974 – Present)</a:t>
            </a:r>
          </a:p>
        </p:txBody>
      </p:sp>
      <p:pic>
        <p:nvPicPr>
          <p:cNvPr id="4" name="Picture 7" descr="P42900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9208" y="1217910"/>
            <a:ext cx="4364194" cy="251430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909973" y="1185518"/>
            <a:ext cx="4178041" cy="203132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 controlled laboratory for studying the flow and pollutant dispersion within a simulated atmospheric boundary layer.</a:t>
            </a:r>
          </a:p>
          <a:p>
            <a:endParaRPr lang="en-US" dirty="0"/>
          </a:p>
          <a:p>
            <a:r>
              <a:rPr lang="en-US" dirty="0"/>
              <a:t>Primary research: To support development and evaluation of near-field, dispersion models</a:t>
            </a:r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07CAB34-064F-810D-7218-D953ED605381}"/>
              </a:ext>
            </a:extLst>
          </p:cNvPr>
          <p:cNvGrpSpPr/>
          <p:nvPr/>
        </p:nvGrpSpPr>
        <p:grpSpPr>
          <a:xfrm>
            <a:off x="2308576" y="3907371"/>
            <a:ext cx="4971489" cy="2263668"/>
            <a:chOff x="2308576" y="3907371"/>
            <a:chExt cx="4971489" cy="2263668"/>
          </a:xfrm>
        </p:grpSpPr>
        <p:pic>
          <p:nvPicPr>
            <p:cNvPr id="7" name="Picture 6" descr="bldg_plume1">
              <a:extLst>
                <a:ext uri="{FF2B5EF4-FFF2-40B4-BE49-F238E27FC236}">
                  <a16:creationId xmlns:a16="http://schemas.microsoft.com/office/drawing/2014/main" id="{F58FC724-8371-8D5C-C26C-515EEDF421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08576" y="3907371"/>
              <a:ext cx="2294876" cy="1554480"/>
            </a:xfrm>
            <a:prstGeom prst="rect">
              <a:avLst/>
            </a:prstGeom>
            <a:noFill/>
          </p:spPr>
        </p:pic>
        <p:pic>
          <p:nvPicPr>
            <p:cNvPr id="8" name="Picture 6" descr="bldg_plume3">
              <a:extLst>
                <a:ext uri="{FF2B5EF4-FFF2-40B4-BE49-F238E27FC236}">
                  <a16:creationId xmlns:a16="http://schemas.microsoft.com/office/drawing/2014/main" id="{76AF26E2-786B-0BC3-1B0C-A24CC661F4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18979" y="3916701"/>
              <a:ext cx="2361086" cy="1554480"/>
            </a:xfrm>
            <a:prstGeom prst="rect">
              <a:avLst/>
            </a:prstGeom>
            <a:noFill/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BDC7D88-8406-4C01-70F6-EBAF053DFD92}"/>
                </a:ext>
              </a:extLst>
            </p:cNvPr>
            <p:cNvSpPr txBox="1"/>
            <p:nvPr/>
          </p:nvSpPr>
          <p:spPr>
            <a:xfrm>
              <a:off x="2356038" y="5555486"/>
              <a:ext cx="4874728" cy="615553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Flow around simple block buildings.  </a:t>
              </a:r>
            </a:p>
            <a:p>
              <a:pPr algn="ctr"/>
              <a:r>
                <a:rPr lang="en-US" sz="1600" dirty="0"/>
                <a:t>(First complete study in EPA tunnel, 1974-75)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034478" y="2840790"/>
            <a:ext cx="787747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Wind Tunnel Simulations:</a:t>
            </a:r>
          </a:p>
          <a:p>
            <a:r>
              <a:rPr lang="en-US" sz="2200" dirty="0"/>
              <a:t>Cubical building (plan view) – Source on lee side near ground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973216" y="221943"/>
            <a:ext cx="4186001" cy="2455943"/>
            <a:chOff x="381000" y="2016320"/>
            <a:chExt cx="4062985" cy="201168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2016320"/>
              <a:ext cx="3896411" cy="201168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3186138" y="3818401"/>
              <a:ext cx="1257847" cy="2095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/>
                <a:t>Hosker</a:t>
              </a:r>
              <a:r>
                <a:rPr lang="en-US" sz="1200" dirty="0"/>
                <a:t>  (1979)</a:t>
              </a:r>
            </a:p>
          </p:txBody>
        </p:sp>
      </p:grpSp>
      <p:sp>
        <p:nvSpPr>
          <p:cNvPr id="18" name="Title 4">
            <a:extLst>
              <a:ext uri="{FF2B5EF4-FFF2-40B4-BE49-F238E27FC236}">
                <a16:creationId xmlns:a16="http://schemas.microsoft.com/office/drawing/2014/main" id="{D96D7C69-CF4F-4FF1-8B5B-AFFD4ADBEED9}"/>
              </a:ext>
            </a:extLst>
          </p:cNvPr>
          <p:cNvSpPr txBox="1">
            <a:spLocks/>
          </p:cNvSpPr>
          <p:nvPr/>
        </p:nvSpPr>
        <p:spPr bwMode="auto">
          <a:xfrm>
            <a:off x="709898" y="696794"/>
            <a:ext cx="4091701" cy="1506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5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200" b="1" dirty="0">
                <a:latin typeface="+mn-lt"/>
              </a:rPr>
              <a:t>Modeling Building Wakes within a Steady-State Framework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2822BBD-229C-4F8A-8ABD-CE8E3E5405C6}"/>
              </a:ext>
            </a:extLst>
          </p:cNvPr>
          <p:cNvGrpSpPr/>
          <p:nvPr/>
        </p:nvGrpSpPr>
        <p:grpSpPr>
          <a:xfrm>
            <a:off x="1743171" y="3803914"/>
            <a:ext cx="5924554" cy="2503230"/>
            <a:chOff x="1734794" y="4258591"/>
            <a:chExt cx="5924554" cy="2503230"/>
          </a:xfrm>
        </p:grpSpPr>
        <p:pic>
          <p:nvPicPr>
            <p:cNvPr id="19" name="Picture 21" descr="smoke_viz5">
              <a:extLst>
                <a:ext uri="{FF2B5EF4-FFF2-40B4-BE49-F238E27FC236}">
                  <a16:creationId xmlns:a16="http://schemas.microsoft.com/office/drawing/2014/main" id="{49C1C610-C746-4588-84E8-AE02DAA46F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7178" y="4258591"/>
              <a:ext cx="2582170" cy="2103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0" descr="smoke_viz2">
              <a:extLst>
                <a:ext uri="{FF2B5EF4-FFF2-40B4-BE49-F238E27FC236}">
                  <a16:creationId xmlns:a16="http://schemas.microsoft.com/office/drawing/2014/main" id="{8DD7A10D-387D-4F32-B1F4-BE25B1BBF7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34794" y="4258591"/>
              <a:ext cx="2689981" cy="2103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D1C2CF0-884B-458B-A1C4-0159112FC4C0}"/>
                </a:ext>
              </a:extLst>
            </p:cNvPr>
            <p:cNvSpPr txBox="1"/>
            <p:nvPr/>
          </p:nvSpPr>
          <p:spPr>
            <a:xfrm>
              <a:off x="2434237" y="6361711"/>
              <a:ext cx="150874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1 – min avg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ABB72E9-8BFF-48B4-BEF3-B00E4BC6099B}"/>
                </a:ext>
              </a:extLst>
            </p:cNvPr>
            <p:cNvSpPr txBox="1"/>
            <p:nvPr/>
          </p:nvSpPr>
          <p:spPr>
            <a:xfrm>
              <a:off x="5564196" y="6361711"/>
              <a:ext cx="1608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/>
                <a:t>1 – hour avg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74500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8578A1-63A4-43EE-8021-93686C022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875" y="472292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DOWNWASH in AERMOD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EBCAF30-E314-BAFB-BD66-B9C3DCF9BD76}"/>
              </a:ext>
            </a:extLst>
          </p:cNvPr>
          <p:cNvGrpSpPr/>
          <p:nvPr/>
        </p:nvGrpSpPr>
        <p:grpSpPr>
          <a:xfrm>
            <a:off x="1402081" y="1175657"/>
            <a:ext cx="7218576" cy="4226767"/>
            <a:chOff x="1468226" y="1138335"/>
            <a:chExt cx="7218576" cy="4226767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D541C2D-2CFC-3A62-BB91-2778B0EB7FB9}"/>
                </a:ext>
              </a:extLst>
            </p:cNvPr>
            <p:cNvSpPr/>
            <p:nvPr/>
          </p:nvSpPr>
          <p:spPr>
            <a:xfrm>
              <a:off x="1468226" y="1138335"/>
              <a:ext cx="7218576" cy="422676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F473DA5-66BD-2C08-7ACD-8AFC08A96DE6}"/>
                </a:ext>
              </a:extLst>
            </p:cNvPr>
            <p:cNvGrpSpPr/>
            <p:nvPr/>
          </p:nvGrpSpPr>
          <p:grpSpPr>
            <a:xfrm>
              <a:off x="1637171" y="1301925"/>
              <a:ext cx="6867298" cy="3845687"/>
              <a:chOff x="1637171" y="1301925"/>
              <a:chExt cx="6867298" cy="3845687"/>
            </a:xfrm>
          </p:grpSpPr>
          <p:pic>
            <p:nvPicPr>
              <p:cNvPr id="4" name="Picture 8" descr="These pictures depict the fact that there is complex air flow patterns over and around a building.">
                <a:extLst>
                  <a:ext uri="{FF2B5EF4-FFF2-40B4-BE49-F238E27FC236}">
                    <a16:creationId xmlns:a16="http://schemas.microsoft.com/office/drawing/2014/main" id="{6A465450-93D3-4A98-AC2F-081FAEDB8C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0000">
                <a:off x="1637171" y="1301925"/>
                <a:ext cx="6867298" cy="3845687"/>
              </a:xfrm>
              <a:prstGeom prst="rect">
                <a:avLst/>
              </a:prstGeom>
              <a:noFill/>
            </p:spPr>
          </p:pic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90E5545-4329-925B-5CBA-F11FC036FEA5}"/>
                  </a:ext>
                </a:extLst>
              </p:cNvPr>
              <p:cNvSpPr txBox="1"/>
              <p:nvPr/>
            </p:nvSpPr>
            <p:spPr>
              <a:xfrm>
                <a:off x="4151398" y="3969036"/>
                <a:ext cx="1087120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/>
                  <a:t>Cavity</a:t>
                </a:r>
              </a:p>
            </p:txBody>
          </p:sp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8903F27-8DD9-219D-35E3-37DA76E329C0}"/>
                  </a:ext>
                </a:extLst>
              </p:cNvPr>
              <p:cNvSpPr txBox="1"/>
              <p:nvPr/>
            </p:nvSpPr>
            <p:spPr>
              <a:xfrm>
                <a:off x="6285619" y="2693851"/>
                <a:ext cx="1468120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/>
                  <a:t>Far Wake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818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DD50919-4BC2-4CBB-EE35-7C7C81DB96B8}"/>
              </a:ext>
            </a:extLst>
          </p:cNvPr>
          <p:cNvGrpSpPr/>
          <p:nvPr/>
        </p:nvGrpSpPr>
        <p:grpSpPr>
          <a:xfrm>
            <a:off x="1412240" y="1138335"/>
            <a:ext cx="7218576" cy="4226767"/>
            <a:chOff x="1412240" y="1138335"/>
            <a:chExt cx="7218576" cy="422676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0891E6C0-F0AA-7FC4-3CE0-54E0C4074D76}"/>
                </a:ext>
              </a:extLst>
            </p:cNvPr>
            <p:cNvSpPr/>
            <p:nvPr/>
          </p:nvSpPr>
          <p:spPr>
            <a:xfrm>
              <a:off x="1412240" y="1138335"/>
              <a:ext cx="7218576" cy="422676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188AABB-2CF6-4DFC-A2EB-DB4F6A15A5B9}"/>
                </a:ext>
              </a:extLst>
            </p:cNvPr>
            <p:cNvGrpSpPr/>
            <p:nvPr/>
          </p:nvGrpSpPr>
          <p:grpSpPr>
            <a:xfrm>
              <a:off x="1633014" y="1300884"/>
              <a:ext cx="6867298" cy="3845687"/>
              <a:chOff x="1668055" y="722505"/>
              <a:chExt cx="6867298" cy="3845687"/>
            </a:xfrm>
          </p:grpSpPr>
          <p:pic>
            <p:nvPicPr>
              <p:cNvPr id="4" name="Picture 8" descr="These pictures depict the fact that there is complex air flow patterns over and around a building.">
                <a:extLst>
                  <a:ext uri="{FF2B5EF4-FFF2-40B4-BE49-F238E27FC236}">
                    <a16:creationId xmlns:a16="http://schemas.microsoft.com/office/drawing/2014/main" id="{6A465450-93D3-4A98-AC2F-081FAEDB8C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0000">
                <a:off x="1668055" y="722505"/>
                <a:ext cx="6867298" cy="3845687"/>
              </a:xfrm>
              <a:prstGeom prst="rect">
                <a:avLst/>
              </a:prstGeom>
              <a:noFill/>
            </p:spPr>
          </p:pic>
          <p:sp>
            <p:nvSpPr>
              <p:cNvPr id="2" name="Cylinder 1">
                <a:extLst>
                  <a:ext uri="{FF2B5EF4-FFF2-40B4-BE49-F238E27FC236}">
                    <a16:creationId xmlns:a16="http://schemas.microsoft.com/office/drawing/2014/main" id="{73AAB85C-8308-4610-8EE1-A21A5E1E2B6F}"/>
                  </a:ext>
                </a:extLst>
              </p:cNvPr>
              <p:cNvSpPr/>
              <p:nvPr/>
            </p:nvSpPr>
            <p:spPr>
              <a:xfrm rot="60000">
                <a:off x="3401448" y="2917536"/>
                <a:ext cx="264160" cy="1463040"/>
              </a:xfrm>
              <a:prstGeom prst="can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77BD9E7-1BCC-4D21-B55B-0B4661E05FE5}"/>
                  </a:ext>
                </a:extLst>
              </p:cNvPr>
              <p:cNvSpPr txBox="1"/>
              <p:nvPr/>
            </p:nvSpPr>
            <p:spPr>
              <a:xfrm>
                <a:off x="4028440" y="3342640"/>
                <a:ext cx="1087120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/>
                  <a:t>Cavity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C4DA36D-B542-4523-87AE-5B776EFEB3E4}"/>
                  </a:ext>
                </a:extLst>
              </p:cNvPr>
              <p:cNvSpPr txBox="1"/>
              <p:nvPr/>
            </p:nvSpPr>
            <p:spPr>
              <a:xfrm>
                <a:off x="6162040" y="2123440"/>
                <a:ext cx="1468120" cy="43088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2200" b="1" dirty="0"/>
                  <a:t>Far Wake</a:t>
                </a:r>
              </a:p>
            </p:txBody>
          </p:sp>
        </p:grpSp>
      </p:grpSp>
      <p:sp>
        <p:nvSpPr>
          <p:cNvPr id="8" name="Title 2">
            <a:extLst>
              <a:ext uri="{FF2B5EF4-FFF2-40B4-BE49-F238E27FC236}">
                <a16:creationId xmlns:a16="http://schemas.microsoft.com/office/drawing/2014/main" id="{96FEDADE-1B70-865D-5A3F-854B94FEC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875" y="416308"/>
            <a:ext cx="7467600" cy="623888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DOWNWASH in AERMOD</a:t>
            </a:r>
          </a:p>
        </p:txBody>
      </p:sp>
    </p:spTree>
    <p:extLst>
      <p:ext uri="{BB962C8B-B14F-4D97-AF65-F5344CB8AC3E}">
        <p14:creationId xmlns:p14="http://schemas.microsoft.com/office/powerpoint/2010/main" val="1664978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284B6DA8-7632-C00B-EB44-CEE00FBBB2B1}"/>
              </a:ext>
            </a:extLst>
          </p:cNvPr>
          <p:cNvSpPr txBox="1">
            <a:spLocks/>
          </p:cNvSpPr>
          <p:nvPr/>
        </p:nvSpPr>
        <p:spPr>
          <a:xfrm>
            <a:off x="1308775" y="0"/>
            <a:ext cx="7467600" cy="97971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Tunnel –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Neutral Stability</a:t>
            </a:r>
          </a:p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(non-buoyant smoke)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964D9F-E47D-5A24-EA96-347A71835921}"/>
              </a:ext>
            </a:extLst>
          </p:cNvPr>
          <p:cNvSpPr txBox="1"/>
          <p:nvPr/>
        </p:nvSpPr>
        <p:spPr>
          <a:xfrm>
            <a:off x="2761861" y="2883159"/>
            <a:ext cx="46474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/>
              <a:t>Smoke visualization 1</a:t>
            </a:r>
          </a:p>
          <a:p>
            <a:pPr algn="ctr"/>
            <a:r>
              <a:rPr lang="en-US" sz="2400" dirty="0"/>
              <a:t>(to be shown in class)</a:t>
            </a:r>
          </a:p>
        </p:txBody>
      </p:sp>
    </p:spTree>
    <p:extLst>
      <p:ext uri="{BB962C8B-B14F-4D97-AF65-F5344CB8AC3E}">
        <p14:creationId xmlns:p14="http://schemas.microsoft.com/office/powerpoint/2010/main" val="685728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9822AC7F-F6D2-B2FB-6748-A3DA70970292}"/>
              </a:ext>
            </a:extLst>
          </p:cNvPr>
          <p:cNvSpPr txBox="1">
            <a:spLocks/>
          </p:cNvSpPr>
          <p:nvPr/>
        </p:nvSpPr>
        <p:spPr>
          <a:xfrm>
            <a:off x="1308775" y="0"/>
            <a:ext cx="7467600" cy="97971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kern="1200" cap="small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02060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Wind Tunnel – 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Neutral Stability</a:t>
            </a:r>
          </a:p>
          <a:p>
            <a:pPr eaLnBrk="1" hangingPunct="1">
              <a:defRPr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(non-buoyant smoke)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540C0A-6C27-3B28-04C9-B67752C31597}"/>
              </a:ext>
            </a:extLst>
          </p:cNvPr>
          <p:cNvSpPr txBox="1"/>
          <p:nvPr/>
        </p:nvSpPr>
        <p:spPr>
          <a:xfrm>
            <a:off x="2761861" y="2883159"/>
            <a:ext cx="46474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dirty="0"/>
              <a:t>Smoke visualization 2</a:t>
            </a:r>
          </a:p>
          <a:p>
            <a:pPr algn="ctr"/>
            <a:r>
              <a:rPr lang="en-US" sz="2400" dirty="0"/>
              <a:t>(to be shown in class)</a:t>
            </a:r>
          </a:p>
        </p:txBody>
      </p:sp>
    </p:spTree>
    <p:extLst>
      <p:ext uri="{BB962C8B-B14F-4D97-AF65-F5344CB8AC3E}">
        <p14:creationId xmlns:p14="http://schemas.microsoft.com/office/powerpoint/2010/main" val="2516608785"/>
      </p:ext>
    </p:extLst>
  </p:cSld>
  <p:clrMapOvr>
    <a:masterClrMapping/>
  </p:clrMapOvr>
</p:sld>
</file>

<file path=ppt/theme/theme1.xml><?xml version="1.0" encoding="utf-8"?>
<a:theme xmlns:a="http://schemas.openxmlformats.org/drawingml/2006/main" name="APTI_Template_AIR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C0CF28EF51534B8C8882D09B913146" ma:contentTypeVersion="11" ma:contentTypeDescription="Create a new document." ma:contentTypeScope="" ma:versionID="12ccd4f305eb12180e9335c10773518d">
  <xsd:schema xmlns:xsd="http://www.w3.org/2001/XMLSchema" xmlns:xs="http://www.w3.org/2001/XMLSchema" xmlns:p="http://schemas.microsoft.com/office/2006/metadata/properties" xmlns:ns2="df525fa7-169b-46a1-8371-f21838c3498e" xmlns:ns3="a946c7e2-e968-47fa-b743-9bb460e7e0dc" targetNamespace="http://schemas.microsoft.com/office/2006/metadata/properties" ma:root="true" ma:fieldsID="4a897ec66a9fa50de6d2c11d8751a140" ns2:_="" ns3:_="">
    <xsd:import namespace="df525fa7-169b-46a1-8371-f21838c3498e"/>
    <xsd:import namespace="a946c7e2-e968-47fa-b743-9bb460e7e0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25fa7-169b-46a1-8371-f21838c349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46c7e2-e968-47fa-b743-9bb460e7e0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2860E9E-B0AC-4E29-836A-EDD82C25F99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B2E62F7-179E-49A4-BACF-6F97F3BCFE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525fa7-169b-46a1-8371-f21838c3498e"/>
    <ds:schemaRef ds:uri="a946c7e2-e968-47fa-b743-9bb460e7e0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APTI_Template_AIR</Template>
  <TotalTime>28040</TotalTime>
  <Words>1255</Words>
  <Application>Microsoft Office PowerPoint</Application>
  <PresentationFormat>On-screen Show (4:3)</PresentationFormat>
  <Paragraphs>260</Paragraphs>
  <Slides>32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Wingdings</vt:lpstr>
      <vt:lpstr>Courier New</vt:lpstr>
      <vt:lpstr>Trebuchet MS</vt:lpstr>
      <vt:lpstr>Times New Roman</vt:lpstr>
      <vt:lpstr>Calibri</vt:lpstr>
      <vt:lpstr>Arial</vt:lpstr>
      <vt:lpstr>APTI_Template_AIR</vt:lpstr>
      <vt:lpstr>BPIPPRM – building Profile Input Program    FOR AERMOD/PRIME</vt:lpstr>
      <vt:lpstr>PowerPoint Presentation</vt:lpstr>
      <vt:lpstr>Building Downwash</vt:lpstr>
      <vt:lpstr>PowerPoint Presentation</vt:lpstr>
      <vt:lpstr>PowerPoint Presentation</vt:lpstr>
      <vt:lpstr>DOWNWASH in AERMOD</vt:lpstr>
      <vt:lpstr>DOWNWASH in AERMOD</vt:lpstr>
      <vt:lpstr>PowerPoint Presentation</vt:lpstr>
      <vt:lpstr>PowerPoint Presentation</vt:lpstr>
      <vt:lpstr>PowerPoint Presentation</vt:lpstr>
      <vt:lpstr>DOWNWASH in AERMOD</vt:lpstr>
      <vt:lpstr>DOWNWASH in AERMOD</vt:lpstr>
      <vt:lpstr>AERMOD / PRIME</vt:lpstr>
      <vt:lpstr>AERMOD / PRIME</vt:lpstr>
      <vt:lpstr>PowerPoint Presentation</vt:lpstr>
      <vt:lpstr>BPIPPRM</vt:lpstr>
      <vt:lpstr>PowerPoint Presentation</vt:lpstr>
      <vt:lpstr>PowerPoint Presentation</vt:lpstr>
      <vt:lpstr>bpipprm</vt:lpstr>
      <vt:lpstr>bpipprm</vt:lpstr>
      <vt:lpstr>PowerPoint Presentation</vt:lpstr>
      <vt:lpstr>PowerPoint Presentation</vt:lpstr>
      <vt:lpstr>PowerPoint Presentation</vt:lpstr>
      <vt:lpstr>AERMOD / PRIME</vt:lpstr>
      <vt:lpstr>AERMOD / PRIME</vt:lpstr>
      <vt:lpstr>BPIPPRM </vt:lpstr>
      <vt:lpstr>PowerPoint Presentation</vt:lpstr>
      <vt:lpstr>PowerPoint Presentation</vt:lpstr>
      <vt:lpstr>PowerPoint Presentation</vt:lpstr>
      <vt:lpstr>PowerPoint Presentation</vt:lpstr>
      <vt:lpstr>Downwash—GEP</vt:lpstr>
      <vt:lpstr>PowerPoint Presentation</vt:lpstr>
    </vt:vector>
  </TitlesOfParts>
  <Company>Amec Plc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james.paumier</dc:creator>
  <dc:description>Air PowerPoint Template - General Distribution</dc:description>
  <cp:lastModifiedBy>Alan Cimorelli</cp:lastModifiedBy>
  <cp:revision>515</cp:revision>
  <cp:lastPrinted>2021-07-16T15:02:34Z</cp:lastPrinted>
  <dcterms:created xsi:type="dcterms:W3CDTF">2013-08-27T13:26:21Z</dcterms:created>
  <dcterms:modified xsi:type="dcterms:W3CDTF">2026-02-24T09:14:35Z</dcterms:modified>
</cp:coreProperties>
</file>