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3"/>
  </p:sldMasterIdLst>
  <p:notesMasterIdLst>
    <p:notesMasterId r:id="rId16"/>
  </p:notesMasterIdLst>
  <p:sldIdLst>
    <p:sldId id="270" r:id="rId4"/>
    <p:sldId id="377" r:id="rId5"/>
    <p:sldId id="256" r:id="rId6"/>
    <p:sldId id="368" r:id="rId7"/>
    <p:sldId id="372" r:id="rId8"/>
    <p:sldId id="373" r:id="rId9"/>
    <p:sldId id="369" r:id="rId10"/>
    <p:sldId id="375" r:id="rId11"/>
    <p:sldId id="367" r:id="rId12"/>
    <p:sldId id="374" r:id="rId13"/>
    <p:sldId id="364" r:id="rId14"/>
    <p:sldId id="376" r:id="rId15"/>
  </p:sldIdLst>
  <p:sldSz cx="9144000" cy="6858000" type="screen4x3"/>
  <p:notesSz cx="6858000" cy="9313863"/>
  <p:embeddedFontLst>
    <p:embeddedFont>
      <p:font typeface="Trebuchet MS" panose="020B0603020202020204" pitchFamily="34" charset="0"/>
      <p:regular r:id="rId17"/>
      <p:bold r:id="rId18"/>
      <p:italic r:id="rId19"/>
      <p:boldItalic r:id="rId20"/>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urman, James" initials="" lastIdx="3" clrIdx="0"/>
  <p:cmAuthor id="2" name="Alan Cimorelli" initials="AC" lastIdx="2" clrIdx="1">
    <p:extLst>
      <p:ext uri="{19B8F6BF-5375-455C-9EA6-DF929625EA0E}">
        <p15:presenceInfo xmlns:p15="http://schemas.microsoft.com/office/powerpoint/2012/main" userId="b24377a5dd232df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33CC"/>
    <a:srgbClr val="008000"/>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440" autoAdjust="0"/>
    <p:restoredTop sz="87536" autoAdjust="0"/>
  </p:normalViewPr>
  <p:slideViewPr>
    <p:cSldViewPr snapToGrid="0">
      <p:cViewPr varScale="1">
        <p:scale>
          <a:sx n="84" d="100"/>
          <a:sy n="84" d="100"/>
        </p:scale>
        <p:origin x="1589" y="288"/>
      </p:cViewPr>
      <p:guideLst>
        <p:guide orient="horz" pos="2160"/>
        <p:guide pos="2880"/>
      </p:guideLst>
    </p:cSldViewPr>
  </p:slideViewPr>
  <p:outlineViewPr>
    <p:cViewPr>
      <p:scale>
        <a:sx n="33" d="100"/>
        <a:sy n="33" d="100"/>
      </p:scale>
      <p:origin x="0" y="-49556"/>
    </p:cViewPr>
  </p:outlineViewPr>
  <p:notesTextViewPr>
    <p:cViewPr>
      <p:scale>
        <a:sx n="125" d="100"/>
        <a:sy n="125" d="100"/>
      </p:scale>
      <p:origin x="0" y="0"/>
    </p:cViewPr>
  </p:notesTextViewPr>
  <p:sorterViewPr>
    <p:cViewPr varScale="1">
      <p:scale>
        <a:sx n="100" d="100"/>
        <a:sy n="100" d="100"/>
      </p:scale>
      <p:origin x="0" y="0"/>
    </p:cViewPr>
  </p:sorterViewPr>
  <p:notesViewPr>
    <p:cSldViewPr snapToGrid="0">
      <p:cViewPr>
        <p:scale>
          <a:sx n="80" d="100"/>
          <a:sy n="80" d="100"/>
        </p:scale>
        <p:origin x="-2580" y="-84"/>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2.fntdata"/><Relationship Id="rId3" Type="http://schemas.openxmlformats.org/officeDocument/2006/relationships/slideMaster" Target="slideMasters/slideMaster1.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1.fntdata"/><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font" Target="fonts/font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B23B96-34E4-4222-ABE8-3281112E8CED}"/>
              </a:ext>
            </a:extLst>
          </p:cNvPr>
          <p:cNvSpPr>
            <a:spLocks noGrp="1"/>
          </p:cNvSpPr>
          <p:nvPr>
            <p:ph type="hdr" sz="quarter"/>
          </p:nvPr>
        </p:nvSpPr>
        <p:spPr>
          <a:xfrm>
            <a:off x="1" y="0"/>
            <a:ext cx="2972421" cy="466012"/>
          </a:xfrm>
          <a:prstGeom prst="rect">
            <a:avLst/>
          </a:prstGeom>
        </p:spPr>
        <p:txBody>
          <a:bodyPr vert="horz" lIns="92616" tIns="46309" rIns="92616" bIns="46309"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4D1FBEC1-9FC7-4091-909E-52883530F6D9}"/>
              </a:ext>
            </a:extLst>
          </p:cNvPr>
          <p:cNvSpPr>
            <a:spLocks noGrp="1"/>
          </p:cNvSpPr>
          <p:nvPr>
            <p:ph type="dt" idx="1"/>
          </p:nvPr>
        </p:nvSpPr>
        <p:spPr>
          <a:xfrm>
            <a:off x="3884027" y="0"/>
            <a:ext cx="2972421" cy="466012"/>
          </a:xfrm>
          <a:prstGeom prst="rect">
            <a:avLst/>
          </a:prstGeom>
        </p:spPr>
        <p:txBody>
          <a:bodyPr vert="horz" lIns="92616" tIns="46309" rIns="92616" bIns="46309" rtlCol="0"/>
          <a:lstStyle>
            <a:lvl1pPr algn="r" eaLnBrk="1" hangingPunct="1">
              <a:defRPr sz="1300">
                <a:latin typeface="Arial" charset="0"/>
                <a:cs typeface="+mn-cs"/>
              </a:defRPr>
            </a:lvl1pPr>
          </a:lstStyle>
          <a:p>
            <a:pPr>
              <a:defRPr/>
            </a:pPr>
            <a:fld id="{84C9EE25-94D9-4E68-B9F0-7E693A920547}" type="datetimeFigureOut">
              <a:rPr lang="en-US"/>
              <a:pPr>
                <a:defRPr/>
              </a:pPr>
              <a:t>1/21/2026</a:t>
            </a:fld>
            <a:endParaRPr lang="en-US" dirty="0"/>
          </a:p>
        </p:txBody>
      </p:sp>
      <p:sp>
        <p:nvSpPr>
          <p:cNvPr id="4" name="Slide Image Placeholder 3">
            <a:extLst>
              <a:ext uri="{FF2B5EF4-FFF2-40B4-BE49-F238E27FC236}">
                <a16:creationId xmlns:a16="http://schemas.microsoft.com/office/drawing/2014/main" id="{C93422FD-9265-4F56-A491-047FBA758C18}"/>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16" tIns="46309" rIns="92616" bIns="46309" rtlCol="0" anchor="ctr"/>
          <a:lstStyle/>
          <a:p>
            <a:pPr lvl="0"/>
            <a:endParaRPr lang="en-US" noProof="0" dirty="0"/>
          </a:p>
        </p:txBody>
      </p:sp>
      <p:sp>
        <p:nvSpPr>
          <p:cNvPr id="5" name="Notes Placeholder 4">
            <a:extLst>
              <a:ext uri="{FF2B5EF4-FFF2-40B4-BE49-F238E27FC236}">
                <a16:creationId xmlns:a16="http://schemas.microsoft.com/office/drawing/2014/main" id="{7BB4CFF6-DABA-46BC-A4A1-1A7306498AA7}"/>
              </a:ext>
            </a:extLst>
          </p:cNvPr>
          <p:cNvSpPr>
            <a:spLocks noGrp="1"/>
          </p:cNvSpPr>
          <p:nvPr>
            <p:ph type="body" sz="quarter" idx="3"/>
          </p:nvPr>
        </p:nvSpPr>
        <p:spPr>
          <a:xfrm>
            <a:off x="686421" y="4424721"/>
            <a:ext cx="5485158" cy="4190921"/>
          </a:xfrm>
          <a:prstGeom prst="rect">
            <a:avLst/>
          </a:prstGeom>
        </p:spPr>
        <p:txBody>
          <a:bodyPr vert="horz" lIns="92616" tIns="46309" rIns="92616" bIns="4630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AE65DFDC-8DB9-4E49-8ABB-C7C9DF1558FB}"/>
              </a:ext>
            </a:extLst>
          </p:cNvPr>
          <p:cNvSpPr>
            <a:spLocks noGrp="1"/>
          </p:cNvSpPr>
          <p:nvPr>
            <p:ph type="ftr" sz="quarter" idx="4"/>
          </p:nvPr>
        </p:nvSpPr>
        <p:spPr>
          <a:xfrm>
            <a:off x="1" y="8846261"/>
            <a:ext cx="2972421" cy="466012"/>
          </a:xfrm>
          <a:prstGeom prst="rect">
            <a:avLst/>
          </a:prstGeom>
        </p:spPr>
        <p:txBody>
          <a:bodyPr vert="horz" lIns="92616" tIns="46309" rIns="92616" bIns="46309"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D00F7E5E-1CDA-49A7-B208-9724291C1C91}"/>
              </a:ext>
            </a:extLst>
          </p:cNvPr>
          <p:cNvSpPr>
            <a:spLocks noGrp="1"/>
          </p:cNvSpPr>
          <p:nvPr>
            <p:ph type="sldNum" sz="quarter" idx="5"/>
          </p:nvPr>
        </p:nvSpPr>
        <p:spPr>
          <a:xfrm>
            <a:off x="3884027" y="8846261"/>
            <a:ext cx="2972421" cy="466012"/>
          </a:xfrm>
          <a:prstGeom prst="rect">
            <a:avLst/>
          </a:prstGeom>
        </p:spPr>
        <p:txBody>
          <a:bodyPr vert="horz" wrap="square" lIns="92616" tIns="46309" rIns="92616" bIns="46309" numCol="1" anchor="b" anchorCtr="0" compatLnSpc="1">
            <a:prstTxWarp prst="textNoShape">
              <a:avLst/>
            </a:prstTxWarp>
          </a:bodyPr>
          <a:lstStyle>
            <a:lvl1pPr algn="r" eaLnBrk="1" hangingPunct="1">
              <a:defRPr sz="1300"/>
            </a:lvl1pPr>
          </a:lstStyle>
          <a:p>
            <a:pPr>
              <a:defRPr/>
            </a:pPr>
            <a:fld id="{232F53AA-6507-44A3-87C2-473A0796CF6D}"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A245F228-C741-41C1-AACE-4BF86AB7170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8BE7E135-6E35-4200-9EAA-77D56C0F94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148" name="Slide Number Placeholder 3">
            <a:extLst>
              <a:ext uri="{FF2B5EF4-FFF2-40B4-BE49-F238E27FC236}">
                <a16:creationId xmlns:a16="http://schemas.microsoft.com/office/drawing/2014/main" id="{F9576741-85A5-4E60-B1FE-EDE2469600A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419288-64E4-486D-A7DA-A858A256D916}" type="slidenum">
              <a:rPr lang="en-US" altLang="en-US" sz="1300" smtClean="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id="{34A98E18-6086-4B31-B981-7E17ADF1FA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es Placeholder 2">
            <a:extLst>
              <a:ext uri="{FF2B5EF4-FFF2-40B4-BE49-F238E27FC236}">
                <a16:creationId xmlns:a16="http://schemas.microsoft.com/office/drawing/2014/main" id="{37C3282F-ACEE-44E8-AD5D-1EC318706DD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dirty="0"/>
              <a:t>This slide </a:t>
            </a:r>
          </a:p>
        </p:txBody>
      </p:sp>
      <p:sp>
        <p:nvSpPr>
          <p:cNvPr id="155652" name="Slide Number Placeholder 3">
            <a:extLst>
              <a:ext uri="{FF2B5EF4-FFF2-40B4-BE49-F238E27FC236}">
                <a16:creationId xmlns:a16="http://schemas.microsoft.com/office/drawing/2014/main" id="{63B34C5D-1097-4A55-BFD8-01596961BC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E510BEE-D3F8-4005-8711-88F76ED376BA}" type="slidenum">
              <a:rPr lang="en-US" altLang="en-US" sz="1300" smtClean="0">
                <a:latin typeface="Arial" panose="020B0604020202020204" pitchFamily="34" charset="0"/>
              </a:rPr>
              <a:pPr>
                <a:spcBef>
                  <a:spcPct val="0"/>
                </a:spcBef>
              </a:pPr>
              <a:t>2</a:t>
            </a:fld>
            <a:endParaRPr lang="en-US" altLang="en-US" sz="130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id="{34A98E18-6086-4B31-B981-7E17ADF1FA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es Placeholder 2">
            <a:extLst>
              <a:ext uri="{FF2B5EF4-FFF2-40B4-BE49-F238E27FC236}">
                <a16:creationId xmlns:a16="http://schemas.microsoft.com/office/drawing/2014/main" id="{37C3282F-ACEE-44E8-AD5D-1EC318706DD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dirty="0"/>
          </a:p>
        </p:txBody>
      </p:sp>
      <p:sp>
        <p:nvSpPr>
          <p:cNvPr id="155652" name="Slide Number Placeholder 3">
            <a:extLst>
              <a:ext uri="{FF2B5EF4-FFF2-40B4-BE49-F238E27FC236}">
                <a16:creationId xmlns:a16="http://schemas.microsoft.com/office/drawing/2014/main" id="{63B34C5D-1097-4A55-BFD8-01596961BC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E510BEE-D3F8-4005-8711-88F76ED376BA}" type="slidenum">
              <a:rPr lang="en-US" altLang="en-US" sz="1300" smtClean="0">
                <a:latin typeface="Arial" panose="020B0604020202020204" pitchFamily="34" charset="0"/>
              </a:rPr>
              <a:pPr>
                <a:spcBef>
                  <a:spcPct val="0"/>
                </a:spcBef>
              </a:pPr>
              <a:t>11</a:t>
            </a:fld>
            <a:endParaRPr lang="en-US" altLang="en-US" sz="1300">
              <a:latin typeface="Arial" panose="020B0604020202020204" pitchFamily="34" charset="0"/>
            </a:endParaRPr>
          </a:p>
        </p:txBody>
      </p:sp>
    </p:spTree>
    <p:extLst>
      <p:ext uri="{BB962C8B-B14F-4D97-AF65-F5344CB8AC3E}">
        <p14:creationId xmlns:p14="http://schemas.microsoft.com/office/powerpoint/2010/main" val="11110496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0354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endParaRPr lang="en-US" dirty="0"/>
          </a:p>
        </p:txBody>
      </p:sp>
    </p:spTree>
    <p:extLst>
      <p:ext uri="{BB962C8B-B14F-4D97-AF65-F5344CB8AC3E}">
        <p14:creationId xmlns:p14="http://schemas.microsoft.com/office/powerpoint/2010/main" val="67149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1695955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1089175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Tree>
    <p:extLst>
      <p:ext uri="{BB962C8B-B14F-4D97-AF65-F5344CB8AC3E}">
        <p14:creationId xmlns:p14="http://schemas.microsoft.com/office/powerpoint/2010/main" val="818175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45803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48382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17AE78-9758-5456-6357-1A3B4784039A}"/>
              </a:ext>
            </a:extLst>
          </p:cNvPr>
          <p:cNvSpPr>
            <a:spLocks noGrp="1"/>
          </p:cNvSpPr>
          <p:nvPr>
            <p:ph type="dt" sz="half" idx="10"/>
          </p:nvPr>
        </p:nvSpPr>
        <p:spPr/>
        <p:txBody>
          <a:bodyPr/>
          <a:lstStyle/>
          <a:p>
            <a:fld id="{66F0E9F3-2F57-4A0E-817F-378FA7F885C6}" type="datetimeFigureOut">
              <a:rPr lang="en-US" smtClean="0"/>
              <a:t>1/21/2026</a:t>
            </a:fld>
            <a:endParaRPr lang="en-US"/>
          </a:p>
        </p:txBody>
      </p:sp>
      <p:sp>
        <p:nvSpPr>
          <p:cNvPr id="3" name="Footer Placeholder 2">
            <a:extLst>
              <a:ext uri="{FF2B5EF4-FFF2-40B4-BE49-F238E27FC236}">
                <a16:creationId xmlns:a16="http://schemas.microsoft.com/office/drawing/2014/main" id="{2D317283-7D2E-673C-3A5F-F794733AB5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34DF0F0-C372-CF7C-3129-8526795E124B}"/>
              </a:ext>
            </a:extLst>
          </p:cNvPr>
          <p:cNvSpPr>
            <a:spLocks noGrp="1"/>
          </p:cNvSpPr>
          <p:nvPr>
            <p:ph type="sldNum" sz="quarter" idx="12"/>
          </p:nvPr>
        </p:nvSpPr>
        <p:spPr/>
        <p:txBody>
          <a:bodyPr/>
          <a:lstStyle/>
          <a:p>
            <a:fld id="{7A348453-CCBB-4C75-BB41-D6258BD45CD8}" type="slidenum">
              <a:rPr lang="en-US" smtClean="0"/>
              <a:t>‹#›</a:t>
            </a:fld>
            <a:endParaRPr lang="en-US"/>
          </a:p>
        </p:txBody>
      </p:sp>
    </p:spTree>
    <p:extLst>
      <p:ext uri="{BB962C8B-B14F-4D97-AF65-F5344CB8AC3E}">
        <p14:creationId xmlns:p14="http://schemas.microsoft.com/office/powerpoint/2010/main" val="3371449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C6D9A1F5-0A00-4909-832A-5E418FA89837}"/>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a:extLst>
              <a:ext uri="{FF2B5EF4-FFF2-40B4-BE49-F238E27FC236}">
                <a16:creationId xmlns:a16="http://schemas.microsoft.com/office/drawing/2014/main" id="{5FA2C5F6-198A-484B-805E-F012D57C33ED}"/>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097" r:id="rId1"/>
    <p:sldLayoutId id="2147484098" r:id="rId2"/>
    <p:sldLayoutId id="2147484092" r:id="rId3"/>
    <p:sldLayoutId id="2147484093" r:id="rId4"/>
    <p:sldLayoutId id="2147484094" r:id="rId5"/>
    <p:sldLayoutId id="2147484095" r:id="rId6"/>
    <p:sldLayoutId id="2147484096" r:id="rId7"/>
    <p:sldLayoutId id="2147484099" r:id="rId8"/>
  </p:sldLayoutIdLst>
  <p:hf sldNum="0" hdr="0" ftr="0" dt="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531C285-01BE-43F7-9E8D-456A8D24C5AA}"/>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dirty="0">
                <a:latin typeface="Times New Roman" panose="02020603050405020304" pitchFamily="18" charset="0"/>
                <a:ea typeface="+mj-ea"/>
                <a:cs typeface="Times New Roman" panose="02020603050405020304" pitchFamily="18" charset="0"/>
              </a:rPr>
              <a:t>Course: MODL 301</a:t>
            </a:r>
          </a:p>
        </p:txBody>
      </p:sp>
      <p:sp>
        <p:nvSpPr>
          <p:cNvPr id="6" name="Rectangle 5">
            <a:extLst>
              <a:ext uri="{FF2B5EF4-FFF2-40B4-BE49-F238E27FC236}">
                <a16:creationId xmlns:a16="http://schemas.microsoft.com/office/drawing/2014/main" id="{620A0D49-6AA2-4778-9953-B8C7C5F1D0C0}"/>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dirty="0">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dirty="0">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7" name="Title 1">
            <a:extLst>
              <a:ext uri="{FF2B5EF4-FFF2-40B4-BE49-F238E27FC236}">
                <a16:creationId xmlns:a16="http://schemas.microsoft.com/office/drawing/2014/main" id="{43C7211F-252A-444D-81EE-D5CA2490F17B}"/>
              </a:ext>
            </a:extLst>
          </p:cNvPr>
          <p:cNvSpPr txBox="1">
            <a:spLocks noGrp="1"/>
          </p:cNvSpPr>
          <p:nvPr>
            <p:ph type="title" idx="4294967295"/>
          </p:nvPr>
        </p:nvSpPr>
        <p:spPr>
          <a:xfrm>
            <a:off x="304800" y="876299"/>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EXERCISE 2</a:t>
            </a:r>
          </a:p>
        </p:txBody>
      </p:sp>
      <p:sp>
        <p:nvSpPr>
          <p:cNvPr id="8" name="Title 1">
            <a:extLst>
              <a:ext uri="{FF2B5EF4-FFF2-40B4-BE49-F238E27FC236}">
                <a16:creationId xmlns:a16="http://schemas.microsoft.com/office/drawing/2014/main" id="{192B09BA-C3B5-4B7F-8F36-48C0673B9CB5}"/>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3412AE-8308-8A1E-8DB0-405A37471531}"/>
              </a:ext>
            </a:extLst>
          </p:cNvPr>
          <p:cNvSpPr>
            <a:spLocks noGrp="1"/>
          </p:cNvSpPr>
          <p:nvPr>
            <p:ph idx="1"/>
          </p:nvPr>
        </p:nvSpPr>
        <p:spPr/>
        <p:txBody>
          <a:bodyPr/>
          <a:lstStyle/>
          <a:p>
            <a:pPr marL="340614" indent="-3429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Edit file KABE_ST2.INP:  </a:t>
            </a:r>
          </a:p>
          <a:p>
            <a:pPr marL="800100" lvl="1" indent="-342900">
              <a:buFont typeface="+mj-lt"/>
              <a:buAutoNum type="arabicPeriod"/>
            </a:pPr>
            <a:r>
              <a:rPr lang="en-US" sz="1800" dirty="0">
                <a:latin typeface="Times New Roman" panose="02020603050405020304" pitchFamily="18" charset="0"/>
                <a:cs typeface="Times New Roman" panose="02020603050405020304" pitchFamily="18" charset="0"/>
              </a:rPr>
              <a:t>Change “KABE_2011_Imp_Can.scf” to “\Exercise_2_Zo\Ex_2_Imp_Can.sfc”</a:t>
            </a:r>
          </a:p>
          <a:p>
            <a:pPr marL="800100" lvl="1" indent="-342900">
              <a:buFont typeface="+mj-lt"/>
              <a:buAutoNum type="arabicPeriod"/>
            </a:pPr>
            <a:r>
              <a:rPr lang="en-US" sz="1800" dirty="0">
                <a:latin typeface="Times New Roman" panose="02020603050405020304" pitchFamily="18" charset="0"/>
                <a:cs typeface="Times New Roman" panose="02020603050405020304" pitchFamily="18" charset="0"/>
              </a:rPr>
              <a:t>Change “KABE_2008-2012.sfc” to “Ex_2_ KABE_2008-2012.sfc”</a:t>
            </a:r>
          </a:p>
          <a:p>
            <a:pPr marL="800100" lvl="1" indent="-342900">
              <a:buFont typeface="+mj-lt"/>
              <a:buAutoNum type="arabicPeriod"/>
            </a:pPr>
            <a:r>
              <a:rPr lang="en-US" sz="1800" dirty="0">
                <a:latin typeface="Times New Roman" panose="02020603050405020304" pitchFamily="18" charset="0"/>
                <a:cs typeface="Times New Roman" panose="02020603050405020304" pitchFamily="18" charset="0"/>
              </a:rPr>
              <a:t>Change “KABE_2008-2012.pfl” to “Ex_2_ KABE_2008-2012.pfl”</a:t>
            </a:r>
          </a:p>
          <a:p>
            <a:pPr marL="393700" lvl="1" indent="-457200" eaLnBrk="1" hangingPunct="1">
              <a:spcBef>
                <a:spcPts val="12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Make sure that all files that are not in the working directory are properly referenced to where they actually exist in both KABE_ST1.INP,  KABE_ST2.INP and RunKABE.bat</a:t>
            </a:r>
          </a:p>
          <a:p>
            <a:pPr marL="393700" lvl="1" indent="-457200" eaLnBrk="1" hangingPunct="1">
              <a:spcBef>
                <a:spcPts val="12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Execute RunKABE.bat</a:t>
            </a:r>
          </a:p>
          <a:p>
            <a:endParaRPr lang="en-US" dirty="0"/>
          </a:p>
        </p:txBody>
      </p:sp>
      <p:sp>
        <p:nvSpPr>
          <p:cNvPr id="3" name="Title 2">
            <a:extLst>
              <a:ext uri="{FF2B5EF4-FFF2-40B4-BE49-F238E27FC236}">
                <a16:creationId xmlns:a16="http://schemas.microsoft.com/office/drawing/2014/main" id="{AEC8D517-A0F9-048E-BB64-5E321AF1DDED}"/>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Exercise 2</a:t>
            </a:r>
            <a:endParaRPr lang="en-US" dirty="0"/>
          </a:p>
        </p:txBody>
      </p:sp>
    </p:spTree>
    <p:extLst>
      <p:ext uri="{BB962C8B-B14F-4D97-AF65-F5344CB8AC3E}">
        <p14:creationId xmlns:p14="http://schemas.microsoft.com/office/powerpoint/2010/main" val="9374704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DB8AF9B-BBE8-4ECB-B1B2-5D55B71079F2}"/>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Exercise 2</a:t>
            </a:r>
          </a:p>
        </p:txBody>
      </p:sp>
      <p:sp>
        <p:nvSpPr>
          <p:cNvPr id="154628" name="Content Placeholder 6">
            <a:extLst>
              <a:ext uri="{FF2B5EF4-FFF2-40B4-BE49-F238E27FC236}">
                <a16:creationId xmlns:a16="http://schemas.microsoft.com/office/drawing/2014/main" id="{FA0DA464-B09B-423A-BEDF-0DF77D52F266}"/>
              </a:ext>
            </a:extLst>
          </p:cNvPr>
          <p:cNvSpPr>
            <a:spLocks noGrp="1"/>
          </p:cNvSpPr>
          <p:nvPr>
            <p:ph sz="half" idx="1"/>
          </p:nvPr>
        </p:nvSpPr>
        <p:spPr>
          <a:xfrm>
            <a:off x="1447800" y="928688"/>
            <a:ext cx="7239000" cy="5624512"/>
          </a:xfrm>
        </p:spPr>
        <p:txBody>
          <a:bodyPr/>
          <a:lstStyle/>
          <a:p>
            <a:pPr marL="457200" lvl="1" indent="0" eaLnBrk="1" hangingPunct="1">
              <a:spcBef>
                <a:spcPts val="1200"/>
              </a:spcBef>
              <a:buNone/>
            </a:pPr>
            <a:r>
              <a:rPr lang="da-DK" altLang="en-US" dirty="0">
                <a:latin typeface="Times New Roman" panose="02020603050405020304" pitchFamily="18" charset="0"/>
                <a:cs typeface="Times New Roman" panose="02020603050405020304" pitchFamily="18" charset="0"/>
              </a:rPr>
              <a:t>What parameters in the AERMET’s </a:t>
            </a:r>
            <a:r>
              <a:rPr lang="en-US" sz="2400" dirty="0">
                <a:latin typeface="Times New Roman" panose="02020603050405020304" pitchFamily="18" charset="0"/>
                <a:cs typeface="Times New Roman" panose="02020603050405020304" pitchFamily="18" charset="0"/>
              </a:rPr>
              <a:t>Ex_2_ KABE_2008-2012.sfc </a:t>
            </a:r>
            <a:r>
              <a:rPr lang="da-DK" altLang="en-US" dirty="0">
                <a:latin typeface="Times New Roman" panose="02020603050405020304" pitchFamily="18" charset="0"/>
                <a:cs typeface="Times New Roman" panose="02020603050405020304" pitchFamily="18" charset="0"/>
              </a:rPr>
              <a:t>file would you expect to change?</a:t>
            </a:r>
          </a:p>
          <a:p>
            <a:pPr marL="457200" lvl="1" indent="0" eaLnBrk="1" hangingPunct="1">
              <a:spcBef>
                <a:spcPts val="1200"/>
              </a:spcBef>
              <a:buNone/>
            </a:pPr>
            <a:endParaRPr lang="da-DK" altLang="en-US" dirty="0">
              <a:latin typeface="Times New Roman" panose="02020603050405020304" pitchFamily="18" charset="0"/>
              <a:cs typeface="Times New Roman" panose="02020603050405020304" pitchFamily="18" charset="0"/>
            </a:endParaRPr>
          </a:p>
          <a:p>
            <a:pPr marL="457200" lvl="1" indent="0" eaLnBrk="1" hangingPunct="1">
              <a:spcBef>
                <a:spcPts val="1200"/>
              </a:spcBef>
              <a:buNone/>
            </a:pPr>
            <a:r>
              <a:rPr lang="da-DK" altLang="en-US" dirty="0">
                <a:latin typeface="Times New Roman" panose="02020603050405020304" pitchFamily="18" charset="0"/>
                <a:cs typeface="Times New Roman" panose="02020603050405020304" pitchFamily="18" charset="0"/>
              </a:rPr>
              <a:t>After completing the exercise:</a:t>
            </a:r>
          </a:p>
          <a:p>
            <a:pPr lvl="1" eaLnBrk="1" hangingPunct="1">
              <a:spcBef>
                <a:spcPts val="1200"/>
              </a:spcBef>
            </a:pPr>
            <a:r>
              <a:rPr lang="da-DK" altLang="en-US" dirty="0">
                <a:latin typeface="Times New Roman" panose="02020603050405020304" pitchFamily="18" charset="0"/>
                <a:cs typeface="Times New Roman" panose="02020603050405020304" pitchFamily="18" charset="0"/>
              </a:rPr>
              <a:t>Compare the </a:t>
            </a:r>
            <a:r>
              <a:rPr lang="en-US" sz="2400" dirty="0">
                <a:latin typeface="Times New Roman" panose="02020603050405020304" pitchFamily="18" charset="0"/>
                <a:cs typeface="Times New Roman" panose="02020603050405020304" pitchFamily="18" charset="0"/>
              </a:rPr>
              <a:t>Ex_2_ KABE_2008-2012</a:t>
            </a:r>
            <a:r>
              <a:rPr lang="da-DK" altLang="en-US" dirty="0">
                <a:latin typeface="Times New Roman" panose="02020603050405020304" pitchFamily="18" charset="0"/>
                <a:cs typeface="Times New Roman" panose="02020603050405020304" pitchFamily="18" charset="0"/>
              </a:rPr>
              <a:t>.sfc met file with the .sfc met file from the hands-on run, KABE_2008-2012.sfc (AERMET\5-yr_NWS)</a:t>
            </a:r>
          </a:p>
          <a:p>
            <a:pPr lvl="2" eaLnBrk="1" hangingPunct="1">
              <a:spcBef>
                <a:spcPts val="1200"/>
              </a:spcBef>
            </a:pPr>
            <a:r>
              <a:rPr lang="da-DK" altLang="en-US" dirty="0">
                <a:latin typeface="Times New Roman" panose="02020603050405020304" pitchFamily="18" charset="0"/>
                <a:cs typeface="Times New Roman" panose="02020603050405020304" pitchFamily="18" charset="0"/>
              </a:rPr>
              <a:t>Open the header file (</a:t>
            </a:r>
            <a:r>
              <a:rPr lang="en-US" altLang="en-US" dirty="0">
                <a:latin typeface="Times New Roman" panose="02020603050405020304" pitchFamily="18" charset="0"/>
                <a:cs typeface="Times New Roman" panose="02020603050405020304" pitchFamily="18" charset="0"/>
              </a:rPr>
              <a:t>MC_2011-2012_header.SFC.txt</a:t>
            </a:r>
            <a:r>
              <a:rPr lang="da-DK" altLang="en-US" dirty="0">
                <a:latin typeface="Times New Roman" panose="02020603050405020304" pitchFamily="18" charset="0"/>
                <a:cs typeface="Times New Roman" panose="02020603050405020304" pitchFamily="18" charset="0"/>
              </a:rPr>
              <a:t>) to </a:t>
            </a:r>
            <a:r>
              <a:rPr lang="da-DK" altLang="en-US">
                <a:latin typeface="Times New Roman" panose="02020603050405020304" pitchFamily="18" charset="0"/>
                <a:cs typeface="Times New Roman" panose="02020603050405020304" pitchFamily="18" charset="0"/>
              </a:rPr>
              <a:t>facilitate the </a:t>
            </a:r>
            <a:r>
              <a:rPr lang="da-DK" altLang="en-US" dirty="0">
                <a:latin typeface="Times New Roman" panose="02020603050405020304" pitchFamily="18" charset="0"/>
                <a:cs typeface="Times New Roman" panose="02020603050405020304" pitchFamily="18" charset="0"/>
              </a:rPr>
              <a:t>comparison</a:t>
            </a:r>
            <a:endParaRPr lang="en-US" altLang="en-US" dirty="0">
              <a:latin typeface="Times New Roman" panose="02020603050405020304" pitchFamily="18" charset="0"/>
              <a:cs typeface="Times New Roman" panose="02020603050405020304" pitchFamily="18" charset="0"/>
            </a:endParaRPr>
          </a:p>
          <a:p>
            <a:pPr lvl="1" eaLnBrk="1" hangingPunct="1">
              <a:spcBef>
                <a:spcPts val="1200"/>
              </a:spcBef>
            </a:pPr>
            <a:endParaRPr lang="en-US"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9248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254B5C82-62F0-720C-9504-DFC583774054}"/>
              </a:ext>
            </a:extLst>
          </p:cNvPr>
          <p:cNvSpPr txBox="1">
            <a:spLocks/>
          </p:cNvSpPr>
          <p:nvPr/>
        </p:nvSpPr>
        <p:spPr>
          <a:xfrm>
            <a:off x="1118616" y="85344"/>
            <a:ext cx="7467600" cy="623888"/>
          </a:xfrm>
          <a:prstGeom prst="rect">
            <a:avLst/>
          </a:prstGeom>
        </p:spPr>
        <p:txBody>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n-US" dirty="0">
                <a:latin typeface="Times New Roman" panose="02020603050405020304" pitchFamily="18" charset="0"/>
                <a:cs typeface="Times New Roman" panose="02020603050405020304" pitchFamily="18" charset="0"/>
              </a:rPr>
              <a:t>Exercise 2</a:t>
            </a:r>
            <a:endParaRPr lang="en-US" dirty="0"/>
          </a:p>
        </p:txBody>
      </p:sp>
      <p:sp>
        <p:nvSpPr>
          <p:cNvPr id="3" name="Content Placeholder 6">
            <a:extLst>
              <a:ext uri="{FF2B5EF4-FFF2-40B4-BE49-F238E27FC236}">
                <a16:creationId xmlns:a16="http://schemas.microsoft.com/office/drawing/2014/main" id="{ACA40B1A-3D60-E276-EC77-3E2B4A36E93A}"/>
              </a:ext>
            </a:extLst>
          </p:cNvPr>
          <p:cNvSpPr txBox="1">
            <a:spLocks/>
          </p:cNvSpPr>
          <p:nvPr/>
        </p:nvSpPr>
        <p:spPr>
          <a:xfrm>
            <a:off x="1033272" y="850392"/>
            <a:ext cx="8110728" cy="5586984"/>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eaLnBrk="1" hangingPunct="1">
              <a:spcBef>
                <a:spcPts val="1200"/>
              </a:spcBef>
              <a:buFont typeface="Arial" panose="020B0604020202020204" pitchFamily="34" charset="0"/>
              <a:buNone/>
            </a:pPr>
            <a:r>
              <a:rPr lang="en-US" altLang="en-US" sz="2400" b="1" dirty="0">
                <a:latin typeface="Times New Roman" panose="02020603050405020304" pitchFamily="18" charset="0"/>
                <a:cs typeface="Times New Roman" panose="02020603050405020304" pitchFamily="18" charset="0"/>
              </a:rPr>
              <a:t>Effect of sector selection and roughness designation</a:t>
            </a:r>
          </a:p>
          <a:p>
            <a:pPr marL="457200" lvl="1" indent="0" eaLnBrk="1" hangingPunct="1">
              <a:spcBef>
                <a:spcPts val="1200"/>
              </a:spcBef>
              <a:buNone/>
            </a:pPr>
            <a:r>
              <a:rPr lang="en-US" altLang="en-US" sz="2000" dirty="0">
                <a:latin typeface="Times New Roman" panose="02020603050405020304" pitchFamily="18" charset="0"/>
                <a:cs typeface="Times New Roman" panose="02020603050405020304" pitchFamily="18" charset="0"/>
              </a:rPr>
              <a:t>2008 May 1  hr. 9              (U = 2.6,  WD = 91)</a:t>
            </a:r>
          </a:p>
          <a:p>
            <a:pPr marL="457200" lvl="1" indent="0" eaLnBrk="1" hangingPunct="1">
              <a:spcBef>
                <a:spcPts val="1200"/>
              </a:spcBef>
              <a:buFont typeface="Arial" panose="020B0604020202020204" pitchFamily="34" charset="0"/>
              <a:buNone/>
            </a:pPr>
            <a:r>
              <a:rPr lang="en-US" altLang="en-US" sz="2000" dirty="0">
                <a:latin typeface="Times New Roman" panose="02020603050405020304" pitchFamily="18" charset="0"/>
                <a:cs typeface="Times New Roman" panose="02020603050405020304" pitchFamily="18" charset="0"/>
              </a:rPr>
              <a:t>			 </a:t>
            </a:r>
            <a:r>
              <a:rPr lang="en-US" altLang="en-US" sz="2000" b="1" u="sng" dirty="0">
                <a:latin typeface="Times New Roman" panose="02020603050405020304" pitchFamily="18" charset="0"/>
                <a:cs typeface="Times New Roman" panose="02020603050405020304" pitchFamily="18" charset="0"/>
              </a:rPr>
              <a:t>z</a:t>
            </a:r>
            <a:r>
              <a:rPr lang="en-US" altLang="en-US" sz="2000" b="1" u="sng" baseline="-25000" dirty="0">
                <a:latin typeface="Times New Roman" panose="02020603050405020304" pitchFamily="18" charset="0"/>
                <a:cs typeface="Times New Roman" panose="02020603050405020304" pitchFamily="18" charset="0"/>
              </a:rPr>
              <a:t>o</a:t>
            </a:r>
            <a:r>
              <a:rPr lang="en-US" altLang="en-US" sz="2000" b="1" u="sng" dirty="0">
                <a:latin typeface="Times New Roman" panose="02020603050405020304" pitchFamily="18" charset="0"/>
                <a:cs typeface="Times New Roman" panose="02020603050405020304" pitchFamily="18" charset="0"/>
              </a:rPr>
              <a:t>	L	u</a:t>
            </a:r>
            <a:r>
              <a:rPr lang="en-US" altLang="en-US" sz="2000" b="1" u="sng" baseline="-25000" dirty="0">
                <a:latin typeface="Times New Roman" panose="02020603050405020304" pitchFamily="18" charset="0"/>
                <a:cs typeface="Times New Roman" panose="02020603050405020304" pitchFamily="18" charset="0"/>
              </a:rPr>
              <a:t>*</a:t>
            </a:r>
            <a:r>
              <a:rPr lang="en-US" altLang="en-US" sz="2000" b="1" u="sng" dirty="0">
                <a:latin typeface="Times New Roman" panose="02020603050405020304" pitchFamily="18" charset="0"/>
                <a:cs typeface="Times New Roman" panose="02020603050405020304" pitchFamily="18" charset="0"/>
              </a:rPr>
              <a:t> 	</a:t>
            </a:r>
            <a:r>
              <a:rPr lang="en-US" altLang="en-US" sz="2000" b="1" u="sng" dirty="0" err="1">
                <a:latin typeface="Times New Roman" panose="02020603050405020304" pitchFamily="18" charset="0"/>
                <a:cs typeface="Times New Roman" panose="02020603050405020304" pitchFamily="18" charset="0"/>
              </a:rPr>
              <a:t>z</a:t>
            </a:r>
            <a:r>
              <a:rPr lang="en-US" altLang="en-US" sz="2000" b="1" u="sng" baseline="-25000" dirty="0" err="1">
                <a:latin typeface="Times New Roman" panose="02020603050405020304" pitchFamily="18" charset="0"/>
                <a:cs typeface="Times New Roman" panose="02020603050405020304" pitchFamily="18" charset="0"/>
              </a:rPr>
              <a:t>im</a:t>
            </a:r>
            <a:endParaRPr lang="en-US" altLang="en-US" sz="2000" b="1" u="sng" baseline="-25000" dirty="0">
              <a:latin typeface="Times New Roman" panose="02020603050405020304" pitchFamily="18" charset="0"/>
              <a:cs typeface="Times New Roman" panose="02020603050405020304" pitchFamily="18" charset="0"/>
            </a:endParaRPr>
          </a:p>
          <a:p>
            <a:pPr marL="457200" lvl="1" indent="0" eaLnBrk="1" hangingPunct="1">
              <a:spcBef>
                <a:spcPts val="1200"/>
              </a:spcBef>
              <a:buFont typeface="Arial" panose="020B0604020202020204" pitchFamily="34" charset="0"/>
              <a:buNone/>
            </a:pPr>
            <a:r>
              <a:rPr lang="en-US" altLang="en-US" sz="2000" dirty="0">
                <a:latin typeface="Times New Roman" panose="02020603050405020304" pitchFamily="18" charset="0"/>
                <a:cs typeface="Times New Roman" panose="02020603050405020304" pitchFamily="18" charset="0"/>
              </a:rPr>
              <a:t>Hands on		0.031	-9.2	0.23	264		</a:t>
            </a:r>
          </a:p>
          <a:p>
            <a:pPr marL="457200" lvl="1" indent="0" eaLnBrk="1" hangingPunct="1">
              <a:spcBef>
                <a:spcPts val="1200"/>
              </a:spcBef>
              <a:buFont typeface="Arial" panose="020B0604020202020204" pitchFamily="34" charset="0"/>
              <a:buNone/>
            </a:pPr>
            <a:r>
              <a:rPr lang="en-US" altLang="en-US" sz="2000" dirty="0">
                <a:latin typeface="Times New Roman" panose="02020603050405020304" pitchFamily="18" charset="0"/>
                <a:cs typeface="Times New Roman" panose="02020603050405020304" pitchFamily="18" charset="0"/>
              </a:rPr>
              <a:t>Al (12 sectors)	0.138	-21.5	0.30	403</a:t>
            </a:r>
          </a:p>
          <a:p>
            <a:pPr marL="457200" lvl="1" indent="0" eaLnBrk="1" hangingPunct="1">
              <a:spcBef>
                <a:spcPts val="1200"/>
              </a:spcBef>
              <a:buFont typeface="Arial" panose="020B0604020202020204" pitchFamily="34" charset="0"/>
              <a:buNone/>
            </a:pPr>
            <a:r>
              <a:rPr lang="en-US" altLang="en-US" sz="2000" dirty="0">
                <a:latin typeface="Times New Roman" panose="02020603050405020304" pitchFamily="18" charset="0"/>
                <a:cs typeface="Times New Roman" panose="02020603050405020304" pitchFamily="18" charset="0"/>
              </a:rPr>
              <a:t>Steve (4 sectors)	 0.093	-16.8	0.28	356</a:t>
            </a:r>
          </a:p>
          <a:p>
            <a:pPr marL="457200" lvl="1" indent="0" eaLnBrk="1" hangingPunct="1">
              <a:spcBef>
                <a:spcPts val="1200"/>
              </a:spcBef>
              <a:buFont typeface="Arial" panose="020B0604020202020204" pitchFamily="34" charset="0"/>
              <a:buNone/>
            </a:pPr>
            <a:r>
              <a:rPr lang="en-US" altLang="en-US" sz="2000" dirty="0">
                <a:latin typeface="Times New Roman" panose="02020603050405020304" pitchFamily="18" charset="0"/>
                <a:cs typeface="Times New Roman" panose="02020603050405020304" pitchFamily="18" charset="0"/>
              </a:rPr>
              <a:t>__________________________________________________</a:t>
            </a:r>
          </a:p>
          <a:p>
            <a:pPr marL="457200" lvl="1" indent="0" eaLnBrk="1" hangingPunct="1">
              <a:spcBef>
                <a:spcPts val="1200"/>
              </a:spcBef>
              <a:buNone/>
            </a:pPr>
            <a:r>
              <a:rPr lang="en-US" altLang="en-US" sz="2000" dirty="0">
                <a:latin typeface="Times New Roman" panose="02020603050405020304" pitchFamily="18" charset="0"/>
                <a:cs typeface="Times New Roman" panose="02020603050405020304" pitchFamily="18" charset="0"/>
              </a:rPr>
              <a:t>2008 May 6  hr. 10             (U = 1.3,  WD = 186)</a:t>
            </a:r>
          </a:p>
          <a:p>
            <a:pPr marL="457200" lvl="1" indent="0" eaLnBrk="1" hangingPunct="1">
              <a:spcBef>
                <a:spcPts val="1200"/>
              </a:spcBef>
              <a:buFont typeface="Arial" panose="020B0604020202020204" pitchFamily="34" charset="0"/>
              <a:buNone/>
            </a:pPr>
            <a:r>
              <a:rPr lang="en-US" altLang="en-US" sz="2000" dirty="0">
                <a:latin typeface="Times New Roman" panose="02020603050405020304" pitchFamily="18" charset="0"/>
                <a:cs typeface="Times New Roman" panose="02020603050405020304" pitchFamily="18" charset="0"/>
              </a:rPr>
              <a:t>			 </a:t>
            </a:r>
            <a:r>
              <a:rPr lang="en-US" altLang="en-US" sz="2000" b="1" u="sng" dirty="0">
                <a:latin typeface="Times New Roman" panose="02020603050405020304" pitchFamily="18" charset="0"/>
                <a:cs typeface="Times New Roman" panose="02020603050405020304" pitchFamily="18" charset="0"/>
              </a:rPr>
              <a:t>z</a:t>
            </a:r>
            <a:r>
              <a:rPr lang="en-US" altLang="en-US" sz="2000" b="1" u="sng" baseline="-25000" dirty="0">
                <a:latin typeface="Times New Roman" panose="02020603050405020304" pitchFamily="18" charset="0"/>
                <a:cs typeface="Times New Roman" panose="02020603050405020304" pitchFamily="18" charset="0"/>
              </a:rPr>
              <a:t>o</a:t>
            </a:r>
            <a:r>
              <a:rPr lang="en-US" altLang="en-US" sz="2000" b="1" u="sng" dirty="0">
                <a:latin typeface="Times New Roman" panose="02020603050405020304" pitchFamily="18" charset="0"/>
                <a:cs typeface="Times New Roman" panose="02020603050405020304" pitchFamily="18" charset="0"/>
              </a:rPr>
              <a:t>	L	u</a:t>
            </a:r>
            <a:r>
              <a:rPr lang="en-US" altLang="en-US" sz="2000" b="1" u="sng" baseline="-25000" dirty="0">
                <a:latin typeface="Times New Roman" panose="02020603050405020304" pitchFamily="18" charset="0"/>
                <a:cs typeface="Times New Roman" panose="02020603050405020304" pitchFamily="18" charset="0"/>
              </a:rPr>
              <a:t>*</a:t>
            </a:r>
            <a:r>
              <a:rPr lang="en-US" altLang="en-US" sz="2000" b="1" u="sng" dirty="0">
                <a:latin typeface="Times New Roman" panose="02020603050405020304" pitchFamily="18" charset="0"/>
                <a:cs typeface="Times New Roman" panose="02020603050405020304" pitchFamily="18" charset="0"/>
              </a:rPr>
              <a:t> 	</a:t>
            </a:r>
            <a:r>
              <a:rPr lang="en-US" altLang="en-US" sz="2000" b="1" u="sng" dirty="0" err="1">
                <a:latin typeface="Times New Roman" panose="02020603050405020304" pitchFamily="18" charset="0"/>
                <a:cs typeface="Times New Roman" panose="02020603050405020304" pitchFamily="18" charset="0"/>
              </a:rPr>
              <a:t>z</a:t>
            </a:r>
            <a:r>
              <a:rPr lang="en-US" altLang="en-US" sz="2000" b="1" u="sng" baseline="-25000" dirty="0" err="1">
                <a:latin typeface="Times New Roman" panose="02020603050405020304" pitchFamily="18" charset="0"/>
                <a:cs typeface="Times New Roman" panose="02020603050405020304" pitchFamily="18" charset="0"/>
              </a:rPr>
              <a:t>im</a:t>
            </a:r>
            <a:endParaRPr lang="en-US" altLang="en-US" sz="2000" b="1" u="sng" baseline="-25000" dirty="0">
              <a:latin typeface="Times New Roman" panose="02020603050405020304" pitchFamily="18" charset="0"/>
              <a:cs typeface="Times New Roman" panose="02020603050405020304" pitchFamily="18" charset="0"/>
            </a:endParaRPr>
          </a:p>
          <a:p>
            <a:pPr marL="457200" lvl="1" indent="0" eaLnBrk="1" hangingPunct="1">
              <a:spcBef>
                <a:spcPts val="1200"/>
              </a:spcBef>
              <a:buFont typeface="Arial" panose="020B0604020202020204" pitchFamily="34" charset="0"/>
              <a:buNone/>
            </a:pPr>
            <a:r>
              <a:rPr lang="en-US" altLang="en-US" sz="2000" dirty="0">
                <a:latin typeface="Times New Roman" panose="02020603050405020304" pitchFamily="18" charset="0"/>
                <a:cs typeface="Times New Roman" panose="02020603050405020304" pitchFamily="18" charset="0"/>
              </a:rPr>
              <a:t>Hands on		0.031	-1.6	0.14	127		</a:t>
            </a:r>
          </a:p>
          <a:p>
            <a:pPr marL="457200" lvl="1" indent="0" eaLnBrk="1" hangingPunct="1">
              <a:spcBef>
                <a:spcPts val="1200"/>
              </a:spcBef>
              <a:buFont typeface="Arial" panose="020B0604020202020204" pitchFamily="34" charset="0"/>
              <a:buNone/>
            </a:pPr>
            <a:r>
              <a:rPr lang="en-US" altLang="en-US" sz="2000" dirty="0">
                <a:latin typeface="Times New Roman" panose="02020603050405020304" pitchFamily="18" charset="0"/>
                <a:cs typeface="Times New Roman" panose="02020603050405020304" pitchFamily="18" charset="0"/>
              </a:rPr>
              <a:t>Al (12 sectors)	0.030	-1.6	0.14	126</a:t>
            </a:r>
          </a:p>
          <a:p>
            <a:pPr marL="457200" lvl="1" indent="0" eaLnBrk="1" hangingPunct="1">
              <a:spcBef>
                <a:spcPts val="1200"/>
              </a:spcBef>
              <a:buFont typeface="Arial" panose="020B0604020202020204" pitchFamily="34" charset="0"/>
              <a:buNone/>
            </a:pPr>
            <a:r>
              <a:rPr lang="en-US" altLang="en-US" sz="2000" dirty="0">
                <a:latin typeface="Times New Roman" panose="02020603050405020304" pitchFamily="18" charset="0"/>
                <a:cs typeface="Times New Roman" panose="02020603050405020304" pitchFamily="18" charset="0"/>
              </a:rPr>
              <a:t>Steve (4 sectors)	 0.093	-2.9	0.17	173</a:t>
            </a:r>
          </a:p>
          <a:p>
            <a:pPr marL="457200" lvl="1" indent="0" eaLnBrk="1" hangingPunct="1">
              <a:spcBef>
                <a:spcPts val="1200"/>
              </a:spcBef>
              <a:buFont typeface="Arial" panose="020B0604020202020204" pitchFamily="34" charset="0"/>
              <a:buNone/>
            </a:pPr>
            <a:endParaRPr lang="en-US"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7096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DB8AF9B-BBE8-4ECB-B1B2-5D55B71079F2}"/>
              </a:ext>
            </a:extLst>
          </p:cNvPr>
          <p:cNvSpPr>
            <a:spLocks noGrp="1"/>
          </p:cNvSpPr>
          <p:nvPr>
            <p:ph type="title"/>
          </p:nvPr>
        </p:nvSpPr>
        <p:spPr>
          <a:xfrm>
            <a:off x="1104900" y="101379"/>
            <a:ext cx="7467600" cy="408154"/>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Exercise 2</a:t>
            </a:r>
          </a:p>
        </p:txBody>
      </p:sp>
      <p:sp>
        <p:nvSpPr>
          <p:cNvPr id="154628" name="Content Placeholder 6">
            <a:extLst>
              <a:ext uri="{FF2B5EF4-FFF2-40B4-BE49-F238E27FC236}">
                <a16:creationId xmlns:a16="http://schemas.microsoft.com/office/drawing/2014/main" id="{FA0DA464-B09B-423A-BEDF-0DF77D52F266}"/>
              </a:ext>
            </a:extLst>
          </p:cNvPr>
          <p:cNvSpPr>
            <a:spLocks noGrp="1"/>
          </p:cNvSpPr>
          <p:nvPr>
            <p:ph sz="half" idx="1"/>
          </p:nvPr>
        </p:nvSpPr>
        <p:spPr>
          <a:xfrm>
            <a:off x="1333500" y="662791"/>
            <a:ext cx="7239000" cy="5532418"/>
          </a:xfrm>
        </p:spPr>
        <p:txBody>
          <a:bodyPr/>
          <a:lstStyle/>
          <a:p>
            <a:pPr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Examine the sensitivity of the PBL parameters to defining different sectors for Zo</a:t>
            </a:r>
          </a:p>
          <a:p>
            <a:pPr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 Re-Run AERSURFACE, using the …\AERSURFACE\KABE\ case based on </a:t>
            </a:r>
            <a:r>
              <a:rPr lang="en-US" altLang="en-US" sz="2000" dirty="0">
                <a:highlight>
                  <a:srgbClr val="FFFF00"/>
                </a:highlight>
                <a:latin typeface="Times New Roman" panose="02020603050405020304" pitchFamily="18" charset="0"/>
                <a:cs typeface="Times New Roman" panose="02020603050405020304" pitchFamily="18" charset="0"/>
              </a:rPr>
              <a:t>your own selection </a:t>
            </a:r>
            <a:r>
              <a:rPr lang="en-US" altLang="en-US" sz="2000" dirty="0">
                <a:latin typeface="Times New Roman" panose="02020603050405020304" pitchFamily="18" charset="0"/>
                <a:cs typeface="Times New Roman" panose="02020603050405020304" pitchFamily="18" charset="0"/>
              </a:rPr>
              <a:t>of the number and size of the sectors used to calculate Zo.   Procedure follows:</a:t>
            </a:r>
          </a:p>
          <a:p>
            <a:pPr marL="914400" lvl="1" indent="-454025" eaLnBrk="1" hangingPunct="1">
              <a:spcBef>
                <a:spcPts val="1200"/>
              </a:spcBef>
              <a:buAutoNum type="arabicPeriod"/>
            </a:pPr>
            <a:r>
              <a:rPr lang="en-US" altLang="en-US" sz="1800" dirty="0">
                <a:latin typeface="Times New Roman" panose="02020603050405020304" pitchFamily="18" charset="0"/>
                <a:cs typeface="Times New Roman" panose="02020603050405020304" pitchFamily="18" charset="0"/>
              </a:rPr>
              <a:t>A topo map of the area surrounding the Allentown airport is on the next two slides.  The first map shows a color map. The 2</a:t>
            </a:r>
            <a:r>
              <a:rPr lang="en-US" altLang="en-US" sz="1800" baseline="30000" dirty="0">
                <a:latin typeface="Times New Roman" panose="02020603050405020304" pitchFamily="18" charset="0"/>
                <a:cs typeface="Times New Roman" panose="02020603050405020304" pitchFamily="18" charset="0"/>
              </a:rPr>
              <a:t>nd</a:t>
            </a:r>
            <a:r>
              <a:rPr lang="en-US" altLang="en-US" sz="1800" dirty="0">
                <a:latin typeface="Times New Roman" panose="02020603050405020304" pitchFamily="18" charset="0"/>
                <a:cs typeface="Times New Roman" panose="02020603050405020304" pitchFamily="18" charset="0"/>
              </a:rPr>
              <a:t>  map shows 12 sectors out to 1 km (the default distance for defining Zo) are illustrated. </a:t>
            </a:r>
          </a:p>
          <a:p>
            <a:pPr marL="914400" lvl="1" indent="-454025" eaLnBrk="1" hangingPunct="1">
              <a:spcBef>
                <a:spcPts val="1200"/>
              </a:spcBef>
              <a:buAutoNum type="arabicPeriod"/>
            </a:pPr>
            <a:r>
              <a:rPr lang="en-US" altLang="en-US" sz="1800" dirty="0">
                <a:latin typeface="Times New Roman" panose="02020603050405020304" pitchFamily="18" charset="0"/>
                <a:cs typeface="Times New Roman" panose="02020603050405020304" pitchFamily="18" charset="0"/>
              </a:rPr>
              <a:t>Using this topo map select </a:t>
            </a:r>
            <a:r>
              <a:rPr lang="en-US" altLang="en-US" sz="1800" dirty="0">
                <a:highlight>
                  <a:srgbClr val="FFFF00"/>
                </a:highlight>
                <a:latin typeface="Times New Roman" panose="02020603050405020304" pitchFamily="18" charset="0"/>
                <a:cs typeface="Times New Roman" panose="02020603050405020304" pitchFamily="18" charset="0"/>
              </a:rPr>
              <a:t>the number and size of the sectors that you believe</a:t>
            </a:r>
            <a:r>
              <a:rPr lang="en-US" altLang="en-US" sz="1800" dirty="0">
                <a:latin typeface="Times New Roman" panose="02020603050405020304" pitchFamily="18" charset="0"/>
                <a:cs typeface="Times New Roman" panose="02020603050405020304" pitchFamily="18" charset="0"/>
              </a:rPr>
              <a:t> are adequate for calculating Zo for this location; i.e. for each sector chosen, define their starting and ending direction (make sure that the starting direction of the 1</a:t>
            </a:r>
            <a:r>
              <a:rPr lang="en-US" altLang="en-US" sz="1800" baseline="30000" dirty="0">
                <a:latin typeface="Times New Roman" panose="02020603050405020304" pitchFamily="18" charset="0"/>
                <a:cs typeface="Times New Roman" panose="02020603050405020304" pitchFamily="18" charset="0"/>
              </a:rPr>
              <a:t>st</a:t>
            </a:r>
            <a:r>
              <a:rPr lang="en-US" altLang="en-US" sz="1800" dirty="0">
                <a:latin typeface="Times New Roman" panose="02020603050405020304" pitchFamily="18" charset="0"/>
                <a:cs typeface="Times New Roman" panose="02020603050405020304" pitchFamily="18" charset="0"/>
              </a:rPr>
              <a:t> sector = the ending direction of the last sector).  And define each sector as either LOWZ0 or HIGHZ0 based on whether it contains industrial and commercial buildings (HIGHZ0) or contains mostly residential areas with roads, parking lots, runways (i.e., low level impervious surface) (LOWZ0). </a:t>
            </a:r>
          </a:p>
          <a:p>
            <a:pPr marL="457200" lvl="1" indent="0" eaLnBrk="1" hangingPunct="1">
              <a:spcBef>
                <a:spcPts val="1200"/>
              </a:spcBef>
              <a:buNone/>
            </a:pPr>
            <a:endParaRPr lang="en-US" altLang="en-US"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D7F6D3-541D-8E04-FAF8-9C4F48618C63}"/>
              </a:ext>
            </a:extLst>
          </p:cNvPr>
          <p:cNvPicPr>
            <a:picLocks noChangeAspect="1"/>
          </p:cNvPicPr>
          <p:nvPr/>
        </p:nvPicPr>
        <p:blipFill>
          <a:blip r:embed="rId2"/>
          <a:stretch>
            <a:fillRect/>
          </a:stretch>
        </p:blipFill>
        <p:spPr>
          <a:xfrm>
            <a:off x="929201" y="1283364"/>
            <a:ext cx="8108119" cy="3885974"/>
          </a:xfrm>
          <a:prstGeom prst="rect">
            <a:avLst/>
          </a:prstGeom>
        </p:spPr>
      </p:pic>
      <p:sp>
        <p:nvSpPr>
          <p:cNvPr id="5" name="TextBox 4">
            <a:extLst>
              <a:ext uri="{FF2B5EF4-FFF2-40B4-BE49-F238E27FC236}">
                <a16:creationId xmlns:a16="http://schemas.microsoft.com/office/drawing/2014/main" id="{F9441D1F-1D4D-A9EC-5D19-76065CAA95CF}"/>
              </a:ext>
            </a:extLst>
          </p:cNvPr>
          <p:cNvSpPr txBox="1"/>
          <p:nvPr/>
        </p:nvSpPr>
        <p:spPr>
          <a:xfrm>
            <a:off x="2948668" y="138385"/>
            <a:ext cx="3453493" cy="1015663"/>
          </a:xfrm>
          <a:prstGeom prst="rect">
            <a:avLst/>
          </a:prstGeom>
          <a:noFill/>
        </p:spPr>
        <p:txBody>
          <a:bodyPr wrap="square" rtlCol="0">
            <a:spAutoFit/>
          </a:bodyPr>
          <a:lstStyle/>
          <a:p>
            <a:pPr algn="ctr"/>
            <a:r>
              <a:rPr lang="en-US" sz="3000" dirty="0">
                <a:latin typeface="Times New Roman" panose="02020603050405020304" pitchFamily="18" charset="0"/>
                <a:cs typeface="Times New Roman" panose="02020603050405020304" pitchFamily="18" charset="0"/>
              </a:rPr>
              <a:t>Allentown Airport</a:t>
            </a:r>
          </a:p>
          <a:p>
            <a:pPr algn="ctr"/>
            <a:r>
              <a:rPr lang="en-US" sz="3000" dirty="0">
                <a:latin typeface="Times New Roman" panose="02020603050405020304" pitchFamily="18" charset="0"/>
                <a:cs typeface="Times New Roman" panose="02020603050405020304" pitchFamily="18" charset="0"/>
              </a:rPr>
              <a:t>(Google Earth)</a:t>
            </a:r>
          </a:p>
        </p:txBody>
      </p:sp>
    </p:spTree>
    <p:extLst>
      <p:ext uri="{BB962C8B-B14F-4D97-AF65-F5344CB8AC3E}">
        <p14:creationId xmlns:p14="http://schemas.microsoft.com/office/powerpoint/2010/main" val="3910191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479BF17-AD04-530D-4285-A64A5866D353}"/>
              </a:ext>
            </a:extLst>
          </p:cNvPr>
          <p:cNvSpPr txBox="1"/>
          <p:nvPr/>
        </p:nvSpPr>
        <p:spPr bwMode="auto">
          <a:xfrm rot="10800000" flipV="1">
            <a:off x="6844664" y="2804160"/>
            <a:ext cx="520065" cy="302463"/>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3200" dirty="0">
                <a:highlight>
                  <a:srgbClr val="FFFF00"/>
                </a:highlight>
                <a:latin typeface="+mn-lt"/>
                <a:cs typeface="+mn-cs"/>
              </a:rPr>
              <a:t>60</a:t>
            </a:r>
            <a:r>
              <a:rPr lang="en-US" sz="3200" baseline="30000" dirty="0">
                <a:highlight>
                  <a:srgbClr val="FFFF00"/>
                </a:highlight>
                <a:latin typeface="+mn-lt"/>
                <a:cs typeface="+mn-cs"/>
              </a:rPr>
              <a:t>o</a:t>
            </a:r>
            <a:endParaRPr lang="en-US" sz="2400" dirty="0">
              <a:highlight>
                <a:srgbClr val="FFFF00"/>
              </a:highlight>
              <a:latin typeface="+mn-lt"/>
              <a:cs typeface="+mn-cs"/>
            </a:endParaRPr>
          </a:p>
        </p:txBody>
      </p:sp>
      <p:sp>
        <p:nvSpPr>
          <p:cNvPr id="10" name="TextBox 9">
            <a:extLst>
              <a:ext uri="{FF2B5EF4-FFF2-40B4-BE49-F238E27FC236}">
                <a16:creationId xmlns:a16="http://schemas.microsoft.com/office/drawing/2014/main" id="{1F2D2B54-C587-A34F-72A5-D53DBDCE4DAB}"/>
              </a:ext>
            </a:extLst>
          </p:cNvPr>
          <p:cNvSpPr txBox="1"/>
          <p:nvPr/>
        </p:nvSpPr>
        <p:spPr bwMode="auto">
          <a:xfrm>
            <a:off x="1242060" y="304799"/>
            <a:ext cx="7467600" cy="62388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algn="ctr">
              <a:lnSpc>
                <a:spcPct val="90000"/>
              </a:lnSpc>
              <a:spcAft>
                <a:spcPts val="600"/>
              </a:spcAft>
            </a:pPr>
            <a:r>
              <a:rPr lang="en-US" sz="3600" b="1" kern="1200" cap="small" dirty="0">
                <a:solidFill>
                  <a:srgbClr val="002060"/>
                </a:solidFill>
                <a:latin typeface="+mj-lt"/>
                <a:ea typeface="+mj-ea"/>
                <a:cs typeface="+mj-cs"/>
              </a:rPr>
              <a:t>Allentown Airport (Google Earth)</a:t>
            </a:r>
          </a:p>
        </p:txBody>
      </p:sp>
      <p:sp>
        <p:nvSpPr>
          <p:cNvPr id="16" name="TextBox 15">
            <a:extLst>
              <a:ext uri="{FF2B5EF4-FFF2-40B4-BE49-F238E27FC236}">
                <a16:creationId xmlns:a16="http://schemas.microsoft.com/office/drawing/2014/main" id="{AC63E279-FD24-7EFE-9F89-161D96DB8D6C}"/>
              </a:ext>
            </a:extLst>
          </p:cNvPr>
          <p:cNvSpPr txBox="1"/>
          <p:nvPr/>
        </p:nvSpPr>
        <p:spPr bwMode="auto">
          <a:xfrm rot="10800000" flipV="1">
            <a:off x="4692014" y="1013460"/>
            <a:ext cx="443866" cy="289560"/>
          </a:xfrm>
          <a:prstGeom prst="rect">
            <a:avLst/>
          </a:prstGeom>
          <a:noFill/>
          <a:ln>
            <a:noFill/>
          </a:ln>
        </p:spPr>
        <p:txBody>
          <a:bodyPr vert="horz" wrap="square" lIns="91440" tIns="45720" rIns="91440" bIns="45720" numCol="1" rtlCol="0" anchor="t" anchorCtr="0" compatLnSpc="1">
            <a:prstTxWarp prst="textNoShape">
              <a:avLst/>
            </a:prstTxWarp>
            <a:normAutofit fontScale="62500" lnSpcReduction="20000"/>
          </a:bodyPr>
          <a:lstStyle/>
          <a:p>
            <a:pPr>
              <a:spcBef>
                <a:spcPct val="20000"/>
              </a:spcBef>
            </a:pPr>
            <a:r>
              <a:rPr lang="en-US" sz="2400" dirty="0">
                <a:highlight>
                  <a:srgbClr val="FFFF00"/>
                </a:highlight>
                <a:latin typeface="+mn-lt"/>
                <a:cs typeface="+mn-cs"/>
              </a:rPr>
              <a:t>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17" name="TextBox 16">
            <a:extLst>
              <a:ext uri="{FF2B5EF4-FFF2-40B4-BE49-F238E27FC236}">
                <a16:creationId xmlns:a16="http://schemas.microsoft.com/office/drawing/2014/main" id="{36446881-6198-440D-9146-38B4A355CFCC}"/>
              </a:ext>
            </a:extLst>
          </p:cNvPr>
          <p:cNvSpPr txBox="1"/>
          <p:nvPr/>
        </p:nvSpPr>
        <p:spPr bwMode="auto">
          <a:xfrm rot="10800000" flipV="1">
            <a:off x="6029325" y="1929563"/>
            <a:ext cx="521970" cy="273291"/>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30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19" name="TextBox 18">
            <a:extLst>
              <a:ext uri="{FF2B5EF4-FFF2-40B4-BE49-F238E27FC236}">
                <a16:creationId xmlns:a16="http://schemas.microsoft.com/office/drawing/2014/main" id="{99C426E0-7A5A-F2F5-78E1-E19B704ACAAA}"/>
              </a:ext>
            </a:extLst>
          </p:cNvPr>
          <p:cNvSpPr txBox="1"/>
          <p:nvPr/>
        </p:nvSpPr>
        <p:spPr bwMode="auto">
          <a:xfrm rot="10800000" flipV="1">
            <a:off x="5779767" y="6197838"/>
            <a:ext cx="718185" cy="27329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150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0" name="TextBox 19">
            <a:extLst>
              <a:ext uri="{FF2B5EF4-FFF2-40B4-BE49-F238E27FC236}">
                <a16:creationId xmlns:a16="http://schemas.microsoft.com/office/drawing/2014/main" id="{2B34B847-61A7-A61A-0670-AE2D9BC79662}"/>
              </a:ext>
            </a:extLst>
          </p:cNvPr>
          <p:cNvSpPr txBox="1"/>
          <p:nvPr/>
        </p:nvSpPr>
        <p:spPr bwMode="auto">
          <a:xfrm rot="10800000" flipV="1">
            <a:off x="7203758" y="4103071"/>
            <a:ext cx="521970" cy="302462"/>
          </a:xfrm>
          <a:prstGeom prst="rect">
            <a:avLst/>
          </a:prstGeom>
          <a:noFill/>
          <a:ln>
            <a:noFill/>
          </a:ln>
        </p:spPr>
        <p:txBody>
          <a:bodyPr vert="horz" wrap="square" lIns="91440" tIns="45720" rIns="91440" bIns="45720" numCol="1" rtlCol="0" anchor="t" anchorCtr="0" compatLnSpc="1">
            <a:prstTxWarp prst="textNoShape">
              <a:avLst/>
            </a:prstTxWarp>
            <a:normAutofit fontScale="62500" lnSpcReduction="20000"/>
          </a:bodyPr>
          <a:lstStyle/>
          <a:p>
            <a:pPr>
              <a:spcBef>
                <a:spcPct val="20000"/>
              </a:spcBef>
            </a:pPr>
            <a:r>
              <a:rPr lang="en-US" sz="2400" dirty="0">
                <a:highlight>
                  <a:srgbClr val="FFFF00"/>
                </a:highlight>
                <a:latin typeface="+mn-lt"/>
                <a:cs typeface="+mn-cs"/>
              </a:rPr>
              <a:t>90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1" name="TextBox 20">
            <a:extLst>
              <a:ext uri="{FF2B5EF4-FFF2-40B4-BE49-F238E27FC236}">
                <a16:creationId xmlns:a16="http://schemas.microsoft.com/office/drawing/2014/main" id="{28FCA13E-73EB-05DB-B4F0-EB167DB4BCDA}"/>
              </a:ext>
            </a:extLst>
          </p:cNvPr>
          <p:cNvSpPr txBox="1"/>
          <p:nvPr/>
        </p:nvSpPr>
        <p:spPr bwMode="auto">
          <a:xfrm rot="10800000" flipV="1">
            <a:off x="6842760" y="5270105"/>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120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2" name="TextBox 21">
            <a:extLst>
              <a:ext uri="{FF2B5EF4-FFF2-40B4-BE49-F238E27FC236}">
                <a16:creationId xmlns:a16="http://schemas.microsoft.com/office/drawing/2014/main" id="{BA9D6E9A-D3DF-A4F2-7467-91A8C5E46775}"/>
              </a:ext>
            </a:extLst>
          </p:cNvPr>
          <p:cNvSpPr txBox="1"/>
          <p:nvPr/>
        </p:nvSpPr>
        <p:spPr bwMode="auto">
          <a:xfrm rot="10800000" flipV="1">
            <a:off x="4652962" y="6493990"/>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180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4" name="TextBox 23">
            <a:extLst>
              <a:ext uri="{FF2B5EF4-FFF2-40B4-BE49-F238E27FC236}">
                <a16:creationId xmlns:a16="http://schemas.microsoft.com/office/drawing/2014/main" id="{12CC96EB-1F84-8BF9-A099-AC5D6BE92690}"/>
              </a:ext>
            </a:extLst>
          </p:cNvPr>
          <p:cNvSpPr txBox="1"/>
          <p:nvPr/>
        </p:nvSpPr>
        <p:spPr bwMode="auto">
          <a:xfrm rot="10800000" flipV="1">
            <a:off x="3364235" y="6253011"/>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210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grpSp>
        <p:nvGrpSpPr>
          <p:cNvPr id="11" name="Group 10">
            <a:extLst>
              <a:ext uri="{FF2B5EF4-FFF2-40B4-BE49-F238E27FC236}">
                <a16:creationId xmlns:a16="http://schemas.microsoft.com/office/drawing/2014/main" id="{F13BA5B2-47EF-BA72-59FB-8E7849689502}"/>
              </a:ext>
            </a:extLst>
          </p:cNvPr>
          <p:cNvGrpSpPr/>
          <p:nvPr/>
        </p:nvGrpSpPr>
        <p:grpSpPr>
          <a:xfrm>
            <a:off x="1679256" y="1019330"/>
            <a:ext cx="6469380" cy="5838670"/>
            <a:chOff x="1679256" y="1052508"/>
            <a:chExt cx="6469380" cy="5838670"/>
          </a:xfrm>
        </p:grpSpPr>
        <p:pic>
          <p:nvPicPr>
            <p:cNvPr id="12" name="Picture 11">
              <a:extLst>
                <a:ext uri="{FF2B5EF4-FFF2-40B4-BE49-F238E27FC236}">
                  <a16:creationId xmlns:a16="http://schemas.microsoft.com/office/drawing/2014/main" id="{43CD9B97-CFE8-2356-9C8B-CB3268DF84CF}"/>
                </a:ext>
              </a:extLst>
            </p:cNvPr>
            <p:cNvPicPr>
              <a:picLocks noChangeAspect="1"/>
            </p:cNvPicPr>
            <p:nvPr/>
          </p:nvPicPr>
          <p:blipFill>
            <a:blip r:embed="rId2"/>
            <a:stretch>
              <a:fillRect/>
            </a:stretch>
          </p:blipFill>
          <p:spPr>
            <a:xfrm>
              <a:off x="1679256" y="1091571"/>
              <a:ext cx="6469380" cy="5340510"/>
            </a:xfrm>
            <a:prstGeom prst="rect">
              <a:avLst/>
            </a:prstGeom>
            <a:noFill/>
          </p:spPr>
        </p:pic>
        <p:sp>
          <p:nvSpPr>
            <p:cNvPr id="23" name="TextBox 22">
              <a:extLst>
                <a:ext uri="{FF2B5EF4-FFF2-40B4-BE49-F238E27FC236}">
                  <a16:creationId xmlns:a16="http://schemas.microsoft.com/office/drawing/2014/main" id="{71C671B4-D896-1E09-437A-24E03273A4B3}"/>
                </a:ext>
              </a:extLst>
            </p:cNvPr>
            <p:cNvSpPr txBox="1"/>
            <p:nvPr/>
          </p:nvSpPr>
          <p:spPr bwMode="auto">
            <a:xfrm rot="10800000" flipV="1">
              <a:off x="2407922" y="5329315"/>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240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5" name="TextBox 24">
              <a:extLst>
                <a:ext uri="{FF2B5EF4-FFF2-40B4-BE49-F238E27FC236}">
                  <a16:creationId xmlns:a16="http://schemas.microsoft.com/office/drawing/2014/main" id="{6A278ADC-C3D1-75B5-16B6-1CBAF230EB5F}"/>
                </a:ext>
              </a:extLst>
            </p:cNvPr>
            <p:cNvSpPr txBox="1"/>
            <p:nvPr/>
          </p:nvSpPr>
          <p:spPr bwMode="auto">
            <a:xfrm rot="10800000" flipV="1">
              <a:off x="2036446" y="4122441"/>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270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6" name="TextBox 25">
              <a:extLst>
                <a:ext uri="{FF2B5EF4-FFF2-40B4-BE49-F238E27FC236}">
                  <a16:creationId xmlns:a16="http://schemas.microsoft.com/office/drawing/2014/main" id="{6487A2D3-2E78-1CF6-208A-8231A0847855}"/>
                </a:ext>
              </a:extLst>
            </p:cNvPr>
            <p:cNvSpPr txBox="1"/>
            <p:nvPr/>
          </p:nvSpPr>
          <p:spPr bwMode="auto">
            <a:xfrm rot="10800000" flipV="1">
              <a:off x="2297430" y="2891790"/>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300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7" name="TextBox 26">
              <a:extLst>
                <a:ext uri="{FF2B5EF4-FFF2-40B4-BE49-F238E27FC236}">
                  <a16:creationId xmlns:a16="http://schemas.microsoft.com/office/drawing/2014/main" id="{C6381D4C-574C-67FC-0406-616A6F340A33}"/>
                </a:ext>
              </a:extLst>
            </p:cNvPr>
            <p:cNvSpPr txBox="1"/>
            <p:nvPr/>
          </p:nvSpPr>
          <p:spPr bwMode="auto">
            <a:xfrm rot="10800000" flipV="1">
              <a:off x="3364235" y="1929563"/>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330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 name="TextBox 1">
              <a:extLst>
                <a:ext uri="{FF2B5EF4-FFF2-40B4-BE49-F238E27FC236}">
                  <a16:creationId xmlns:a16="http://schemas.microsoft.com/office/drawing/2014/main" id="{FD9663B1-8422-B23A-26A7-3A25B049722B}"/>
                </a:ext>
              </a:extLst>
            </p:cNvPr>
            <p:cNvSpPr txBox="1"/>
            <p:nvPr/>
          </p:nvSpPr>
          <p:spPr bwMode="auto">
            <a:xfrm rot="10800000" flipV="1">
              <a:off x="6878001" y="2843208"/>
              <a:ext cx="520065" cy="302463"/>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3200" dirty="0">
                  <a:highlight>
                    <a:srgbClr val="FFFF00"/>
                  </a:highlight>
                  <a:latin typeface="+mn-lt"/>
                  <a:cs typeface="+mn-cs"/>
                </a:rPr>
                <a:t>60</a:t>
              </a:r>
              <a:r>
                <a:rPr lang="en-US" sz="3200" baseline="30000" dirty="0">
                  <a:highlight>
                    <a:srgbClr val="FFFF00"/>
                  </a:highlight>
                  <a:latin typeface="+mn-lt"/>
                  <a:cs typeface="+mn-cs"/>
                </a:rPr>
                <a:t>o</a:t>
              </a:r>
              <a:endParaRPr lang="en-US" sz="2400" dirty="0">
                <a:highlight>
                  <a:srgbClr val="FFFF00"/>
                </a:highlight>
                <a:latin typeface="+mn-lt"/>
                <a:cs typeface="+mn-cs"/>
              </a:endParaRPr>
            </a:p>
          </p:txBody>
        </p:sp>
        <p:sp>
          <p:nvSpPr>
            <p:cNvPr id="3" name="TextBox 2">
              <a:extLst>
                <a:ext uri="{FF2B5EF4-FFF2-40B4-BE49-F238E27FC236}">
                  <a16:creationId xmlns:a16="http://schemas.microsoft.com/office/drawing/2014/main" id="{0D2978FD-2054-DE5C-919B-40DC81B948DE}"/>
                </a:ext>
              </a:extLst>
            </p:cNvPr>
            <p:cNvSpPr txBox="1"/>
            <p:nvPr/>
          </p:nvSpPr>
          <p:spPr bwMode="auto">
            <a:xfrm rot="10800000" flipV="1">
              <a:off x="4725351" y="1052508"/>
              <a:ext cx="443866" cy="289560"/>
            </a:xfrm>
            <a:prstGeom prst="rect">
              <a:avLst/>
            </a:prstGeom>
            <a:noFill/>
            <a:ln>
              <a:noFill/>
            </a:ln>
          </p:spPr>
          <p:txBody>
            <a:bodyPr vert="horz" wrap="square" lIns="91440" tIns="45720" rIns="91440" bIns="45720" numCol="1" rtlCol="0" anchor="t" anchorCtr="0" compatLnSpc="1">
              <a:prstTxWarp prst="textNoShape">
                <a:avLst/>
              </a:prstTxWarp>
              <a:normAutofit fontScale="62500" lnSpcReduction="20000"/>
            </a:bodyPr>
            <a:lstStyle/>
            <a:p>
              <a:pPr>
                <a:spcBef>
                  <a:spcPct val="20000"/>
                </a:spcBef>
              </a:pPr>
              <a:r>
                <a:rPr lang="en-US" sz="2400" dirty="0">
                  <a:highlight>
                    <a:srgbClr val="FFFF00"/>
                  </a:highlight>
                  <a:latin typeface="+mn-lt"/>
                  <a:cs typeface="+mn-cs"/>
                </a:rPr>
                <a:t>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4" name="TextBox 3">
              <a:extLst>
                <a:ext uri="{FF2B5EF4-FFF2-40B4-BE49-F238E27FC236}">
                  <a16:creationId xmlns:a16="http://schemas.microsoft.com/office/drawing/2014/main" id="{62FCC185-E3BB-125B-DA04-8AB6E5573A95}"/>
                </a:ext>
              </a:extLst>
            </p:cNvPr>
            <p:cNvSpPr txBox="1"/>
            <p:nvPr/>
          </p:nvSpPr>
          <p:spPr bwMode="auto">
            <a:xfrm rot="10800000" flipV="1">
              <a:off x="6062662" y="1968611"/>
              <a:ext cx="521970" cy="273291"/>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30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5" name="TextBox 4">
              <a:extLst>
                <a:ext uri="{FF2B5EF4-FFF2-40B4-BE49-F238E27FC236}">
                  <a16:creationId xmlns:a16="http://schemas.microsoft.com/office/drawing/2014/main" id="{E49D6F11-90D1-EE47-DEA6-E86A82794AFA}"/>
                </a:ext>
              </a:extLst>
            </p:cNvPr>
            <p:cNvSpPr txBox="1"/>
            <p:nvPr/>
          </p:nvSpPr>
          <p:spPr bwMode="auto">
            <a:xfrm rot="10800000" flipV="1">
              <a:off x="5813104" y="6236886"/>
              <a:ext cx="718185" cy="27329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150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6" name="TextBox 5">
              <a:extLst>
                <a:ext uri="{FF2B5EF4-FFF2-40B4-BE49-F238E27FC236}">
                  <a16:creationId xmlns:a16="http://schemas.microsoft.com/office/drawing/2014/main" id="{8720D87B-4E51-E2E4-629B-F04D0FEFA119}"/>
                </a:ext>
              </a:extLst>
            </p:cNvPr>
            <p:cNvSpPr txBox="1"/>
            <p:nvPr/>
          </p:nvSpPr>
          <p:spPr bwMode="auto">
            <a:xfrm rot="10800000" flipV="1">
              <a:off x="7237095" y="4142119"/>
              <a:ext cx="521970" cy="302462"/>
            </a:xfrm>
            <a:prstGeom prst="rect">
              <a:avLst/>
            </a:prstGeom>
            <a:noFill/>
            <a:ln>
              <a:noFill/>
            </a:ln>
          </p:spPr>
          <p:txBody>
            <a:bodyPr vert="horz" wrap="square" lIns="91440" tIns="45720" rIns="91440" bIns="45720" numCol="1" rtlCol="0" anchor="t" anchorCtr="0" compatLnSpc="1">
              <a:prstTxWarp prst="textNoShape">
                <a:avLst/>
              </a:prstTxWarp>
              <a:normAutofit fontScale="62500" lnSpcReduction="20000"/>
            </a:bodyPr>
            <a:lstStyle/>
            <a:p>
              <a:pPr>
                <a:spcBef>
                  <a:spcPct val="20000"/>
                </a:spcBef>
              </a:pPr>
              <a:r>
                <a:rPr lang="en-US" sz="2400" dirty="0">
                  <a:highlight>
                    <a:srgbClr val="FFFF00"/>
                  </a:highlight>
                  <a:latin typeface="+mn-lt"/>
                  <a:cs typeface="+mn-cs"/>
                </a:rPr>
                <a:t>90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7" name="TextBox 6">
              <a:extLst>
                <a:ext uri="{FF2B5EF4-FFF2-40B4-BE49-F238E27FC236}">
                  <a16:creationId xmlns:a16="http://schemas.microsoft.com/office/drawing/2014/main" id="{0D1DC700-D3B7-F811-1D16-732CB0177B4A}"/>
                </a:ext>
              </a:extLst>
            </p:cNvPr>
            <p:cNvSpPr txBox="1"/>
            <p:nvPr/>
          </p:nvSpPr>
          <p:spPr bwMode="auto">
            <a:xfrm rot="10800000" flipV="1">
              <a:off x="6876097" y="5309153"/>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120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8" name="TextBox 7">
              <a:extLst>
                <a:ext uri="{FF2B5EF4-FFF2-40B4-BE49-F238E27FC236}">
                  <a16:creationId xmlns:a16="http://schemas.microsoft.com/office/drawing/2014/main" id="{BA3B4CD0-CCED-4E5A-8952-357E63853932}"/>
                </a:ext>
              </a:extLst>
            </p:cNvPr>
            <p:cNvSpPr txBox="1"/>
            <p:nvPr/>
          </p:nvSpPr>
          <p:spPr bwMode="auto">
            <a:xfrm rot="10800000" flipV="1">
              <a:off x="4686299" y="6533038"/>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180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9" name="TextBox 8">
              <a:extLst>
                <a:ext uri="{FF2B5EF4-FFF2-40B4-BE49-F238E27FC236}">
                  <a16:creationId xmlns:a16="http://schemas.microsoft.com/office/drawing/2014/main" id="{FD9CE9F7-A40F-71EC-0662-7AEA3B5F8899}"/>
                </a:ext>
              </a:extLst>
            </p:cNvPr>
            <p:cNvSpPr txBox="1"/>
            <p:nvPr/>
          </p:nvSpPr>
          <p:spPr bwMode="auto">
            <a:xfrm rot="10800000" flipV="1">
              <a:off x="3397572" y="6292059"/>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210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grpSp>
    </p:spTree>
    <p:extLst>
      <p:ext uri="{BB962C8B-B14F-4D97-AF65-F5344CB8AC3E}">
        <p14:creationId xmlns:p14="http://schemas.microsoft.com/office/powerpoint/2010/main" val="1300105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15522-90BA-9644-63AE-52EA2B5BF151}"/>
              </a:ext>
            </a:extLst>
          </p:cNvPr>
          <p:cNvSpPr>
            <a:spLocks noGrp="1"/>
          </p:cNvSpPr>
          <p:nvPr>
            <p:ph type="title"/>
          </p:nvPr>
        </p:nvSpPr>
        <p:spPr>
          <a:xfrm>
            <a:off x="457200" y="274638"/>
            <a:ext cx="8229600" cy="536523"/>
          </a:xfrm>
        </p:spPr>
        <p:txBody>
          <a:bodyPr/>
          <a:lstStyle/>
          <a:p>
            <a:r>
              <a:rPr lang="en-US" sz="3600" dirty="0">
                <a:latin typeface="Times New Roman" panose="02020603050405020304" pitchFamily="18" charset="0"/>
                <a:cs typeface="Times New Roman" panose="02020603050405020304" pitchFamily="18" charset="0"/>
              </a:rPr>
              <a:t>Exercise 2</a:t>
            </a:r>
            <a:endParaRPr lang="en-US" sz="3600" dirty="0"/>
          </a:p>
        </p:txBody>
      </p:sp>
      <p:sp>
        <p:nvSpPr>
          <p:cNvPr id="4" name="TextBox 3">
            <a:extLst>
              <a:ext uri="{FF2B5EF4-FFF2-40B4-BE49-F238E27FC236}">
                <a16:creationId xmlns:a16="http://schemas.microsoft.com/office/drawing/2014/main" id="{BE574969-19BB-8F65-8E3F-FD6231A9A23D}"/>
              </a:ext>
            </a:extLst>
          </p:cNvPr>
          <p:cNvSpPr txBox="1"/>
          <p:nvPr/>
        </p:nvSpPr>
        <p:spPr>
          <a:xfrm>
            <a:off x="1519084" y="914400"/>
            <a:ext cx="7167716" cy="6186309"/>
          </a:xfrm>
          <a:prstGeom prst="rect">
            <a:avLst/>
          </a:prstGeom>
          <a:noFill/>
        </p:spPr>
        <p:txBody>
          <a:bodyPr wrap="square">
            <a:spAutoFit/>
          </a:bodyPr>
          <a:lstStyle/>
          <a:p>
            <a:pPr marL="917575" lvl="2" eaLnBrk="1" hangingPunct="1">
              <a:spcBef>
                <a:spcPts val="1200"/>
              </a:spcBef>
            </a:pPr>
            <a:r>
              <a:rPr lang="en-US" altLang="en-US" sz="2000" dirty="0">
                <a:latin typeface="Times New Roman" panose="02020603050405020304" pitchFamily="18" charset="0"/>
                <a:cs typeface="Times New Roman" panose="02020603050405020304" pitchFamily="18" charset="0"/>
              </a:rPr>
              <a:t>3. An empty sub-directory named \Exercise_2_Zo\ located in …\AERSURFACE\KABE\.   Copy the following files from …\AERSURFACE\KABE\ into  	…\AERSURFACE\Exercise_2_Zo\:</a:t>
            </a:r>
          </a:p>
          <a:p>
            <a:pPr marL="1771650" lvl="3" indent="-454025" eaLnBrk="1" hangingPunct="1">
              <a:spcBef>
                <a:spcPts val="1200"/>
              </a:spcBef>
              <a:buFont typeface="+mj-lt"/>
              <a:buAutoNum type="alphaLcPeriod"/>
            </a:pPr>
            <a:r>
              <a:rPr lang="en-US" altLang="en-US" sz="1600" dirty="0" err="1">
                <a:latin typeface="Times New Roman" panose="02020603050405020304" pitchFamily="18" charset="0"/>
                <a:cs typeface="Times New Roman" panose="02020603050405020304" pitchFamily="18" charset="0"/>
              </a:rPr>
              <a:t>AERSURFACE.inp</a:t>
            </a:r>
            <a:endParaRPr lang="en-US" altLang="en-US" sz="1600" dirty="0">
              <a:latin typeface="Times New Roman" panose="02020603050405020304" pitchFamily="18" charset="0"/>
              <a:cs typeface="Times New Roman" panose="02020603050405020304" pitchFamily="18" charset="0"/>
            </a:endParaRPr>
          </a:p>
          <a:p>
            <a:pPr marL="1771650" lvl="3" indent="-454025" eaLnBrk="1" hangingPunct="1">
              <a:spcBef>
                <a:spcPts val="1200"/>
              </a:spcBef>
              <a:buFont typeface="+mj-lt"/>
              <a:buAutoNum type="alphaLcPeriod"/>
            </a:pPr>
            <a:r>
              <a:rPr lang="en-US" altLang="en-US" sz="1600" dirty="0">
                <a:latin typeface="Times New Roman" panose="02020603050405020304" pitchFamily="18" charset="0"/>
                <a:cs typeface="Times New Roman" panose="02020603050405020304" pitchFamily="18" charset="0"/>
              </a:rPr>
              <a:t>RunKABE.bat</a:t>
            </a:r>
          </a:p>
          <a:p>
            <a:pPr marL="679450" lvl="2" indent="-342900" eaLnBrk="1" hangingPunct="1">
              <a:spcBef>
                <a:spcPts val="1200"/>
              </a:spcBef>
              <a:buFont typeface="Wingdings" panose="05000000000000000000" pitchFamily="2" charset="2"/>
              <a:buChar char="Ø"/>
            </a:pPr>
            <a:r>
              <a:rPr lang="en-US" altLang="en-US" sz="2400" dirty="0">
                <a:latin typeface="Times New Roman" panose="02020603050405020304" pitchFamily="18" charset="0"/>
                <a:cs typeface="Times New Roman" panose="02020603050405020304" pitchFamily="18" charset="0"/>
              </a:rPr>
              <a:t>Edit the file </a:t>
            </a:r>
            <a:r>
              <a:rPr lang="en-US" altLang="en-US" sz="2400" dirty="0" err="1">
                <a:latin typeface="Times New Roman" panose="02020603050405020304" pitchFamily="18" charset="0"/>
                <a:cs typeface="Times New Roman" panose="02020603050405020304" pitchFamily="18" charset="0"/>
              </a:rPr>
              <a:t>AERSURFACE.inp</a:t>
            </a:r>
            <a:r>
              <a:rPr lang="en-US" altLang="en-US" sz="2400" dirty="0">
                <a:latin typeface="Times New Roman" panose="02020603050405020304" pitchFamily="18" charset="0"/>
                <a:cs typeface="Times New Roman" panose="02020603050405020304" pitchFamily="18" charset="0"/>
              </a:rPr>
              <a:t>:</a:t>
            </a:r>
          </a:p>
          <a:p>
            <a:pPr marL="1250950" lvl="3" indent="-457200" eaLnBrk="1" hangingPunct="1">
              <a:spcBef>
                <a:spcPts val="1200"/>
              </a:spcBef>
              <a:buFont typeface="+mj-lt"/>
              <a:buAutoNum type="arabicPeriod"/>
            </a:pPr>
            <a:r>
              <a:rPr lang="en-US" altLang="en-US" sz="2400" dirty="0">
                <a:latin typeface="Times New Roman" panose="02020603050405020304" pitchFamily="18" charset="0"/>
                <a:cs typeface="Times New Roman" panose="02020603050405020304" pitchFamily="18" charset="0"/>
              </a:rPr>
              <a:t>Edit the keywords FREQ_SECT &amp; SECTOR to represent the sectors you choose.</a:t>
            </a:r>
          </a:p>
          <a:p>
            <a:pPr marL="1250950" lvl="3" indent="-457200" eaLnBrk="1" hangingPunct="1">
              <a:spcBef>
                <a:spcPts val="1200"/>
              </a:spcBef>
              <a:buFont typeface="+mj-lt"/>
              <a:buAutoNum type="arabicPeriod"/>
            </a:pPr>
            <a:r>
              <a:rPr lang="en-US" altLang="en-US" sz="2400" dirty="0">
                <a:latin typeface="Times New Roman" panose="02020603050405020304" pitchFamily="18" charset="0"/>
                <a:cs typeface="Times New Roman" panose="02020603050405020304" pitchFamily="18" charset="0"/>
              </a:rPr>
              <a:t>Change the name of the output file from KABE_2011_Imp_Can.sfc to Ex_2_Imp_Can.sfc</a:t>
            </a:r>
          </a:p>
          <a:p>
            <a:pPr marL="1250950" lvl="3" indent="-457200" eaLnBrk="1" hangingPunct="1">
              <a:spcBef>
                <a:spcPts val="1200"/>
              </a:spcBef>
              <a:buFont typeface="+mj-lt"/>
              <a:buAutoNum type="arabicPeriod"/>
            </a:pPr>
            <a:endParaRPr lang="en-US" altLang="en-US" sz="2000" dirty="0">
              <a:latin typeface="Times New Roman" panose="02020603050405020304" pitchFamily="18" charset="0"/>
              <a:cs typeface="Times New Roman" panose="02020603050405020304" pitchFamily="18" charset="0"/>
            </a:endParaRPr>
          </a:p>
          <a:p>
            <a:pPr marL="914400" lvl="1" indent="-457200" algn="r" eaLnBrk="1" hangingPunct="1">
              <a:spcBef>
                <a:spcPts val="1200"/>
              </a:spcBef>
              <a:buFont typeface="+mj-lt"/>
              <a:buAutoNum type="arabicPeriod" startAt="4"/>
            </a:pPr>
            <a:endParaRPr lang="en-US" altLang="en-US" sz="2000" dirty="0">
              <a:latin typeface="Times New Roman" panose="02020603050405020304" pitchFamily="18" charset="0"/>
              <a:cs typeface="Times New Roman" panose="02020603050405020304" pitchFamily="18" charset="0"/>
            </a:endParaRPr>
          </a:p>
          <a:p>
            <a:pPr lvl="1" eaLnBrk="1" hangingPunct="1">
              <a:spcBef>
                <a:spcPts val="1200"/>
              </a:spcBef>
            </a:pPr>
            <a:endParaRPr lang="en-US"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76781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307625-A0E4-5565-A3BF-9E1D4F0321AD}"/>
              </a:ext>
            </a:extLst>
          </p:cNvPr>
          <p:cNvSpPr>
            <a:spLocks noGrp="1"/>
          </p:cNvSpPr>
          <p:nvPr>
            <p:ph idx="1"/>
          </p:nvPr>
        </p:nvSpPr>
        <p:spPr/>
        <p:txBody>
          <a:bodyPr/>
          <a:lstStyle/>
          <a:p>
            <a:pPr marL="793750" lvl="2" indent="-457200" eaLnBrk="1" hangingPunct="1">
              <a:spcBef>
                <a:spcPts val="1200"/>
              </a:spcBef>
              <a:buFont typeface="Wingdings" panose="05000000000000000000" pitchFamily="2" charset="2"/>
              <a:buChar char="Ø"/>
            </a:pPr>
            <a:r>
              <a:rPr lang="en-US" altLang="en-US" sz="2800" dirty="0">
                <a:latin typeface="Times New Roman" panose="02020603050405020304" pitchFamily="18" charset="0"/>
                <a:cs typeface="Times New Roman" panose="02020603050405020304" pitchFamily="18" charset="0"/>
              </a:rPr>
              <a:t>Make sure that all files that are not in the working directory are properly referenced in both </a:t>
            </a:r>
            <a:r>
              <a:rPr lang="en-US" altLang="en-US" sz="2800" dirty="0" err="1">
                <a:latin typeface="Times New Roman" panose="02020603050405020304" pitchFamily="18" charset="0"/>
                <a:cs typeface="Times New Roman" panose="02020603050405020304" pitchFamily="18" charset="0"/>
              </a:rPr>
              <a:t>AERSURFACE.inp</a:t>
            </a:r>
            <a:r>
              <a:rPr lang="en-US" altLang="en-US" sz="2800" dirty="0">
                <a:latin typeface="Times New Roman" panose="02020603050405020304" pitchFamily="18" charset="0"/>
                <a:cs typeface="Times New Roman" panose="02020603050405020304" pitchFamily="18" charset="0"/>
              </a:rPr>
              <a:t> and RunKABE.bat</a:t>
            </a:r>
          </a:p>
          <a:p>
            <a:pPr marL="793750" lvl="2" indent="-457200" eaLnBrk="1" hangingPunct="1">
              <a:spcBef>
                <a:spcPts val="1200"/>
              </a:spcBef>
              <a:buFont typeface="Wingdings" panose="05000000000000000000" pitchFamily="2" charset="2"/>
              <a:buChar char="Ø"/>
            </a:pPr>
            <a:r>
              <a:rPr lang="en-US" altLang="en-US" sz="2800" dirty="0">
                <a:latin typeface="Times New Roman" panose="02020603050405020304" pitchFamily="18" charset="0"/>
                <a:cs typeface="Times New Roman" panose="02020603050405020304" pitchFamily="18" charset="0"/>
              </a:rPr>
              <a:t>Run AERSURFACE using the .bat file</a:t>
            </a:r>
          </a:p>
          <a:p>
            <a:pPr marL="793750" lvl="2" indent="-457200" eaLnBrk="1" hangingPunct="1">
              <a:spcBef>
                <a:spcPts val="1200"/>
              </a:spcBef>
              <a:buFont typeface="Wingdings" panose="05000000000000000000" pitchFamily="2" charset="2"/>
              <a:buChar char="Ø"/>
            </a:pPr>
            <a:r>
              <a:rPr lang="en-US" altLang="en-US" sz="2800" dirty="0">
                <a:latin typeface="Times New Roman" panose="02020603050405020304" pitchFamily="18" charset="0"/>
                <a:cs typeface="Times New Roman" panose="02020603050405020304" pitchFamily="18" charset="0"/>
              </a:rPr>
              <a:t>Compare these results to the results from the Hands-On run</a:t>
            </a:r>
          </a:p>
          <a:p>
            <a:endParaRPr lang="en-US" dirty="0"/>
          </a:p>
        </p:txBody>
      </p:sp>
      <p:sp>
        <p:nvSpPr>
          <p:cNvPr id="3" name="Title 2">
            <a:extLst>
              <a:ext uri="{FF2B5EF4-FFF2-40B4-BE49-F238E27FC236}">
                <a16:creationId xmlns:a16="http://schemas.microsoft.com/office/drawing/2014/main" id="{1479C350-67A1-35BB-C223-A0865A8C00CE}"/>
              </a:ext>
            </a:extLst>
          </p:cNvPr>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Exercise 2</a:t>
            </a:r>
            <a:endParaRPr lang="en-US" dirty="0"/>
          </a:p>
        </p:txBody>
      </p:sp>
    </p:spTree>
    <p:extLst>
      <p:ext uri="{BB962C8B-B14F-4D97-AF65-F5344CB8AC3E}">
        <p14:creationId xmlns:p14="http://schemas.microsoft.com/office/powerpoint/2010/main" val="1604488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0AEBC36-B50E-AB5E-A673-5FD65FBD91CE}"/>
              </a:ext>
            </a:extLst>
          </p:cNvPr>
          <p:cNvSpPr/>
          <p:nvPr/>
        </p:nvSpPr>
        <p:spPr>
          <a:xfrm>
            <a:off x="1279794" y="1346553"/>
            <a:ext cx="1744980" cy="336772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900" b="1" dirty="0">
                <a:solidFill>
                  <a:schemeClr val="tx1"/>
                </a:solidFill>
              </a:rPr>
              <a:t> </a:t>
            </a:r>
            <a:r>
              <a:rPr lang="en-US" b="1" dirty="0">
                <a:solidFill>
                  <a:schemeClr val="tx1"/>
                </a:solidFill>
                <a:latin typeface="Times New Roman" panose="02020603050405020304" pitchFamily="18" charset="0"/>
                <a:cs typeface="Times New Roman" panose="02020603050405020304" pitchFamily="18" charset="0"/>
              </a:rPr>
              <a:t>Hands-On Run</a:t>
            </a:r>
          </a:p>
          <a:p>
            <a:r>
              <a:rPr lang="en-US" sz="1200" dirty="0">
                <a:solidFill>
                  <a:schemeClr val="tx1"/>
                </a:solidFill>
                <a:latin typeface="Times New Roman" panose="02020603050405020304" pitchFamily="18" charset="0"/>
                <a:cs typeface="Times New Roman" panose="02020603050405020304" pitchFamily="18" charset="0"/>
              </a:rPr>
              <a:t>        Month  Sect   Zo</a:t>
            </a:r>
          </a:p>
          <a:p>
            <a:pPr algn="ctr"/>
            <a:r>
              <a:rPr lang="en-US" sz="1200" dirty="0">
                <a:solidFill>
                  <a:schemeClr val="tx1"/>
                </a:solidFill>
                <a:latin typeface="Times New Roman" panose="02020603050405020304" pitchFamily="18" charset="0"/>
                <a:cs typeface="Times New Roman" panose="02020603050405020304" pitchFamily="18" charset="0"/>
              </a:rPr>
              <a:t>       1       1     0.025</a:t>
            </a:r>
          </a:p>
          <a:p>
            <a:pPr algn="ctr"/>
            <a:r>
              <a:rPr lang="en-US" sz="1200" dirty="0">
                <a:solidFill>
                  <a:schemeClr val="tx1"/>
                </a:solidFill>
                <a:latin typeface="Times New Roman" panose="02020603050405020304" pitchFamily="18" charset="0"/>
                <a:cs typeface="Times New Roman" panose="02020603050405020304" pitchFamily="18" charset="0"/>
              </a:rPr>
              <a:t>       1       2     0.015</a:t>
            </a:r>
          </a:p>
          <a:p>
            <a:pPr algn="ctr"/>
            <a:r>
              <a:rPr lang="en-US" sz="1200" dirty="0">
                <a:solidFill>
                  <a:schemeClr val="tx1"/>
                </a:solidFill>
                <a:latin typeface="Times New Roman" panose="02020603050405020304" pitchFamily="18" charset="0"/>
                <a:cs typeface="Times New Roman" panose="02020603050405020304" pitchFamily="18" charset="0"/>
              </a:rPr>
              <a:t>       1       3     0.018</a:t>
            </a:r>
          </a:p>
          <a:p>
            <a:r>
              <a:rPr lang="en-US" sz="1200" dirty="0">
                <a:solidFill>
                  <a:schemeClr val="tx1"/>
                </a:solidFill>
                <a:latin typeface="Times New Roman" panose="02020603050405020304" pitchFamily="18" charset="0"/>
                <a:cs typeface="Times New Roman" panose="02020603050405020304" pitchFamily="18" charset="0"/>
              </a:rPr>
              <a:t>            4       1     0.031</a:t>
            </a:r>
          </a:p>
          <a:p>
            <a:r>
              <a:rPr lang="en-US" sz="1200" dirty="0">
                <a:solidFill>
                  <a:schemeClr val="tx1"/>
                </a:solidFill>
                <a:latin typeface="Times New Roman" panose="02020603050405020304" pitchFamily="18" charset="0"/>
                <a:cs typeface="Times New Roman" panose="02020603050405020304" pitchFamily="18" charset="0"/>
              </a:rPr>
              <a:t>            4       2     0.021</a:t>
            </a:r>
          </a:p>
          <a:p>
            <a:r>
              <a:rPr lang="en-US" sz="1200" dirty="0">
                <a:solidFill>
                  <a:schemeClr val="tx1"/>
                </a:solidFill>
                <a:latin typeface="Times New Roman" panose="02020603050405020304" pitchFamily="18" charset="0"/>
                <a:cs typeface="Times New Roman" panose="02020603050405020304" pitchFamily="18" charset="0"/>
              </a:rPr>
              <a:t>            4       3     0.023</a:t>
            </a:r>
          </a:p>
          <a:p>
            <a:pPr algn="ctr"/>
            <a:r>
              <a:rPr lang="en-US" sz="1200" dirty="0">
                <a:solidFill>
                  <a:schemeClr val="tx1"/>
                </a:solidFill>
                <a:latin typeface="Times New Roman" panose="02020603050405020304" pitchFamily="18" charset="0"/>
                <a:cs typeface="Times New Roman" panose="02020603050405020304" pitchFamily="18" charset="0"/>
              </a:rPr>
              <a:t>       7       1     0.036</a:t>
            </a:r>
          </a:p>
          <a:p>
            <a:pPr algn="ctr"/>
            <a:r>
              <a:rPr lang="en-US" sz="1200" dirty="0">
                <a:solidFill>
                  <a:schemeClr val="tx1"/>
                </a:solidFill>
                <a:latin typeface="Times New Roman" panose="02020603050405020304" pitchFamily="18" charset="0"/>
                <a:cs typeface="Times New Roman" panose="02020603050405020304" pitchFamily="18" charset="0"/>
              </a:rPr>
              <a:t>       7       2     0.027</a:t>
            </a:r>
          </a:p>
          <a:p>
            <a:pPr algn="ctr"/>
            <a:r>
              <a:rPr lang="en-US" sz="1200" dirty="0">
                <a:solidFill>
                  <a:schemeClr val="tx1"/>
                </a:solidFill>
                <a:latin typeface="Times New Roman" panose="02020603050405020304" pitchFamily="18" charset="0"/>
                <a:cs typeface="Times New Roman" panose="02020603050405020304" pitchFamily="18" charset="0"/>
              </a:rPr>
              <a:t>       7       3     0.029</a:t>
            </a:r>
          </a:p>
          <a:p>
            <a:r>
              <a:rPr lang="en-US" sz="1200" dirty="0">
                <a:solidFill>
                  <a:schemeClr val="tx1"/>
                </a:solidFill>
                <a:latin typeface="Times New Roman" panose="02020603050405020304" pitchFamily="18" charset="0"/>
                <a:cs typeface="Times New Roman" panose="02020603050405020304" pitchFamily="18" charset="0"/>
              </a:rPr>
              <a:t>          10       1     0.025</a:t>
            </a:r>
          </a:p>
          <a:p>
            <a:r>
              <a:rPr lang="en-US" sz="1200" dirty="0">
                <a:solidFill>
                  <a:schemeClr val="tx1"/>
                </a:solidFill>
                <a:latin typeface="Times New Roman" panose="02020603050405020304" pitchFamily="18" charset="0"/>
                <a:cs typeface="Times New Roman" panose="02020603050405020304" pitchFamily="18" charset="0"/>
              </a:rPr>
              <a:t>          10       2     0.015</a:t>
            </a:r>
          </a:p>
          <a:p>
            <a:r>
              <a:rPr lang="en-US" sz="1200" dirty="0">
                <a:solidFill>
                  <a:schemeClr val="tx1"/>
                </a:solidFill>
                <a:latin typeface="Times New Roman" panose="02020603050405020304" pitchFamily="18" charset="0"/>
                <a:cs typeface="Times New Roman" panose="02020603050405020304" pitchFamily="18" charset="0"/>
              </a:rPr>
              <a:t>          10       3     0.018</a:t>
            </a:r>
          </a:p>
          <a:p>
            <a:endParaRPr lang="en-US" sz="1200" dirty="0">
              <a:solidFill>
                <a:schemeClr val="tx1"/>
              </a:solidFill>
              <a:latin typeface="Times New Roman" panose="02020603050405020304" pitchFamily="18" charset="0"/>
              <a:cs typeface="Times New Roman" panose="02020603050405020304" pitchFamily="18" charset="0"/>
            </a:endParaRPr>
          </a:p>
          <a:p>
            <a:endParaRPr lang="en-US" sz="700" dirty="0">
              <a:solidFill>
                <a:schemeClr val="tx1"/>
              </a:solidFill>
              <a:latin typeface="Times New Roman" panose="02020603050405020304" pitchFamily="18" charset="0"/>
              <a:cs typeface="Times New Roman" panose="02020603050405020304" pitchFamily="18" charset="0"/>
            </a:endParaRPr>
          </a:p>
        </p:txBody>
      </p:sp>
      <p:sp>
        <p:nvSpPr>
          <p:cNvPr id="2" name="Title 1">
            <a:extLst>
              <a:ext uri="{FF2B5EF4-FFF2-40B4-BE49-F238E27FC236}">
                <a16:creationId xmlns:a16="http://schemas.microsoft.com/office/drawing/2014/main" id="{B5D649FC-444B-35AA-7D01-BE03F8CA52B2}"/>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Hand-On vs. Exercise 2</a:t>
            </a:r>
          </a:p>
        </p:txBody>
      </p:sp>
      <p:grpSp>
        <p:nvGrpSpPr>
          <p:cNvPr id="6" name="Group 5">
            <a:extLst>
              <a:ext uri="{FF2B5EF4-FFF2-40B4-BE49-F238E27FC236}">
                <a16:creationId xmlns:a16="http://schemas.microsoft.com/office/drawing/2014/main" id="{CB92512F-1109-1884-0264-634FC077B929}"/>
              </a:ext>
            </a:extLst>
          </p:cNvPr>
          <p:cNvGrpSpPr/>
          <p:nvPr/>
        </p:nvGrpSpPr>
        <p:grpSpPr>
          <a:xfrm>
            <a:off x="3621222" y="1346553"/>
            <a:ext cx="3596640" cy="5051742"/>
            <a:chOff x="4053840" y="1318578"/>
            <a:chExt cx="3596640" cy="5051742"/>
          </a:xfrm>
        </p:grpSpPr>
        <p:sp>
          <p:nvSpPr>
            <p:cNvPr id="4" name="Rectangle 3">
              <a:extLst>
                <a:ext uri="{FF2B5EF4-FFF2-40B4-BE49-F238E27FC236}">
                  <a16:creationId xmlns:a16="http://schemas.microsoft.com/office/drawing/2014/main" id="{47E1DF3B-41F5-7708-245B-812EC7621635}"/>
                </a:ext>
              </a:extLst>
            </p:cNvPr>
            <p:cNvSpPr/>
            <p:nvPr/>
          </p:nvSpPr>
          <p:spPr>
            <a:xfrm>
              <a:off x="4053840" y="1318578"/>
              <a:ext cx="1798320" cy="50517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Exercise 2</a:t>
              </a:r>
            </a:p>
            <a:p>
              <a:r>
                <a:rPr lang="en-US" sz="1200" dirty="0">
                  <a:solidFill>
                    <a:schemeClr val="tx1"/>
                  </a:solidFill>
                  <a:latin typeface="Times New Roman" panose="02020603050405020304" pitchFamily="18" charset="0"/>
                  <a:cs typeface="Times New Roman" panose="02020603050405020304" pitchFamily="18" charset="0"/>
                </a:rPr>
                <a:t>        Month Sect    Zo</a:t>
              </a:r>
            </a:p>
            <a:p>
              <a:r>
                <a:rPr lang="en-US" sz="1200" dirty="0">
                  <a:solidFill>
                    <a:schemeClr val="tx1"/>
                  </a:solidFill>
                  <a:latin typeface="Times New Roman" panose="02020603050405020304" pitchFamily="18" charset="0"/>
                  <a:cs typeface="Times New Roman" panose="02020603050405020304" pitchFamily="18" charset="0"/>
                </a:rPr>
                <a:t>            1       1     0.017</a:t>
              </a:r>
            </a:p>
            <a:p>
              <a:pPr algn="ctr"/>
              <a:r>
                <a:rPr lang="en-US" sz="1200" dirty="0">
                  <a:solidFill>
                    <a:schemeClr val="tx1"/>
                  </a:solidFill>
                  <a:latin typeface="Times New Roman" panose="02020603050405020304" pitchFamily="18" charset="0"/>
                  <a:cs typeface="Times New Roman" panose="02020603050405020304" pitchFamily="18" charset="0"/>
                </a:rPr>
                <a:t>       1       2     0.015</a:t>
              </a:r>
            </a:p>
            <a:p>
              <a:pPr algn="ctr"/>
              <a:r>
                <a:rPr lang="en-US" sz="1200" dirty="0">
                  <a:solidFill>
                    <a:schemeClr val="tx1"/>
                  </a:solidFill>
                  <a:latin typeface="Times New Roman" panose="02020603050405020304" pitchFamily="18" charset="0"/>
                  <a:cs typeface="Times New Roman" panose="02020603050405020304" pitchFamily="18" charset="0"/>
                </a:rPr>
                <a:t>       1       3     0.031</a:t>
              </a:r>
            </a:p>
            <a:p>
              <a:pPr algn="ctr"/>
              <a:r>
                <a:rPr lang="en-US" sz="1200" dirty="0">
                  <a:solidFill>
                    <a:schemeClr val="tx1"/>
                  </a:solidFill>
                  <a:latin typeface="Times New Roman" panose="02020603050405020304" pitchFamily="18" charset="0"/>
                  <a:cs typeface="Times New Roman" panose="02020603050405020304" pitchFamily="18" charset="0"/>
                </a:rPr>
                <a:t>       1       4     0.115</a:t>
              </a:r>
            </a:p>
            <a:p>
              <a:pPr algn="ctr"/>
              <a:r>
                <a:rPr lang="en-US" sz="1200" dirty="0">
                  <a:solidFill>
                    <a:schemeClr val="tx1"/>
                  </a:solidFill>
                  <a:latin typeface="Times New Roman" panose="02020603050405020304" pitchFamily="18" charset="0"/>
                  <a:cs typeface="Times New Roman" panose="02020603050405020304" pitchFamily="18" charset="0"/>
                </a:rPr>
                <a:t>       1       5     0.056</a:t>
              </a:r>
            </a:p>
            <a:p>
              <a:pPr algn="ctr"/>
              <a:r>
                <a:rPr lang="en-US" sz="1200" dirty="0">
                  <a:solidFill>
                    <a:schemeClr val="tx1"/>
                  </a:solidFill>
                  <a:latin typeface="Times New Roman" panose="02020603050405020304" pitchFamily="18" charset="0"/>
                  <a:cs typeface="Times New Roman" panose="02020603050405020304" pitchFamily="18" charset="0"/>
                </a:rPr>
                <a:t>       1       6     0.074</a:t>
              </a:r>
            </a:p>
            <a:p>
              <a:pPr algn="ctr"/>
              <a:r>
                <a:rPr lang="en-US" sz="1200" dirty="0">
                  <a:solidFill>
                    <a:schemeClr val="tx1"/>
                  </a:solidFill>
                  <a:latin typeface="Times New Roman" panose="02020603050405020304" pitchFamily="18" charset="0"/>
                  <a:cs typeface="Times New Roman" panose="02020603050405020304" pitchFamily="18" charset="0"/>
                </a:rPr>
                <a:t>       1       7     0.024</a:t>
              </a:r>
            </a:p>
            <a:p>
              <a:pPr algn="ctr"/>
              <a:r>
                <a:rPr lang="en-US" sz="1200" dirty="0">
                  <a:solidFill>
                    <a:schemeClr val="tx1"/>
                  </a:solidFill>
                  <a:latin typeface="Times New Roman" panose="02020603050405020304" pitchFamily="18" charset="0"/>
                  <a:cs typeface="Times New Roman" panose="02020603050405020304" pitchFamily="18" charset="0"/>
                </a:rPr>
                <a:t>       1       8     0.017</a:t>
              </a:r>
            </a:p>
            <a:p>
              <a:pPr algn="ctr"/>
              <a:r>
                <a:rPr lang="en-US" sz="1200" dirty="0">
                  <a:solidFill>
                    <a:schemeClr val="tx1"/>
                  </a:solidFill>
                  <a:latin typeface="Times New Roman" panose="02020603050405020304" pitchFamily="18" charset="0"/>
                  <a:cs typeface="Times New Roman" panose="02020603050405020304" pitchFamily="18" charset="0"/>
                </a:rPr>
                <a:t>       1       9     0.014</a:t>
              </a:r>
            </a:p>
            <a:p>
              <a:pPr algn="ctr"/>
              <a:r>
                <a:rPr lang="en-US" sz="1200" dirty="0">
                  <a:solidFill>
                    <a:schemeClr val="tx1"/>
                  </a:solidFill>
                  <a:latin typeface="Times New Roman" panose="02020603050405020304" pitchFamily="18" charset="0"/>
                  <a:cs typeface="Times New Roman" panose="02020603050405020304" pitchFamily="18" charset="0"/>
                </a:rPr>
                <a:t>       1      10     0.014</a:t>
              </a:r>
            </a:p>
            <a:p>
              <a:pPr algn="ctr"/>
              <a:r>
                <a:rPr lang="en-US" sz="1200" dirty="0">
                  <a:solidFill>
                    <a:schemeClr val="tx1"/>
                  </a:solidFill>
                  <a:latin typeface="Times New Roman" panose="02020603050405020304" pitchFamily="18" charset="0"/>
                  <a:cs typeface="Times New Roman" panose="02020603050405020304" pitchFamily="18" charset="0"/>
                </a:rPr>
                <a:t>       1      11     0.021</a:t>
              </a:r>
            </a:p>
            <a:p>
              <a:pPr algn="ctr"/>
              <a:r>
                <a:rPr lang="en-US" sz="1200" dirty="0">
                  <a:solidFill>
                    <a:schemeClr val="tx1"/>
                  </a:solidFill>
                  <a:latin typeface="Times New Roman" panose="02020603050405020304" pitchFamily="18" charset="0"/>
                  <a:cs typeface="Times New Roman" panose="02020603050405020304" pitchFamily="18" charset="0"/>
                </a:rPr>
                <a:t>       1      12     0.021</a:t>
              </a:r>
            </a:p>
            <a:p>
              <a:r>
                <a:rPr lang="en-US" sz="1200" dirty="0">
                  <a:solidFill>
                    <a:schemeClr val="tx1"/>
                  </a:solidFill>
                  <a:latin typeface="Times New Roman" panose="02020603050405020304" pitchFamily="18" charset="0"/>
                  <a:cs typeface="Times New Roman" panose="02020603050405020304" pitchFamily="18" charset="0"/>
                </a:rPr>
                <a:t>            4        1     0.023</a:t>
              </a:r>
            </a:p>
            <a:p>
              <a:r>
                <a:rPr lang="en-US" sz="1200" dirty="0">
                  <a:solidFill>
                    <a:schemeClr val="tx1"/>
                  </a:solidFill>
                  <a:latin typeface="Times New Roman" panose="02020603050405020304" pitchFamily="18" charset="0"/>
                  <a:cs typeface="Times New Roman" panose="02020603050405020304" pitchFamily="18" charset="0"/>
                </a:rPr>
                <a:t>            4        2     0.021</a:t>
              </a:r>
            </a:p>
            <a:p>
              <a:r>
                <a:rPr lang="en-US" sz="1200" dirty="0">
                  <a:solidFill>
                    <a:schemeClr val="tx1"/>
                  </a:solidFill>
                  <a:latin typeface="Times New Roman" panose="02020603050405020304" pitchFamily="18" charset="0"/>
                  <a:cs typeface="Times New Roman" panose="02020603050405020304" pitchFamily="18" charset="0"/>
                </a:rPr>
                <a:t>            4        3     0.037</a:t>
              </a:r>
            </a:p>
            <a:p>
              <a:r>
                <a:rPr lang="en-US" sz="1200" dirty="0">
                  <a:solidFill>
                    <a:schemeClr val="tx1"/>
                  </a:solidFill>
                  <a:latin typeface="Times New Roman" panose="02020603050405020304" pitchFamily="18" charset="0"/>
                  <a:cs typeface="Times New Roman" panose="02020603050405020304" pitchFamily="18" charset="0"/>
                </a:rPr>
                <a:t>            4        4     0.138</a:t>
              </a:r>
            </a:p>
            <a:p>
              <a:r>
                <a:rPr lang="en-US" sz="1200" dirty="0">
                  <a:solidFill>
                    <a:schemeClr val="tx1"/>
                  </a:solidFill>
                  <a:latin typeface="Times New Roman" panose="02020603050405020304" pitchFamily="18" charset="0"/>
                  <a:cs typeface="Times New Roman" panose="02020603050405020304" pitchFamily="18" charset="0"/>
                </a:rPr>
                <a:t>            4        5     0.072</a:t>
              </a:r>
            </a:p>
            <a:p>
              <a:r>
                <a:rPr lang="en-US" sz="1200" dirty="0">
                  <a:solidFill>
                    <a:schemeClr val="tx1"/>
                  </a:solidFill>
                  <a:latin typeface="Times New Roman" panose="02020603050405020304" pitchFamily="18" charset="0"/>
                  <a:cs typeface="Times New Roman" panose="02020603050405020304" pitchFamily="18" charset="0"/>
                </a:rPr>
                <a:t>            4        6     0.092</a:t>
              </a:r>
            </a:p>
            <a:p>
              <a:r>
                <a:rPr lang="en-US" sz="1200" dirty="0">
                  <a:solidFill>
                    <a:schemeClr val="tx1"/>
                  </a:solidFill>
                  <a:latin typeface="Times New Roman" panose="02020603050405020304" pitchFamily="18" charset="0"/>
                  <a:cs typeface="Times New Roman" panose="02020603050405020304" pitchFamily="18" charset="0"/>
                </a:rPr>
                <a:t>            4        7     0.030</a:t>
              </a:r>
            </a:p>
            <a:p>
              <a:r>
                <a:rPr lang="en-US" sz="1200" dirty="0">
                  <a:solidFill>
                    <a:schemeClr val="tx1"/>
                  </a:solidFill>
                  <a:latin typeface="Times New Roman" panose="02020603050405020304" pitchFamily="18" charset="0"/>
                  <a:cs typeface="Times New Roman" panose="02020603050405020304" pitchFamily="18" charset="0"/>
                </a:rPr>
                <a:t>            4        8     0.023</a:t>
              </a:r>
            </a:p>
            <a:p>
              <a:r>
                <a:rPr lang="en-US" sz="1200" dirty="0">
                  <a:solidFill>
                    <a:schemeClr val="tx1"/>
                  </a:solidFill>
                  <a:latin typeface="Times New Roman" panose="02020603050405020304" pitchFamily="18" charset="0"/>
                  <a:cs typeface="Times New Roman" panose="02020603050405020304" pitchFamily="18" charset="0"/>
                </a:rPr>
                <a:t>            4        9     0.019</a:t>
              </a:r>
            </a:p>
            <a:p>
              <a:r>
                <a:rPr lang="en-US" sz="1200" dirty="0">
                  <a:solidFill>
                    <a:schemeClr val="tx1"/>
                  </a:solidFill>
                  <a:latin typeface="Times New Roman" panose="02020603050405020304" pitchFamily="18" charset="0"/>
                  <a:cs typeface="Times New Roman" panose="02020603050405020304" pitchFamily="18" charset="0"/>
                </a:rPr>
                <a:t>            4       10    0.020</a:t>
              </a:r>
            </a:p>
            <a:p>
              <a:r>
                <a:rPr lang="en-US" sz="1200" dirty="0">
                  <a:solidFill>
                    <a:schemeClr val="tx1"/>
                  </a:solidFill>
                  <a:latin typeface="Times New Roman" panose="02020603050405020304" pitchFamily="18" charset="0"/>
                  <a:cs typeface="Times New Roman" panose="02020603050405020304" pitchFamily="18" charset="0"/>
                </a:rPr>
                <a:t>            4       11    0.027</a:t>
              </a:r>
            </a:p>
            <a:p>
              <a:r>
                <a:rPr lang="en-US" sz="1200" dirty="0">
                  <a:solidFill>
                    <a:schemeClr val="tx1"/>
                  </a:solidFill>
                  <a:latin typeface="Times New Roman" panose="02020603050405020304" pitchFamily="18" charset="0"/>
                  <a:cs typeface="Times New Roman" panose="02020603050405020304" pitchFamily="18" charset="0"/>
                </a:rPr>
                <a:t>            4       12    0.027  </a:t>
              </a:r>
            </a:p>
            <a:p>
              <a:pPr algn="ctr"/>
              <a:endParaRPr lang="en-US" sz="1200" dirty="0">
                <a:solidFill>
                  <a:schemeClr val="tx1"/>
                </a:solidFill>
                <a:latin typeface="Times New Roman" panose="02020603050405020304" pitchFamily="18" charset="0"/>
                <a:cs typeface="Times New Roman" panose="02020603050405020304" pitchFamily="18" charset="0"/>
              </a:endParaRPr>
            </a:p>
          </p:txBody>
        </p:sp>
        <p:sp>
          <p:nvSpPr>
            <p:cNvPr id="5" name="Rectangle 4">
              <a:extLst>
                <a:ext uri="{FF2B5EF4-FFF2-40B4-BE49-F238E27FC236}">
                  <a16:creationId xmlns:a16="http://schemas.microsoft.com/office/drawing/2014/main" id="{4FCFCCF6-30A7-2316-9007-DBBEFDF088DC}"/>
                </a:ext>
              </a:extLst>
            </p:cNvPr>
            <p:cNvSpPr/>
            <p:nvPr/>
          </p:nvSpPr>
          <p:spPr>
            <a:xfrm>
              <a:off x="5852160" y="1318578"/>
              <a:ext cx="1798320" cy="505174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Times New Roman" panose="02020603050405020304" pitchFamily="18" charset="0"/>
                  <a:cs typeface="Times New Roman" panose="02020603050405020304" pitchFamily="18" charset="0"/>
                </a:rPr>
                <a:t>Exercise 2</a:t>
              </a:r>
            </a:p>
            <a:p>
              <a:r>
                <a:rPr lang="en-US" sz="1200" dirty="0">
                  <a:solidFill>
                    <a:schemeClr val="tx1"/>
                  </a:solidFill>
                  <a:latin typeface="Times New Roman" panose="02020603050405020304" pitchFamily="18" charset="0"/>
                  <a:cs typeface="Times New Roman" panose="02020603050405020304" pitchFamily="18" charset="0"/>
                </a:rPr>
                <a:t>        Month Sect    Zo</a:t>
              </a:r>
            </a:p>
            <a:p>
              <a:pPr algn="ctr"/>
              <a:r>
                <a:rPr lang="en-US" sz="1200" dirty="0">
                  <a:solidFill>
                    <a:schemeClr val="tx1"/>
                  </a:solidFill>
                  <a:latin typeface="Times New Roman" panose="02020603050405020304" pitchFamily="18" charset="0"/>
                  <a:cs typeface="Times New Roman" panose="02020603050405020304" pitchFamily="18" charset="0"/>
                </a:rPr>
                <a:t>       7       1     0.028</a:t>
              </a:r>
            </a:p>
            <a:p>
              <a:pPr algn="ctr"/>
              <a:r>
                <a:rPr lang="en-US" sz="1200" dirty="0">
                  <a:solidFill>
                    <a:schemeClr val="tx1"/>
                  </a:solidFill>
                  <a:latin typeface="Times New Roman" panose="02020603050405020304" pitchFamily="18" charset="0"/>
                  <a:cs typeface="Times New Roman" panose="02020603050405020304" pitchFamily="18" charset="0"/>
                </a:rPr>
                <a:t>       7       2     0.026</a:t>
              </a:r>
            </a:p>
            <a:p>
              <a:pPr algn="ctr"/>
              <a:r>
                <a:rPr lang="en-US" sz="1200" dirty="0">
                  <a:solidFill>
                    <a:schemeClr val="tx1"/>
                  </a:solidFill>
                  <a:latin typeface="Times New Roman" panose="02020603050405020304" pitchFamily="18" charset="0"/>
                  <a:cs typeface="Times New Roman" panose="02020603050405020304" pitchFamily="18" charset="0"/>
                </a:rPr>
                <a:t>       7       3     0.041</a:t>
              </a:r>
            </a:p>
            <a:p>
              <a:pPr algn="ctr"/>
              <a:r>
                <a:rPr lang="en-US" sz="1200" dirty="0">
                  <a:solidFill>
                    <a:schemeClr val="tx1"/>
                  </a:solidFill>
                  <a:latin typeface="Times New Roman" panose="02020603050405020304" pitchFamily="18" charset="0"/>
                  <a:cs typeface="Times New Roman" panose="02020603050405020304" pitchFamily="18" charset="0"/>
                </a:rPr>
                <a:t>       7       4     0.156</a:t>
              </a:r>
            </a:p>
            <a:p>
              <a:pPr algn="ctr"/>
              <a:r>
                <a:rPr lang="en-US" sz="1200" dirty="0">
                  <a:solidFill>
                    <a:schemeClr val="tx1"/>
                  </a:solidFill>
                  <a:latin typeface="Times New Roman" panose="02020603050405020304" pitchFamily="18" charset="0"/>
                  <a:cs typeface="Times New Roman" panose="02020603050405020304" pitchFamily="18" charset="0"/>
                </a:rPr>
                <a:t>       7       5     0.085</a:t>
              </a:r>
            </a:p>
            <a:p>
              <a:pPr algn="ctr"/>
              <a:r>
                <a:rPr lang="en-US" sz="1200" dirty="0">
                  <a:solidFill>
                    <a:schemeClr val="tx1"/>
                  </a:solidFill>
                  <a:latin typeface="Times New Roman" panose="02020603050405020304" pitchFamily="18" charset="0"/>
                  <a:cs typeface="Times New Roman" panose="02020603050405020304" pitchFamily="18" charset="0"/>
                </a:rPr>
                <a:t>       7       6     0.108</a:t>
              </a:r>
            </a:p>
            <a:p>
              <a:pPr algn="ctr"/>
              <a:r>
                <a:rPr lang="en-US" sz="1200" dirty="0">
                  <a:solidFill>
                    <a:schemeClr val="tx1"/>
                  </a:solidFill>
                  <a:latin typeface="Times New Roman" panose="02020603050405020304" pitchFamily="18" charset="0"/>
                  <a:cs typeface="Times New Roman" panose="02020603050405020304" pitchFamily="18" charset="0"/>
                </a:rPr>
                <a:t>       7       7     0.036</a:t>
              </a:r>
            </a:p>
            <a:p>
              <a:pPr algn="ctr"/>
              <a:r>
                <a:rPr lang="en-US" sz="1200" dirty="0">
                  <a:solidFill>
                    <a:schemeClr val="tx1"/>
                  </a:solidFill>
                  <a:latin typeface="Times New Roman" panose="02020603050405020304" pitchFamily="18" charset="0"/>
                  <a:cs typeface="Times New Roman" panose="02020603050405020304" pitchFamily="18" charset="0"/>
                </a:rPr>
                <a:t>       7       8     0.028</a:t>
              </a:r>
            </a:p>
            <a:p>
              <a:pPr algn="ctr"/>
              <a:r>
                <a:rPr lang="en-US" sz="1200" dirty="0">
                  <a:solidFill>
                    <a:schemeClr val="tx1"/>
                  </a:solidFill>
                  <a:latin typeface="Times New Roman" panose="02020603050405020304" pitchFamily="18" charset="0"/>
                  <a:cs typeface="Times New Roman" panose="02020603050405020304" pitchFamily="18" charset="0"/>
                </a:rPr>
                <a:t>       7       9     0.025</a:t>
              </a:r>
            </a:p>
            <a:p>
              <a:pPr algn="ctr"/>
              <a:r>
                <a:rPr lang="en-US" sz="1200" dirty="0">
                  <a:solidFill>
                    <a:schemeClr val="tx1"/>
                  </a:solidFill>
                  <a:latin typeface="Times New Roman" panose="02020603050405020304" pitchFamily="18" charset="0"/>
                  <a:cs typeface="Times New Roman" panose="02020603050405020304" pitchFamily="18" charset="0"/>
                </a:rPr>
                <a:t>       7      10     0.025</a:t>
              </a:r>
            </a:p>
            <a:p>
              <a:pPr algn="ctr"/>
              <a:r>
                <a:rPr lang="en-US" sz="1200" dirty="0">
                  <a:solidFill>
                    <a:schemeClr val="tx1"/>
                  </a:solidFill>
                  <a:latin typeface="Times New Roman" panose="02020603050405020304" pitchFamily="18" charset="0"/>
                  <a:cs typeface="Times New Roman" panose="02020603050405020304" pitchFamily="18" charset="0"/>
                </a:rPr>
                <a:t>       7      11     0.034</a:t>
              </a:r>
            </a:p>
            <a:p>
              <a:r>
                <a:rPr lang="en-US" sz="1200" dirty="0">
                  <a:solidFill>
                    <a:schemeClr val="tx1"/>
                  </a:solidFill>
                  <a:latin typeface="Times New Roman" panose="02020603050405020304" pitchFamily="18" charset="0"/>
                  <a:cs typeface="Times New Roman" panose="02020603050405020304" pitchFamily="18" charset="0"/>
                </a:rPr>
                <a:t>            7      12     0.034</a:t>
              </a:r>
            </a:p>
            <a:p>
              <a:r>
                <a:rPr lang="en-US" sz="1200" dirty="0">
                  <a:solidFill>
                    <a:schemeClr val="tx1"/>
                  </a:solidFill>
                  <a:latin typeface="Times New Roman" panose="02020603050405020304" pitchFamily="18" charset="0"/>
                  <a:cs typeface="Times New Roman" panose="02020603050405020304" pitchFamily="18" charset="0"/>
                </a:rPr>
                <a:t>           10       1     0.017</a:t>
              </a:r>
            </a:p>
            <a:p>
              <a:r>
                <a:rPr lang="en-US" sz="1200" dirty="0">
                  <a:solidFill>
                    <a:schemeClr val="tx1"/>
                  </a:solidFill>
                  <a:latin typeface="Times New Roman" panose="02020603050405020304" pitchFamily="18" charset="0"/>
                  <a:cs typeface="Times New Roman" panose="02020603050405020304" pitchFamily="18" charset="0"/>
                </a:rPr>
                <a:t>           10       2     0.015</a:t>
              </a:r>
            </a:p>
            <a:p>
              <a:r>
                <a:rPr lang="en-US" sz="1200" dirty="0">
                  <a:solidFill>
                    <a:schemeClr val="tx1"/>
                  </a:solidFill>
                  <a:latin typeface="Times New Roman" panose="02020603050405020304" pitchFamily="18" charset="0"/>
                  <a:cs typeface="Times New Roman" panose="02020603050405020304" pitchFamily="18" charset="0"/>
                </a:rPr>
                <a:t>           10       3     0.031</a:t>
              </a:r>
            </a:p>
            <a:p>
              <a:r>
                <a:rPr lang="en-US" sz="1200" dirty="0">
                  <a:solidFill>
                    <a:schemeClr val="tx1"/>
                  </a:solidFill>
                  <a:latin typeface="Times New Roman" panose="02020603050405020304" pitchFamily="18" charset="0"/>
                  <a:cs typeface="Times New Roman" panose="02020603050405020304" pitchFamily="18" charset="0"/>
                </a:rPr>
                <a:t>           10       4     0.115</a:t>
              </a:r>
            </a:p>
            <a:p>
              <a:r>
                <a:rPr lang="en-US" sz="1200" dirty="0">
                  <a:solidFill>
                    <a:schemeClr val="tx1"/>
                  </a:solidFill>
                  <a:latin typeface="Times New Roman" panose="02020603050405020304" pitchFamily="18" charset="0"/>
                  <a:cs typeface="Times New Roman" panose="02020603050405020304" pitchFamily="18" charset="0"/>
                </a:rPr>
                <a:t>           10       5     0.056</a:t>
              </a:r>
            </a:p>
            <a:p>
              <a:r>
                <a:rPr lang="en-US" sz="1200" dirty="0">
                  <a:solidFill>
                    <a:schemeClr val="tx1"/>
                  </a:solidFill>
                  <a:latin typeface="Times New Roman" panose="02020603050405020304" pitchFamily="18" charset="0"/>
                  <a:cs typeface="Times New Roman" panose="02020603050405020304" pitchFamily="18" charset="0"/>
                </a:rPr>
                <a:t>           10       6     0.074</a:t>
              </a:r>
            </a:p>
            <a:p>
              <a:r>
                <a:rPr lang="en-US" sz="1200" dirty="0">
                  <a:solidFill>
                    <a:schemeClr val="tx1"/>
                  </a:solidFill>
                  <a:latin typeface="Times New Roman" panose="02020603050405020304" pitchFamily="18" charset="0"/>
                  <a:cs typeface="Times New Roman" panose="02020603050405020304" pitchFamily="18" charset="0"/>
                </a:rPr>
                <a:t>           10       7     0.024</a:t>
              </a:r>
            </a:p>
            <a:p>
              <a:r>
                <a:rPr lang="en-US" sz="1200" dirty="0">
                  <a:solidFill>
                    <a:schemeClr val="tx1"/>
                  </a:solidFill>
                  <a:latin typeface="Times New Roman" panose="02020603050405020304" pitchFamily="18" charset="0"/>
                  <a:cs typeface="Times New Roman" panose="02020603050405020304" pitchFamily="18" charset="0"/>
                </a:rPr>
                <a:t>           10       8     0.017</a:t>
              </a:r>
            </a:p>
            <a:p>
              <a:r>
                <a:rPr lang="en-US" sz="1200" dirty="0">
                  <a:solidFill>
                    <a:schemeClr val="tx1"/>
                  </a:solidFill>
                  <a:latin typeface="Times New Roman" panose="02020603050405020304" pitchFamily="18" charset="0"/>
                  <a:cs typeface="Times New Roman" panose="02020603050405020304" pitchFamily="18" charset="0"/>
                </a:rPr>
                <a:t>           10       9     0.014</a:t>
              </a:r>
            </a:p>
            <a:p>
              <a:r>
                <a:rPr lang="en-US" sz="1200" dirty="0">
                  <a:solidFill>
                    <a:schemeClr val="tx1"/>
                  </a:solidFill>
                  <a:latin typeface="Times New Roman" panose="02020603050405020304" pitchFamily="18" charset="0"/>
                  <a:cs typeface="Times New Roman" panose="02020603050405020304" pitchFamily="18" charset="0"/>
                </a:rPr>
                <a:t>           10      10    0.014</a:t>
              </a:r>
            </a:p>
            <a:p>
              <a:r>
                <a:rPr lang="en-US" sz="1200" dirty="0">
                  <a:solidFill>
                    <a:schemeClr val="tx1"/>
                  </a:solidFill>
                  <a:latin typeface="Times New Roman" panose="02020603050405020304" pitchFamily="18" charset="0"/>
                  <a:cs typeface="Times New Roman" panose="02020603050405020304" pitchFamily="18" charset="0"/>
                </a:rPr>
                <a:t>           10       11   0.021</a:t>
              </a:r>
            </a:p>
            <a:p>
              <a:r>
                <a:rPr lang="en-US" sz="1200" dirty="0">
                  <a:solidFill>
                    <a:schemeClr val="tx1"/>
                  </a:solidFill>
                  <a:latin typeface="Times New Roman" panose="02020603050405020304" pitchFamily="18" charset="0"/>
                  <a:cs typeface="Times New Roman" panose="02020603050405020304" pitchFamily="18" charset="0"/>
                </a:rPr>
                <a:t>           10       12   0.021           </a:t>
              </a:r>
            </a:p>
          </p:txBody>
        </p:sp>
      </p:grpSp>
      <p:sp>
        <p:nvSpPr>
          <p:cNvPr id="7" name="TextBox 6">
            <a:extLst>
              <a:ext uri="{FF2B5EF4-FFF2-40B4-BE49-F238E27FC236}">
                <a16:creationId xmlns:a16="http://schemas.microsoft.com/office/drawing/2014/main" id="{A6A124D4-A05B-5720-01F6-714E8B60D0A9}"/>
              </a:ext>
            </a:extLst>
          </p:cNvPr>
          <p:cNvSpPr txBox="1"/>
          <p:nvPr/>
        </p:nvSpPr>
        <p:spPr>
          <a:xfrm>
            <a:off x="7496402" y="1963139"/>
            <a:ext cx="1372008" cy="2677656"/>
          </a:xfrm>
          <a:prstGeom prst="rect">
            <a:avLst/>
          </a:prstGeom>
          <a:noFill/>
          <a:ln w="25400">
            <a:solidFill>
              <a:schemeClr val="accent1"/>
            </a:solidFill>
          </a:ln>
        </p:spPr>
        <p:txBody>
          <a:bodyPr wrap="square" rtlCol="0">
            <a:spAutoFit/>
          </a:bodyPr>
          <a:lstStyle/>
          <a:p>
            <a:r>
              <a:rPr lang="en-US" sz="1200" b="1" dirty="0">
                <a:latin typeface="Times New Roman" panose="02020603050405020304" pitchFamily="18" charset="0"/>
                <a:cs typeface="Times New Roman" panose="02020603050405020304" pitchFamily="18" charset="0"/>
              </a:rPr>
              <a:t>    Exercise 2</a:t>
            </a:r>
          </a:p>
          <a:p>
            <a:r>
              <a:rPr lang="en-US" sz="1200" u="sng" dirty="0">
                <a:latin typeface="Times New Roman" panose="02020603050405020304" pitchFamily="18" charset="0"/>
                <a:cs typeface="Times New Roman" panose="02020603050405020304" pitchFamily="18" charset="0"/>
              </a:rPr>
              <a:t>Sector</a:t>
            </a:r>
            <a:r>
              <a:rPr lang="en-US" sz="1200" dirty="0">
                <a:latin typeface="Times New Roman" panose="02020603050405020304" pitchFamily="18" charset="0"/>
                <a:cs typeface="Times New Roman" panose="02020603050405020304" pitchFamily="18" charset="0"/>
              </a:rPr>
              <a:t>   </a:t>
            </a:r>
            <a:r>
              <a:rPr lang="en-US" sz="1200" u="sng" dirty="0">
                <a:latin typeface="Times New Roman" panose="02020603050405020304" pitchFamily="18" charset="0"/>
                <a:cs typeface="Times New Roman" panose="02020603050405020304" pitchFamily="18" charset="0"/>
              </a:rPr>
              <a:t>Angles</a:t>
            </a:r>
          </a:p>
          <a:p>
            <a:r>
              <a:rPr lang="en-US" sz="1200" dirty="0">
                <a:latin typeface="Times New Roman" panose="02020603050405020304" pitchFamily="18" charset="0"/>
                <a:cs typeface="Times New Roman" panose="02020603050405020304" pitchFamily="18" charset="0"/>
              </a:rPr>
              <a:t>   1          0 - 30</a:t>
            </a:r>
          </a:p>
          <a:p>
            <a:r>
              <a:rPr lang="en-US" sz="1200" dirty="0">
                <a:latin typeface="Times New Roman" panose="02020603050405020304" pitchFamily="18" charset="0"/>
                <a:cs typeface="Times New Roman" panose="02020603050405020304" pitchFamily="18" charset="0"/>
              </a:rPr>
              <a:t>   2         30 - 60</a:t>
            </a:r>
          </a:p>
          <a:p>
            <a:r>
              <a:rPr lang="en-US" sz="1200" dirty="0">
                <a:latin typeface="Times New Roman" panose="02020603050405020304" pitchFamily="18" charset="0"/>
                <a:cs typeface="Times New Roman" panose="02020603050405020304" pitchFamily="18" charset="0"/>
              </a:rPr>
              <a:t>   3         60 – 90</a:t>
            </a:r>
          </a:p>
          <a:p>
            <a:r>
              <a:rPr lang="en-US" sz="1200" dirty="0">
                <a:latin typeface="Times New Roman" panose="02020603050405020304" pitchFamily="18" charset="0"/>
                <a:cs typeface="Times New Roman" panose="02020603050405020304" pitchFamily="18" charset="0"/>
              </a:rPr>
              <a:t>   4        90 – 120        </a:t>
            </a:r>
          </a:p>
          <a:p>
            <a:r>
              <a:rPr lang="en-US" sz="1200" dirty="0">
                <a:latin typeface="Times New Roman" panose="02020603050405020304" pitchFamily="18" charset="0"/>
                <a:cs typeface="Times New Roman" panose="02020603050405020304" pitchFamily="18" charset="0"/>
              </a:rPr>
              <a:t>   5       120 – 150           </a:t>
            </a:r>
          </a:p>
          <a:p>
            <a:r>
              <a:rPr lang="en-US" sz="1200" dirty="0">
                <a:latin typeface="Times New Roman" panose="02020603050405020304" pitchFamily="18" charset="0"/>
                <a:cs typeface="Times New Roman" panose="02020603050405020304" pitchFamily="18" charset="0"/>
              </a:rPr>
              <a:t>   6       150 – 180 </a:t>
            </a:r>
          </a:p>
          <a:p>
            <a:r>
              <a:rPr lang="en-US" sz="1200" dirty="0">
                <a:latin typeface="Times New Roman" panose="02020603050405020304" pitchFamily="18" charset="0"/>
                <a:cs typeface="Times New Roman" panose="02020603050405020304" pitchFamily="18" charset="0"/>
              </a:rPr>
              <a:t>   7       180 – 210   </a:t>
            </a:r>
          </a:p>
          <a:p>
            <a:r>
              <a:rPr lang="en-US" sz="1200" dirty="0">
                <a:latin typeface="Times New Roman" panose="02020603050405020304" pitchFamily="18" charset="0"/>
                <a:cs typeface="Times New Roman" panose="02020603050405020304" pitchFamily="18" charset="0"/>
              </a:rPr>
              <a:t>   8       210 – 240  </a:t>
            </a:r>
          </a:p>
          <a:p>
            <a:r>
              <a:rPr lang="en-US" sz="1200" dirty="0">
                <a:latin typeface="Times New Roman" panose="02020603050405020304" pitchFamily="18" charset="0"/>
                <a:cs typeface="Times New Roman" panose="02020603050405020304" pitchFamily="18" charset="0"/>
              </a:rPr>
              <a:t>   9       240 – 270 </a:t>
            </a:r>
          </a:p>
          <a:p>
            <a:r>
              <a:rPr lang="en-US" sz="1200" dirty="0">
                <a:latin typeface="Times New Roman" panose="02020603050405020304" pitchFamily="18" charset="0"/>
                <a:cs typeface="Times New Roman" panose="02020603050405020304" pitchFamily="18" charset="0"/>
              </a:rPr>
              <a:t> 10       270 – 300</a:t>
            </a:r>
          </a:p>
          <a:p>
            <a:r>
              <a:rPr lang="en-US" sz="1200" dirty="0">
                <a:latin typeface="Times New Roman" panose="02020603050405020304" pitchFamily="18" charset="0"/>
                <a:cs typeface="Times New Roman" panose="02020603050405020304" pitchFamily="18" charset="0"/>
              </a:rPr>
              <a:t> 11       300 - 330 </a:t>
            </a:r>
          </a:p>
          <a:p>
            <a:r>
              <a:rPr lang="en-US" sz="1200" dirty="0">
                <a:latin typeface="Times New Roman" panose="02020603050405020304" pitchFamily="18" charset="0"/>
                <a:cs typeface="Times New Roman" panose="02020603050405020304" pitchFamily="18" charset="0"/>
              </a:rPr>
              <a:t> 12       330 - 360</a:t>
            </a:r>
          </a:p>
        </p:txBody>
      </p:sp>
      <p:sp>
        <p:nvSpPr>
          <p:cNvPr id="8" name="TextBox 7">
            <a:extLst>
              <a:ext uri="{FF2B5EF4-FFF2-40B4-BE49-F238E27FC236}">
                <a16:creationId xmlns:a16="http://schemas.microsoft.com/office/drawing/2014/main" id="{A026CB8C-1BD2-7349-383F-647E6D95C978}"/>
              </a:ext>
            </a:extLst>
          </p:cNvPr>
          <p:cNvSpPr txBox="1"/>
          <p:nvPr/>
        </p:nvSpPr>
        <p:spPr>
          <a:xfrm>
            <a:off x="1438231" y="4890606"/>
            <a:ext cx="1197764" cy="1015663"/>
          </a:xfrm>
          <a:prstGeom prst="rect">
            <a:avLst/>
          </a:prstGeom>
          <a:noFill/>
          <a:ln w="25400">
            <a:solidFill>
              <a:schemeClr val="accent1"/>
            </a:solidFill>
          </a:ln>
        </p:spPr>
        <p:txBody>
          <a:bodyPr wrap="none" rtlCol="0">
            <a:spAutoFit/>
          </a:bodyPr>
          <a:lstStyle/>
          <a:p>
            <a:pPr algn="ctr"/>
            <a:r>
              <a:rPr lang="en-US" sz="1200" b="1" dirty="0">
                <a:latin typeface="Times New Roman" panose="02020603050405020304" pitchFamily="18" charset="0"/>
                <a:cs typeface="Times New Roman" panose="02020603050405020304" pitchFamily="18" charset="0"/>
              </a:rPr>
              <a:t>Hands On</a:t>
            </a:r>
          </a:p>
          <a:p>
            <a:r>
              <a:rPr lang="en-US" sz="1200" u="sng" dirty="0">
                <a:latin typeface="Times New Roman" panose="02020603050405020304" pitchFamily="18" charset="0"/>
                <a:cs typeface="Times New Roman" panose="02020603050405020304" pitchFamily="18" charset="0"/>
              </a:rPr>
              <a:t>Sector </a:t>
            </a:r>
            <a:r>
              <a:rPr lang="en-US" sz="1200" dirty="0">
                <a:latin typeface="Times New Roman" panose="02020603050405020304" pitchFamily="18" charset="0"/>
                <a:cs typeface="Times New Roman" panose="02020603050405020304" pitchFamily="18" charset="0"/>
              </a:rPr>
              <a:t>  </a:t>
            </a:r>
            <a:r>
              <a:rPr lang="en-US" sz="1200" u="sng" dirty="0">
                <a:latin typeface="Times New Roman" panose="02020603050405020304" pitchFamily="18" charset="0"/>
                <a:cs typeface="Times New Roman" panose="02020603050405020304" pitchFamily="18" charset="0"/>
              </a:rPr>
              <a:t>Angles</a:t>
            </a:r>
          </a:p>
          <a:p>
            <a:r>
              <a:rPr lang="en-US" sz="1200" dirty="0">
                <a:latin typeface="Times New Roman" panose="02020603050405020304" pitchFamily="18" charset="0"/>
                <a:cs typeface="Times New Roman" panose="02020603050405020304" pitchFamily="18" charset="0"/>
              </a:rPr>
              <a:t>   1        60 - 235</a:t>
            </a:r>
          </a:p>
          <a:p>
            <a:r>
              <a:rPr lang="en-US" sz="1200" dirty="0">
                <a:latin typeface="Times New Roman" panose="02020603050405020304" pitchFamily="18" charset="0"/>
                <a:cs typeface="Times New Roman" panose="02020603050405020304" pitchFamily="18" charset="0"/>
              </a:rPr>
              <a:t>   2       235- 320</a:t>
            </a:r>
          </a:p>
          <a:p>
            <a:r>
              <a:rPr lang="en-US" sz="1200" dirty="0">
                <a:latin typeface="Times New Roman" panose="02020603050405020304" pitchFamily="18" charset="0"/>
                <a:cs typeface="Times New Roman" panose="02020603050405020304" pitchFamily="18" charset="0"/>
              </a:rPr>
              <a:t>   3       320 – 60</a:t>
            </a:r>
          </a:p>
        </p:txBody>
      </p:sp>
    </p:spTree>
    <p:extLst>
      <p:ext uri="{BB962C8B-B14F-4D97-AF65-F5344CB8AC3E}">
        <p14:creationId xmlns:p14="http://schemas.microsoft.com/office/powerpoint/2010/main" val="2522810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F6C8D-CBBB-2F3E-F563-74CB09910681}"/>
            </a:ext>
          </a:extLst>
        </p:cNvPr>
        <p:cNvGrpSpPr/>
        <p:nvPr/>
      </p:nvGrpSpPr>
      <p:grpSpPr>
        <a:xfrm>
          <a:off x="0" y="0"/>
          <a:ext cx="0" cy="0"/>
          <a:chOff x="0" y="0"/>
          <a:chExt cx="0" cy="0"/>
        </a:xfrm>
      </p:grpSpPr>
      <p:sp>
        <p:nvSpPr>
          <p:cNvPr id="10" name="TextBox 9">
            <a:extLst>
              <a:ext uri="{FF2B5EF4-FFF2-40B4-BE49-F238E27FC236}">
                <a16:creationId xmlns:a16="http://schemas.microsoft.com/office/drawing/2014/main" id="{9C983C9E-72E4-B883-F489-62DF41E6C4A7}"/>
              </a:ext>
            </a:extLst>
          </p:cNvPr>
          <p:cNvSpPr txBox="1"/>
          <p:nvPr/>
        </p:nvSpPr>
        <p:spPr bwMode="auto">
          <a:xfrm>
            <a:off x="1242060" y="304799"/>
            <a:ext cx="7467600" cy="62388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a:bodyPr>
          <a:lstStyle/>
          <a:p>
            <a:pPr algn="ctr">
              <a:lnSpc>
                <a:spcPct val="90000"/>
              </a:lnSpc>
              <a:spcAft>
                <a:spcPts val="600"/>
              </a:spcAft>
            </a:pPr>
            <a:r>
              <a:rPr lang="en-US" sz="3600" b="1" kern="1200" cap="small" dirty="0">
                <a:solidFill>
                  <a:srgbClr val="002060"/>
                </a:solidFill>
                <a:latin typeface="+mj-lt"/>
                <a:ea typeface="+mj-ea"/>
                <a:cs typeface="+mj-cs"/>
              </a:rPr>
              <a:t>Allentown Airport (Google Earth)</a:t>
            </a:r>
          </a:p>
        </p:txBody>
      </p:sp>
      <p:grpSp>
        <p:nvGrpSpPr>
          <p:cNvPr id="11" name="Group 10">
            <a:extLst>
              <a:ext uri="{FF2B5EF4-FFF2-40B4-BE49-F238E27FC236}">
                <a16:creationId xmlns:a16="http://schemas.microsoft.com/office/drawing/2014/main" id="{9B1DA329-7617-F091-C5E2-0B890D9F6FBD}"/>
              </a:ext>
            </a:extLst>
          </p:cNvPr>
          <p:cNvGrpSpPr>
            <a:grpSpLocks noChangeAspect="1"/>
          </p:cNvGrpSpPr>
          <p:nvPr/>
        </p:nvGrpSpPr>
        <p:grpSpPr>
          <a:xfrm>
            <a:off x="1023278" y="979550"/>
            <a:ext cx="5673784" cy="5120640"/>
            <a:chOff x="1679256" y="1052508"/>
            <a:chExt cx="6469380" cy="5838670"/>
          </a:xfrm>
        </p:grpSpPr>
        <p:pic>
          <p:nvPicPr>
            <p:cNvPr id="12" name="Picture 11">
              <a:extLst>
                <a:ext uri="{FF2B5EF4-FFF2-40B4-BE49-F238E27FC236}">
                  <a16:creationId xmlns:a16="http://schemas.microsoft.com/office/drawing/2014/main" id="{7F60DA46-8DC5-5078-057B-C7D22A502AE4}"/>
                </a:ext>
              </a:extLst>
            </p:cNvPr>
            <p:cNvPicPr>
              <a:picLocks noChangeAspect="1"/>
            </p:cNvPicPr>
            <p:nvPr/>
          </p:nvPicPr>
          <p:blipFill>
            <a:blip r:embed="rId2"/>
            <a:stretch>
              <a:fillRect/>
            </a:stretch>
          </p:blipFill>
          <p:spPr>
            <a:xfrm>
              <a:off x="1679256" y="1091571"/>
              <a:ext cx="6469380" cy="5340510"/>
            </a:xfrm>
            <a:prstGeom prst="rect">
              <a:avLst/>
            </a:prstGeom>
            <a:noFill/>
          </p:spPr>
        </p:pic>
        <p:sp>
          <p:nvSpPr>
            <p:cNvPr id="23" name="TextBox 22">
              <a:extLst>
                <a:ext uri="{FF2B5EF4-FFF2-40B4-BE49-F238E27FC236}">
                  <a16:creationId xmlns:a16="http://schemas.microsoft.com/office/drawing/2014/main" id="{F40BABF4-70B9-7A8B-9A88-6ED1363107C7}"/>
                </a:ext>
              </a:extLst>
            </p:cNvPr>
            <p:cNvSpPr txBox="1"/>
            <p:nvPr/>
          </p:nvSpPr>
          <p:spPr bwMode="auto">
            <a:xfrm rot="10800000" flipV="1">
              <a:off x="2407922" y="5329315"/>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2400" dirty="0">
                  <a:highlight>
                    <a:srgbClr val="FFFF00"/>
                  </a:highlight>
                  <a:latin typeface="+mn-lt"/>
                  <a:cs typeface="+mn-cs"/>
                </a:rPr>
                <a:t>240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5" name="TextBox 24">
              <a:extLst>
                <a:ext uri="{FF2B5EF4-FFF2-40B4-BE49-F238E27FC236}">
                  <a16:creationId xmlns:a16="http://schemas.microsoft.com/office/drawing/2014/main" id="{E9DD679B-F930-3DD7-82AB-7B10B3550DF9}"/>
                </a:ext>
              </a:extLst>
            </p:cNvPr>
            <p:cNvSpPr txBox="1"/>
            <p:nvPr/>
          </p:nvSpPr>
          <p:spPr bwMode="auto">
            <a:xfrm rot="10800000" flipV="1">
              <a:off x="2036446" y="4122441"/>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2400" dirty="0">
                  <a:highlight>
                    <a:srgbClr val="FFFF00"/>
                  </a:highlight>
                  <a:latin typeface="+mn-lt"/>
                  <a:cs typeface="+mn-cs"/>
                </a:rPr>
                <a:t>270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6" name="TextBox 25">
              <a:extLst>
                <a:ext uri="{FF2B5EF4-FFF2-40B4-BE49-F238E27FC236}">
                  <a16:creationId xmlns:a16="http://schemas.microsoft.com/office/drawing/2014/main" id="{26719891-17DC-4FE8-6EA6-76FE5BD416F5}"/>
                </a:ext>
              </a:extLst>
            </p:cNvPr>
            <p:cNvSpPr txBox="1"/>
            <p:nvPr/>
          </p:nvSpPr>
          <p:spPr bwMode="auto">
            <a:xfrm rot="10800000" flipV="1">
              <a:off x="2297430" y="2891790"/>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2400" dirty="0">
                  <a:highlight>
                    <a:srgbClr val="FFFF00"/>
                  </a:highlight>
                  <a:latin typeface="+mn-lt"/>
                  <a:cs typeface="+mn-cs"/>
                </a:rPr>
                <a:t>300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7" name="TextBox 26">
              <a:extLst>
                <a:ext uri="{FF2B5EF4-FFF2-40B4-BE49-F238E27FC236}">
                  <a16:creationId xmlns:a16="http://schemas.microsoft.com/office/drawing/2014/main" id="{8F796B48-B1C5-898F-F529-1A5FD74DFA96}"/>
                </a:ext>
              </a:extLst>
            </p:cNvPr>
            <p:cNvSpPr txBox="1"/>
            <p:nvPr/>
          </p:nvSpPr>
          <p:spPr bwMode="auto">
            <a:xfrm rot="10800000" flipV="1">
              <a:off x="3364235" y="1929563"/>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2400" dirty="0">
                  <a:highlight>
                    <a:srgbClr val="FFFF00"/>
                  </a:highlight>
                  <a:latin typeface="+mn-lt"/>
                  <a:cs typeface="+mn-cs"/>
                </a:rPr>
                <a:t>330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2" name="TextBox 1">
              <a:extLst>
                <a:ext uri="{FF2B5EF4-FFF2-40B4-BE49-F238E27FC236}">
                  <a16:creationId xmlns:a16="http://schemas.microsoft.com/office/drawing/2014/main" id="{25377394-4F0E-DC76-9529-19185C4F0EBA}"/>
                </a:ext>
              </a:extLst>
            </p:cNvPr>
            <p:cNvSpPr txBox="1"/>
            <p:nvPr/>
          </p:nvSpPr>
          <p:spPr bwMode="auto">
            <a:xfrm rot="10800000" flipV="1">
              <a:off x="6878001" y="2843208"/>
              <a:ext cx="520065" cy="302463"/>
            </a:xfrm>
            <a:prstGeom prst="rect">
              <a:avLst/>
            </a:prstGeom>
            <a:noFill/>
            <a:ln>
              <a:noFill/>
            </a:ln>
          </p:spPr>
          <p:txBody>
            <a:bodyPr vert="horz" wrap="square" lIns="91440" tIns="45720" rIns="91440" bIns="45720" numCol="1" rtlCol="0" anchor="t" anchorCtr="0" compatLnSpc="1">
              <a:prstTxWarp prst="textNoShape">
                <a:avLst/>
              </a:prstTxWarp>
              <a:normAutofit fontScale="40000" lnSpcReduction="20000"/>
            </a:bodyPr>
            <a:lstStyle/>
            <a:p>
              <a:pPr>
                <a:spcBef>
                  <a:spcPct val="20000"/>
                </a:spcBef>
              </a:pPr>
              <a:r>
                <a:rPr lang="en-US" sz="3200" dirty="0">
                  <a:highlight>
                    <a:srgbClr val="FFFF00"/>
                  </a:highlight>
                  <a:latin typeface="+mn-lt"/>
                  <a:cs typeface="+mn-cs"/>
                </a:rPr>
                <a:t>60</a:t>
              </a:r>
              <a:r>
                <a:rPr lang="en-US" sz="3200" baseline="30000" dirty="0">
                  <a:highlight>
                    <a:srgbClr val="FFFF00"/>
                  </a:highlight>
                  <a:latin typeface="+mn-lt"/>
                  <a:cs typeface="+mn-cs"/>
                </a:rPr>
                <a:t>o</a:t>
              </a:r>
              <a:endParaRPr lang="en-US" sz="2400" dirty="0">
                <a:highlight>
                  <a:srgbClr val="FFFF00"/>
                </a:highlight>
                <a:latin typeface="+mn-lt"/>
                <a:cs typeface="+mn-cs"/>
              </a:endParaRPr>
            </a:p>
          </p:txBody>
        </p:sp>
        <p:sp>
          <p:nvSpPr>
            <p:cNvPr id="3" name="TextBox 2">
              <a:extLst>
                <a:ext uri="{FF2B5EF4-FFF2-40B4-BE49-F238E27FC236}">
                  <a16:creationId xmlns:a16="http://schemas.microsoft.com/office/drawing/2014/main" id="{BFF786CF-3847-E06F-F105-3E20130D644E}"/>
                </a:ext>
              </a:extLst>
            </p:cNvPr>
            <p:cNvSpPr txBox="1"/>
            <p:nvPr/>
          </p:nvSpPr>
          <p:spPr bwMode="auto">
            <a:xfrm rot="10800000" flipV="1">
              <a:off x="4725351" y="1052508"/>
              <a:ext cx="443866" cy="289560"/>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4" name="TextBox 3">
              <a:extLst>
                <a:ext uri="{FF2B5EF4-FFF2-40B4-BE49-F238E27FC236}">
                  <a16:creationId xmlns:a16="http://schemas.microsoft.com/office/drawing/2014/main" id="{AF8BB0E4-D371-9AF2-D348-F25BF5A58776}"/>
                </a:ext>
              </a:extLst>
            </p:cNvPr>
            <p:cNvSpPr txBox="1"/>
            <p:nvPr/>
          </p:nvSpPr>
          <p:spPr bwMode="auto">
            <a:xfrm rot="10800000" flipV="1">
              <a:off x="6062662" y="1968611"/>
              <a:ext cx="521970" cy="273291"/>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2400" dirty="0">
                  <a:highlight>
                    <a:srgbClr val="FFFF00"/>
                  </a:highlight>
                  <a:latin typeface="+mn-lt"/>
                  <a:cs typeface="+mn-cs"/>
                </a:rPr>
                <a:t>30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5" name="TextBox 4">
              <a:extLst>
                <a:ext uri="{FF2B5EF4-FFF2-40B4-BE49-F238E27FC236}">
                  <a16:creationId xmlns:a16="http://schemas.microsoft.com/office/drawing/2014/main" id="{57D2A4D0-2BE4-AA58-3D7C-A0D707AA51D5}"/>
                </a:ext>
              </a:extLst>
            </p:cNvPr>
            <p:cNvSpPr txBox="1"/>
            <p:nvPr/>
          </p:nvSpPr>
          <p:spPr bwMode="auto">
            <a:xfrm rot="10800000" flipV="1">
              <a:off x="5813104" y="6236886"/>
              <a:ext cx="718185" cy="273290"/>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2400" dirty="0">
                  <a:highlight>
                    <a:srgbClr val="FFFF00"/>
                  </a:highlight>
                  <a:latin typeface="+mn-lt"/>
                  <a:cs typeface="+mn-cs"/>
                </a:rPr>
                <a:t>150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6" name="TextBox 5">
              <a:extLst>
                <a:ext uri="{FF2B5EF4-FFF2-40B4-BE49-F238E27FC236}">
                  <a16:creationId xmlns:a16="http://schemas.microsoft.com/office/drawing/2014/main" id="{8C9AFE47-3E5F-6922-8C54-8E398E8A3F14}"/>
                </a:ext>
              </a:extLst>
            </p:cNvPr>
            <p:cNvSpPr txBox="1"/>
            <p:nvPr/>
          </p:nvSpPr>
          <p:spPr bwMode="auto">
            <a:xfrm rot="10800000" flipV="1">
              <a:off x="7237095" y="4142119"/>
              <a:ext cx="521970" cy="302462"/>
            </a:xfrm>
            <a:prstGeom prst="rect">
              <a:avLst/>
            </a:prstGeom>
            <a:noFill/>
            <a:ln>
              <a:noFill/>
            </a:ln>
          </p:spPr>
          <p:txBody>
            <a:bodyPr vert="horz" wrap="square" lIns="91440" tIns="45720" rIns="91440" bIns="45720" numCol="1" rtlCol="0" anchor="t" anchorCtr="0" compatLnSpc="1">
              <a:prstTxWarp prst="textNoShape">
                <a:avLst/>
              </a:prstTxWarp>
              <a:normAutofit fontScale="55000" lnSpcReduction="20000"/>
            </a:bodyPr>
            <a:lstStyle/>
            <a:p>
              <a:pPr>
                <a:spcBef>
                  <a:spcPct val="20000"/>
                </a:spcBef>
              </a:pPr>
              <a:r>
                <a:rPr lang="en-US" sz="2400" dirty="0">
                  <a:highlight>
                    <a:srgbClr val="FFFF00"/>
                  </a:highlight>
                  <a:latin typeface="+mn-lt"/>
                  <a:cs typeface="+mn-cs"/>
                </a:rPr>
                <a:t>90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7" name="TextBox 6">
              <a:extLst>
                <a:ext uri="{FF2B5EF4-FFF2-40B4-BE49-F238E27FC236}">
                  <a16:creationId xmlns:a16="http://schemas.microsoft.com/office/drawing/2014/main" id="{D45ECFF9-3EB8-F68A-108F-BDFF0BD18BB5}"/>
                </a:ext>
              </a:extLst>
            </p:cNvPr>
            <p:cNvSpPr txBox="1"/>
            <p:nvPr/>
          </p:nvSpPr>
          <p:spPr bwMode="auto">
            <a:xfrm rot="10800000" flipV="1">
              <a:off x="6876097" y="5309153"/>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2400" dirty="0">
                  <a:highlight>
                    <a:srgbClr val="FFFF00"/>
                  </a:highlight>
                  <a:latin typeface="+mn-lt"/>
                  <a:cs typeface="+mn-cs"/>
                </a:rPr>
                <a:t>120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8" name="TextBox 7">
              <a:extLst>
                <a:ext uri="{FF2B5EF4-FFF2-40B4-BE49-F238E27FC236}">
                  <a16:creationId xmlns:a16="http://schemas.microsoft.com/office/drawing/2014/main" id="{F575B0E9-7994-F6C1-DD74-716F151C8F80}"/>
                </a:ext>
              </a:extLst>
            </p:cNvPr>
            <p:cNvSpPr txBox="1"/>
            <p:nvPr/>
          </p:nvSpPr>
          <p:spPr bwMode="auto">
            <a:xfrm rot="10800000" flipV="1">
              <a:off x="4686299" y="6533038"/>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2400" dirty="0">
                  <a:highlight>
                    <a:srgbClr val="FFFF00"/>
                  </a:highlight>
                  <a:latin typeface="+mn-lt"/>
                  <a:cs typeface="+mn-cs"/>
                </a:rPr>
                <a:t>180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sp>
          <p:nvSpPr>
            <p:cNvPr id="9" name="TextBox 8">
              <a:extLst>
                <a:ext uri="{FF2B5EF4-FFF2-40B4-BE49-F238E27FC236}">
                  <a16:creationId xmlns:a16="http://schemas.microsoft.com/office/drawing/2014/main" id="{98B32C22-9A66-43B4-9898-9F0B15A09BA5}"/>
                </a:ext>
              </a:extLst>
            </p:cNvPr>
            <p:cNvSpPr txBox="1"/>
            <p:nvPr/>
          </p:nvSpPr>
          <p:spPr bwMode="auto">
            <a:xfrm rot="10800000" flipV="1">
              <a:off x="3397572" y="6292059"/>
              <a:ext cx="521970" cy="358140"/>
            </a:xfrm>
            <a:prstGeom prst="rect">
              <a:avLst/>
            </a:prstGeom>
            <a:noFill/>
            <a:ln>
              <a:noFill/>
            </a:ln>
          </p:spPr>
          <p:txBody>
            <a:bodyPr vert="horz" wrap="square" lIns="91440" tIns="45720" rIns="91440" bIns="45720" numCol="1" rtlCol="0" anchor="t" anchorCtr="0" compatLnSpc="1">
              <a:prstTxWarp prst="textNoShape">
                <a:avLst/>
              </a:prstTxWarp>
              <a:normAutofit fontScale="47500" lnSpcReduction="20000"/>
            </a:bodyPr>
            <a:lstStyle/>
            <a:p>
              <a:pPr>
                <a:spcBef>
                  <a:spcPct val="20000"/>
                </a:spcBef>
              </a:pPr>
              <a:r>
                <a:rPr lang="en-US" sz="2400" dirty="0">
                  <a:highlight>
                    <a:srgbClr val="FFFF00"/>
                  </a:highlight>
                  <a:latin typeface="+mn-lt"/>
                  <a:cs typeface="+mn-cs"/>
                </a:rPr>
                <a:t>210</a:t>
              </a:r>
              <a:r>
                <a:rPr lang="en-US" sz="2400" baseline="30000" dirty="0">
                  <a:highlight>
                    <a:srgbClr val="FFFF00"/>
                  </a:highlight>
                  <a:latin typeface="+mn-lt"/>
                  <a:cs typeface="+mn-cs"/>
                </a:rPr>
                <a:t>o</a:t>
              </a:r>
              <a:endParaRPr lang="en-US" sz="2400" dirty="0">
                <a:highlight>
                  <a:srgbClr val="FFFF00"/>
                </a:highlight>
                <a:latin typeface="+mn-lt"/>
                <a:cs typeface="+mn-cs"/>
              </a:endParaRPr>
            </a:p>
          </p:txBody>
        </p:sp>
      </p:grpSp>
      <p:sp>
        <p:nvSpPr>
          <p:cNvPr id="14" name="TextBox 13">
            <a:extLst>
              <a:ext uri="{FF2B5EF4-FFF2-40B4-BE49-F238E27FC236}">
                <a16:creationId xmlns:a16="http://schemas.microsoft.com/office/drawing/2014/main" id="{AFEC0B3B-47EB-41B7-487A-D26E224C1E61}"/>
              </a:ext>
            </a:extLst>
          </p:cNvPr>
          <p:cNvSpPr txBox="1"/>
          <p:nvPr/>
        </p:nvSpPr>
        <p:spPr>
          <a:xfrm>
            <a:off x="7071399" y="987930"/>
            <a:ext cx="1936311" cy="1015663"/>
          </a:xfrm>
          <a:prstGeom prst="rect">
            <a:avLst/>
          </a:prstGeom>
          <a:noFill/>
          <a:ln w="25400">
            <a:solidFill>
              <a:schemeClr val="accent1"/>
            </a:solidFill>
          </a:ln>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Hands On</a:t>
            </a:r>
          </a:p>
          <a:p>
            <a:r>
              <a:rPr lang="en-US" sz="1200" u="sng" dirty="0">
                <a:latin typeface="Times New Roman" panose="02020603050405020304" pitchFamily="18" charset="0"/>
                <a:cs typeface="Times New Roman" panose="02020603050405020304" pitchFamily="18" charset="0"/>
              </a:rPr>
              <a:t>Sector </a:t>
            </a:r>
            <a:r>
              <a:rPr lang="en-US" sz="1200" dirty="0">
                <a:latin typeface="Times New Roman" panose="02020603050405020304" pitchFamily="18" charset="0"/>
                <a:cs typeface="Times New Roman" panose="02020603050405020304" pitchFamily="18" charset="0"/>
              </a:rPr>
              <a:t>  </a:t>
            </a:r>
            <a:r>
              <a:rPr lang="en-US" sz="1200" u="sng" dirty="0">
                <a:latin typeface="Times New Roman" panose="02020603050405020304" pitchFamily="18" charset="0"/>
                <a:cs typeface="Times New Roman" panose="02020603050405020304" pitchFamily="18" charset="0"/>
              </a:rPr>
              <a:t>Angles </a:t>
            </a:r>
            <a:r>
              <a:rPr lang="en-US" sz="1200" dirty="0">
                <a:latin typeface="Times New Roman" panose="02020603050405020304" pitchFamily="18" charset="0"/>
                <a:cs typeface="Times New Roman" panose="02020603050405020304" pitchFamily="18" charset="0"/>
              </a:rPr>
              <a:t>            </a:t>
            </a:r>
            <a:r>
              <a:rPr lang="en-US" sz="1200" u="sng" dirty="0">
                <a:latin typeface="Times New Roman" panose="02020603050405020304" pitchFamily="18" charset="0"/>
                <a:cs typeface="Times New Roman" panose="02020603050405020304" pitchFamily="18" charset="0"/>
              </a:rPr>
              <a:t>Zo</a:t>
            </a:r>
          </a:p>
          <a:p>
            <a:r>
              <a:rPr lang="en-US" sz="1200" dirty="0">
                <a:latin typeface="Times New Roman" panose="02020603050405020304" pitchFamily="18" charset="0"/>
                <a:cs typeface="Times New Roman" panose="02020603050405020304" pitchFamily="18" charset="0"/>
              </a:rPr>
              <a:t>   1        60 – 235  L    0.031</a:t>
            </a:r>
          </a:p>
          <a:p>
            <a:r>
              <a:rPr lang="en-US" sz="1200" dirty="0">
                <a:latin typeface="Times New Roman" panose="02020603050405020304" pitchFamily="18" charset="0"/>
                <a:cs typeface="Times New Roman" panose="02020603050405020304" pitchFamily="18" charset="0"/>
              </a:rPr>
              <a:t>   2       235- 320   L    0.021</a:t>
            </a:r>
          </a:p>
          <a:p>
            <a:r>
              <a:rPr lang="en-US" sz="1200" dirty="0">
                <a:latin typeface="Times New Roman" panose="02020603050405020304" pitchFamily="18" charset="0"/>
                <a:cs typeface="Times New Roman" panose="02020603050405020304" pitchFamily="18" charset="0"/>
              </a:rPr>
              <a:t>   3       320 – 60   L    0.023</a:t>
            </a:r>
          </a:p>
        </p:txBody>
      </p:sp>
      <p:sp>
        <p:nvSpPr>
          <p:cNvPr id="15" name="TextBox 14">
            <a:extLst>
              <a:ext uri="{FF2B5EF4-FFF2-40B4-BE49-F238E27FC236}">
                <a16:creationId xmlns:a16="http://schemas.microsoft.com/office/drawing/2014/main" id="{C667F96E-75D0-7FAF-AFED-87CDB6085337}"/>
              </a:ext>
            </a:extLst>
          </p:cNvPr>
          <p:cNvSpPr txBox="1"/>
          <p:nvPr/>
        </p:nvSpPr>
        <p:spPr>
          <a:xfrm>
            <a:off x="7017999" y="2119983"/>
            <a:ext cx="1989429" cy="2677656"/>
          </a:xfrm>
          <a:prstGeom prst="rect">
            <a:avLst/>
          </a:prstGeom>
          <a:noFill/>
          <a:ln w="25400">
            <a:solidFill>
              <a:schemeClr val="accent1"/>
            </a:solidFill>
          </a:ln>
        </p:spPr>
        <p:txBody>
          <a:bodyPr wrap="square" rtlCol="0">
            <a:spAutoFit/>
          </a:bodyPr>
          <a:lstStyle/>
          <a:p>
            <a:r>
              <a:rPr lang="en-US" sz="1200" b="1" dirty="0">
                <a:latin typeface="Times New Roman" panose="02020603050405020304" pitchFamily="18" charset="0"/>
                <a:cs typeface="Times New Roman" panose="02020603050405020304" pitchFamily="18" charset="0"/>
              </a:rPr>
              <a:t>  Exercise 2 (Al’s)</a:t>
            </a:r>
          </a:p>
          <a:p>
            <a:r>
              <a:rPr lang="en-US" sz="1200" u="sng" dirty="0">
                <a:latin typeface="Times New Roman" panose="02020603050405020304" pitchFamily="18" charset="0"/>
                <a:cs typeface="Times New Roman" panose="02020603050405020304" pitchFamily="18" charset="0"/>
              </a:rPr>
              <a:t>Sector</a:t>
            </a:r>
            <a:r>
              <a:rPr lang="en-US" sz="1200" dirty="0">
                <a:latin typeface="Times New Roman" panose="02020603050405020304" pitchFamily="18" charset="0"/>
                <a:cs typeface="Times New Roman" panose="02020603050405020304" pitchFamily="18" charset="0"/>
              </a:rPr>
              <a:t>   </a:t>
            </a:r>
            <a:r>
              <a:rPr lang="en-US" sz="1200" u="sng" dirty="0">
                <a:latin typeface="Times New Roman" panose="02020603050405020304" pitchFamily="18" charset="0"/>
                <a:cs typeface="Times New Roman" panose="02020603050405020304" pitchFamily="18" charset="0"/>
              </a:rPr>
              <a:t>Angles </a:t>
            </a:r>
            <a:r>
              <a:rPr lang="en-US" sz="1200" dirty="0">
                <a:latin typeface="Times New Roman" panose="02020603050405020304" pitchFamily="18" charset="0"/>
                <a:cs typeface="Times New Roman" panose="02020603050405020304" pitchFamily="18" charset="0"/>
              </a:rPr>
              <a:t>           </a:t>
            </a:r>
            <a:r>
              <a:rPr lang="en-US" sz="1200" u="sng" dirty="0">
                <a:latin typeface="Times New Roman" panose="02020603050405020304" pitchFamily="18" charset="0"/>
                <a:cs typeface="Times New Roman" panose="02020603050405020304" pitchFamily="18" charset="0"/>
              </a:rPr>
              <a:t>Zo</a:t>
            </a:r>
            <a:r>
              <a:rPr lang="en-US" sz="1200" dirty="0">
                <a:latin typeface="Times New Roman" panose="02020603050405020304" pitchFamily="18" charset="0"/>
                <a:cs typeface="Times New Roman" panose="02020603050405020304" pitchFamily="18" charset="0"/>
              </a:rPr>
              <a:t>   </a:t>
            </a:r>
          </a:p>
          <a:p>
            <a:r>
              <a:rPr lang="en-US" sz="1200" dirty="0">
                <a:latin typeface="Times New Roman" panose="02020603050405020304" pitchFamily="18" charset="0"/>
                <a:cs typeface="Times New Roman" panose="02020603050405020304" pitchFamily="18" charset="0"/>
              </a:rPr>
              <a:t>   1          0 – 30     L   0.023</a:t>
            </a:r>
          </a:p>
          <a:p>
            <a:r>
              <a:rPr lang="en-US" sz="1200" dirty="0">
                <a:latin typeface="Times New Roman" panose="02020603050405020304" pitchFamily="18" charset="0"/>
                <a:cs typeface="Times New Roman" panose="02020603050405020304" pitchFamily="18" charset="0"/>
              </a:rPr>
              <a:t>   2         30 – 60    L   0.021</a:t>
            </a:r>
          </a:p>
          <a:p>
            <a:r>
              <a:rPr lang="en-US" sz="1200" dirty="0">
                <a:latin typeface="Times New Roman" panose="02020603050405020304" pitchFamily="18" charset="0"/>
                <a:cs typeface="Times New Roman" panose="02020603050405020304" pitchFamily="18" charset="0"/>
              </a:rPr>
              <a:t>   3         60 – 90    L   0.037</a:t>
            </a:r>
          </a:p>
          <a:p>
            <a:r>
              <a:rPr lang="en-US" sz="1200" dirty="0">
                <a:latin typeface="Times New Roman" panose="02020603050405020304" pitchFamily="18" charset="0"/>
                <a:cs typeface="Times New Roman" panose="02020603050405020304" pitchFamily="18" charset="0"/>
              </a:rPr>
              <a:t>   4        90 – 120   H   0.138    </a:t>
            </a:r>
          </a:p>
          <a:p>
            <a:r>
              <a:rPr lang="en-US" sz="1200" dirty="0">
                <a:latin typeface="Times New Roman" panose="02020603050405020304" pitchFamily="18" charset="0"/>
                <a:cs typeface="Times New Roman" panose="02020603050405020304" pitchFamily="18" charset="0"/>
              </a:rPr>
              <a:t>   5       120 – 150  H   0.072        </a:t>
            </a:r>
          </a:p>
          <a:p>
            <a:r>
              <a:rPr lang="en-US" sz="1200" dirty="0">
                <a:latin typeface="Times New Roman" panose="02020603050405020304" pitchFamily="18" charset="0"/>
                <a:cs typeface="Times New Roman" panose="02020603050405020304" pitchFamily="18" charset="0"/>
              </a:rPr>
              <a:t>   6       150 – 180  H   0.092</a:t>
            </a:r>
          </a:p>
          <a:p>
            <a:r>
              <a:rPr lang="en-US" sz="1200" dirty="0">
                <a:latin typeface="Times New Roman" panose="02020603050405020304" pitchFamily="18" charset="0"/>
                <a:cs typeface="Times New Roman" panose="02020603050405020304" pitchFamily="18" charset="0"/>
              </a:rPr>
              <a:t>   7       180 – 210   L   0.030 </a:t>
            </a:r>
          </a:p>
          <a:p>
            <a:r>
              <a:rPr lang="en-US" sz="1200" dirty="0">
                <a:latin typeface="Times New Roman" panose="02020603050405020304" pitchFamily="18" charset="0"/>
                <a:cs typeface="Times New Roman" panose="02020603050405020304" pitchFamily="18" charset="0"/>
              </a:rPr>
              <a:t>   8       210 – 240   L   0.023</a:t>
            </a:r>
          </a:p>
          <a:p>
            <a:r>
              <a:rPr lang="en-US" sz="1200" dirty="0">
                <a:latin typeface="Times New Roman" panose="02020603050405020304" pitchFamily="18" charset="0"/>
                <a:cs typeface="Times New Roman" panose="02020603050405020304" pitchFamily="18" charset="0"/>
              </a:rPr>
              <a:t>   9       240 – 270   L   0.019</a:t>
            </a:r>
          </a:p>
          <a:p>
            <a:r>
              <a:rPr lang="en-US" sz="1200" dirty="0">
                <a:latin typeface="Times New Roman" panose="02020603050405020304" pitchFamily="18" charset="0"/>
                <a:cs typeface="Times New Roman" panose="02020603050405020304" pitchFamily="18" charset="0"/>
              </a:rPr>
              <a:t> 10       270 – 300   L   0.020</a:t>
            </a:r>
          </a:p>
          <a:p>
            <a:r>
              <a:rPr lang="en-US" sz="1200" dirty="0">
                <a:latin typeface="Times New Roman" panose="02020603050405020304" pitchFamily="18" charset="0"/>
                <a:cs typeface="Times New Roman" panose="02020603050405020304" pitchFamily="18" charset="0"/>
              </a:rPr>
              <a:t> 11       300 - 330    L   0.027</a:t>
            </a:r>
          </a:p>
          <a:p>
            <a:r>
              <a:rPr lang="en-US" sz="1200" dirty="0">
                <a:latin typeface="Times New Roman" panose="02020603050405020304" pitchFamily="18" charset="0"/>
                <a:cs typeface="Times New Roman" panose="02020603050405020304" pitchFamily="18" charset="0"/>
              </a:rPr>
              <a:t> 12       330 – 360   L    0.027</a:t>
            </a:r>
          </a:p>
        </p:txBody>
      </p:sp>
      <p:sp>
        <p:nvSpPr>
          <p:cNvPr id="18" name="TextBox 17">
            <a:extLst>
              <a:ext uri="{FF2B5EF4-FFF2-40B4-BE49-F238E27FC236}">
                <a16:creationId xmlns:a16="http://schemas.microsoft.com/office/drawing/2014/main" id="{E89501A9-5287-6DE3-ABC0-9F85D47301A6}"/>
              </a:ext>
            </a:extLst>
          </p:cNvPr>
          <p:cNvSpPr txBox="1"/>
          <p:nvPr/>
        </p:nvSpPr>
        <p:spPr>
          <a:xfrm>
            <a:off x="7044557" y="5044499"/>
            <a:ext cx="1936311" cy="1200329"/>
          </a:xfrm>
          <a:prstGeom prst="rect">
            <a:avLst/>
          </a:prstGeom>
          <a:noFill/>
          <a:ln w="25400">
            <a:solidFill>
              <a:schemeClr val="accent1"/>
            </a:solidFill>
          </a:ln>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Exercise 2 (Steve’s)</a:t>
            </a:r>
          </a:p>
          <a:p>
            <a:r>
              <a:rPr lang="en-US" sz="1200" u="sng" dirty="0">
                <a:latin typeface="Times New Roman" panose="02020603050405020304" pitchFamily="18" charset="0"/>
                <a:cs typeface="Times New Roman" panose="02020603050405020304" pitchFamily="18" charset="0"/>
              </a:rPr>
              <a:t>Sector </a:t>
            </a:r>
            <a:r>
              <a:rPr lang="en-US" sz="1200" dirty="0">
                <a:latin typeface="Times New Roman" panose="02020603050405020304" pitchFamily="18" charset="0"/>
                <a:cs typeface="Times New Roman" panose="02020603050405020304" pitchFamily="18" charset="0"/>
              </a:rPr>
              <a:t>  </a:t>
            </a:r>
            <a:r>
              <a:rPr lang="en-US" sz="1200" u="sng" dirty="0">
                <a:latin typeface="Times New Roman" panose="02020603050405020304" pitchFamily="18" charset="0"/>
                <a:cs typeface="Times New Roman" panose="02020603050405020304" pitchFamily="18" charset="0"/>
              </a:rPr>
              <a:t>Angles </a:t>
            </a:r>
            <a:r>
              <a:rPr lang="en-US" sz="1200" dirty="0">
                <a:latin typeface="Times New Roman" panose="02020603050405020304" pitchFamily="18" charset="0"/>
                <a:cs typeface="Times New Roman" panose="02020603050405020304" pitchFamily="18" charset="0"/>
              </a:rPr>
              <a:t>            </a:t>
            </a:r>
            <a:r>
              <a:rPr lang="en-US" sz="1200" u="sng" dirty="0">
                <a:latin typeface="Times New Roman" panose="02020603050405020304" pitchFamily="18" charset="0"/>
                <a:cs typeface="Times New Roman" panose="02020603050405020304" pitchFamily="18" charset="0"/>
              </a:rPr>
              <a:t>Zo</a:t>
            </a:r>
          </a:p>
          <a:p>
            <a:r>
              <a:rPr lang="en-US" sz="1200" dirty="0">
                <a:latin typeface="Times New Roman" panose="02020603050405020304" pitchFamily="18" charset="0"/>
                <a:cs typeface="Times New Roman" panose="02020603050405020304" pitchFamily="18" charset="0"/>
              </a:rPr>
              <a:t>   1        90 – 210  H   0.093</a:t>
            </a:r>
          </a:p>
          <a:p>
            <a:r>
              <a:rPr lang="en-US" sz="1200" dirty="0">
                <a:latin typeface="Times New Roman" panose="02020603050405020304" pitchFamily="18" charset="0"/>
                <a:cs typeface="Times New Roman" panose="02020603050405020304" pitchFamily="18" charset="0"/>
              </a:rPr>
              <a:t>   2       210- 240   L    0.023</a:t>
            </a:r>
          </a:p>
          <a:p>
            <a:r>
              <a:rPr lang="en-US" sz="1200" dirty="0">
                <a:latin typeface="Times New Roman" panose="02020603050405020304" pitchFamily="18" charset="0"/>
                <a:cs typeface="Times New Roman" panose="02020603050405020304" pitchFamily="18" charset="0"/>
              </a:rPr>
              <a:t>   3      240 – 300   L    0.020</a:t>
            </a:r>
          </a:p>
          <a:p>
            <a:r>
              <a:rPr lang="en-US" sz="1200" dirty="0">
                <a:latin typeface="Times New Roman" panose="02020603050405020304" pitchFamily="18" charset="0"/>
                <a:cs typeface="Times New Roman" panose="02020603050405020304" pitchFamily="18" charset="0"/>
              </a:rPr>
              <a:t>   4      300 -  90     L   0.027</a:t>
            </a:r>
          </a:p>
        </p:txBody>
      </p:sp>
    </p:spTree>
    <p:extLst>
      <p:ext uri="{BB962C8B-B14F-4D97-AF65-F5344CB8AC3E}">
        <p14:creationId xmlns:p14="http://schemas.microsoft.com/office/powerpoint/2010/main" val="3659188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B83410-2CB3-922F-4D2C-0B02903345CD}"/>
              </a:ext>
            </a:extLst>
          </p:cNvPr>
          <p:cNvSpPr>
            <a:spLocks noGrp="1"/>
          </p:cNvSpPr>
          <p:nvPr>
            <p:ph idx="1"/>
          </p:nvPr>
        </p:nvSpPr>
        <p:spPr>
          <a:xfrm>
            <a:off x="1297236" y="730213"/>
            <a:ext cx="7534876" cy="5273675"/>
          </a:xfrm>
        </p:spPr>
        <p:txBody>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To examine the effects these changes in Zo have on the PBL parameters, we now need to run AERMET using the new Zo’s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An empty sub-directory named ...\Exercise_2\ is in the sub-directory …\AERMET\5-yr_NWS\.  Copy the following files from …\ 5-yr_NWS \ into the …\Exercise_2\ sub-directory:</a:t>
            </a:r>
          </a:p>
          <a:p>
            <a:pPr marL="800100" lvl="1" indent="-342900">
              <a:buFont typeface="+mj-lt"/>
              <a:buAutoNum type="arabicPeriod"/>
            </a:pPr>
            <a:r>
              <a:rPr lang="en-US" sz="1800" dirty="0">
                <a:latin typeface="Times New Roman" panose="02020603050405020304" pitchFamily="18" charset="0"/>
                <a:cs typeface="Times New Roman" panose="02020603050405020304" pitchFamily="18" charset="0"/>
              </a:rPr>
              <a:t>KABE_ST1.INP</a:t>
            </a:r>
          </a:p>
          <a:p>
            <a:pPr marL="800100" lvl="1" indent="-342900">
              <a:buFont typeface="+mj-lt"/>
              <a:buAutoNum type="arabicPeriod"/>
            </a:pPr>
            <a:r>
              <a:rPr lang="en-US" sz="1800" dirty="0">
                <a:latin typeface="Times New Roman" panose="02020603050405020304" pitchFamily="18" charset="0"/>
                <a:cs typeface="Times New Roman" panose="02020603050405020304" pitchFamily="18" charset="0"/>
              </a:rPr>
              <a:t>KABE_ST2.INP</a:t>
            </a:r>
          </a:p>
          <a:p>
            <a:pPr marL="800100" lvl="1" indent="-342900">
              <a:buFont typeface="+mj-lt"/>
              <a:buAutoNum type="arabicPeriod"/>
            </a:pPr>
            <a:r>
              <a:rPr lang="en-US" sz="1800" dirty="0">
                <a:latin typeface="Times New Roman" panose="02020603050405020304" pitchFamily="18" charset="0"/>
                <a:cs typeface="Times New Roman" panose="02020603050405020304" pitchFamily="18" charset="0"/>
              </a:rPr>
              <a:t>RunKABE.bat</a:t>
            </a:r>
          </a:p>
          <a:p>
            <a:pPr marL="800100" lvl="1" indent="-342900">
              <a:buFont typeface="+mj-lt"/>
              <a:buAutoNum type="arabicPeriod"/>
            </a:pPr>
            <a:endParaRPr lang="en-US" sz="1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7F83B533-0930-51EC-B4B3-768FA42D3954}"/>
              </a:ext>
            </a:extLst>
          </p:cNvPr>
          <p:cNvSpPr>
            <a:spLocks noGrp="1"/>
          </p:cNvSpPr>
          <p:nvPr>
            <p:ph type="title"/>
          </p:nvPr>
        </p:nvSpPr>
        <p:spPr>
          <a:xfrm>
            <a:off x="1226289" y="106325"/>
            <a:ext cx="7467600" cy="623888"/>
          </a:xfrm>
        </p:spPr>
        <p:txBody>
          <a:bodyPr/>
          <a:lstStyle/>
          <a:p>
            <a:r>
              <a:rPr lang="en-US" dirty="0">
                <a:latin typeface="Times New Roman" panose="02020603050405020304" pitchFamily="18" charset="0"/>
                <a:cs typeface="Times New Roman" panose="02020603050405020304" pitchFamily="18" charset="0"/>
              </a:rPr>
              <a:t>Exercise 2</a:t>
            </a:r>
            <a:endParaRPr lang="en-US" dirty="0"/>
          </a:p>
        </p:txBody>
      </p:sp>
    </p:spTree>
    <p:extLst>
      <p:ext uri="{BB962C8B-B14F-4D97-AF65-F5344CB8AC3E}">
        <p14:creationId xmlns:p14="http://schemas.microsoft.com/office/powerpoint/2010/main" val="1744882385"/>
      </p:ext>
    </p:extLst>
  </p:cSld>
  <p:clrMapOvr>
    <a:masterClrMapping/>
  </p:clrMapOvr>
</p:sld>
</file>

<file path=ppt/theme/theme1.xml><?xml version="1.0" encoding="utf-8"?>
<a:theme xmlns:a="http://schemas.openxmlformats.org/drawingml/2006/main" name="APTI_Template_AIR">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273252-A6CB-405B-ACAA-5F2D155558FE}">
  <ds:schemaRefs>
    <ds:schemaRef ds:uri="http://schemas.microsoft.com/sharepoint/v3/contenttype/forms"/>
  </ds:schemaRefs>
</ds:datastoreItem>
</file>

<file path=customXml/itemProps2.xml><?xml version="1.0" encoding="utf-8"?>
<ds:datastoreItem xmlns:ds="http://schemas.openxmlformats.org/officeDocument/2006/customXml" ds:itemID="{4FA83B31-5C58-4EEC-A2AA-DB7D58DFAB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525fa7-169b-46a1-8371-f21838c3498e"/>
    <ds:schemaRef ds:uri="a946c7e2-e968-47fa-b743-9bb460e7e0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APTI_Template_AIR</Template>
  <TotalTime>20209</TotalTime>
  <Words>1344</Words>
  <Application>Microsoft Office PowerPoint</Application>
  <PresentationFormat>On-screen Show (4:3)</PresentationFormat>
  <Paragraphs>206</Paragraphs>
  <Slides>12</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Calibri</vt:lpstr>
      <vt:lpstr>Arial</vt:lpstr>
      <vt:lpstr>Wingdings</vt:lpstr>
      <vt:lpstr>Times New Roman</vt:lpstr>
      <vt:lpstr>Trebuchet MS</vt:lpstr>
      <vt:lpstr>APTI_Template_AIR</vt:lpstr>
      <vt:lpstr>EXERCISE 2</vt:lpstr>
      <vt:lpstr>Exercise 2</vt:lpstr>
      <vt:lpstr>PowerPoint Presentation</vt:lpstr>
      <vt:lpstr>PowerPoint Presentation</vt:lpstr>
      <vt:lpstr>Exercise 2</vt:lpstr>
      <vt:lpstr>Exercise 2</vt:lpstr>
      <vt:lpstr>Hand-On vs. Exercise 2</vt:lpstr>
      <vt:lpstr>PowerPoint Presentation</vt:lpstr>
      <vt:lpstr>Exercise 2</vt:lpstr>
      <vt:lpstr>Exercise 2</vt:lpstr>
      <vt:lpstr>Exercise 2</vt:lpstr>
      <vt:lpstr>PowerPoint Presentation</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1218</cp:revision>
  <cp:lastPrinted>2025-01-28T20:13:14Z</cp:lastPrinted>
  <dcterms:created xsi:type="dcterms:W3CDTF">2013-08-27T13:26:21Z</dcterms:created>
  <dcterms:modified xsi:type="dcterms:W3CDTF">2026-01-21T20:40:47Z</dcterms:modified>
</cp:coreProperties>
</file>