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3"/>
  </p:sldMasterIdLst>
  <p:notesMasterIdLst>
    <p:notesMasterId r:id="rId13"/>
  </p:notesMasterIdLst>
  <p:sldIdLst>
    <p:sldId id="270" r:id="rId4"/>
    <p:sldId id="272" r:id="rId5"/>
    <p:sldId id="407" r:id="rId6"/>
    <p:sldId id="348" r:id="rId7"/>
    <p:sldId id="290" r:id="rId8"/>
    <p:sldId id="408" r:id="rId9"/>
    <p:sldId id="345" r:id="rId10"/>
    <p:sldId id="347" r:id="rId11"/>
    <p:sldId id="349" r:id="rId12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n Cimorelli" initials="AC" lastIdx="1" clrIdx="0">
    <p:extLst>
      <p:ext uri="{19B8F6BF-5375-455C-9EA6-DF929625EA0E}">
        <p15:presenceInfo xmlns:p15="http://schemas.microsoft.com/office/powerpoint/2012/main" userId="b24377a5dd232df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4" autoAdjust="0"/>
    <p:restoredTop sz="87576" autoAdjust="0"/>
  </p:normalViewPr>
  <p:slideViewPr>
    <p:cSldViewPr>
      <p:cViewPr varScale="1">
        <p:scale>
          <a:sx n="84" d="100"/>
          <a:sy n="84" d="100"/>
        </p:scale>
        <p:origin x="1411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108"/>
    </p:cViewPr>
    <p:sldLst>
      <p:sld r:id="rId1" collapse="1"/>
    </p:sldLst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3101" y="82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4.fnt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font" Target="fonts/font2.fntdata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F2AF687-2752-404E-BED4-58990D8B78D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B26294-A725-4703-9F00-E0B76E6BAFD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414" y="1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F0C4641-7EF3-4BD0-992F-55F5878BEA2E}" type="datetimeFigureOut">
              <a:rPr lang="en-US"/>
              <a:pPr>
                <a:defRPr/>
              </a:pPr>
              <a:t>1/15/2026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C58A0E2-2BB4-4E1E-BAF2-78616245E7A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6138" cy="3494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8" tIns="45924" rIns="91848" bIns="45924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8E1516A-56DF-4D1A-84B8-3094C279A8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098" y="4424394"/>
            <a:ext cx="5485805" cy="4190314"/>
          </a:xfrm>
          <a:prstGeom prst="rect">
            <a:avLst/>
          </a:prstGeom>
        </p:spPr>
        <p:txBody>
          <a:bodyPr vert="horz" lIns="91848" tIns="45924" rIns="91848" bIns="4592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304CA3-FFD8-480C-927F-A9544B09B33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47247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CA1867-4557-4E03-A47A-EA772E80A3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414" y="8847247"/>
            <a:ext cx="2972098" cy="465077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72894B6-A99A-40FD-BBF5-684D1C1260E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4E449D25-FFDC-4A08-AF6D-EDBF1882EB4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28BB1F0E-6FD4-4C2F-827E-C3B4E5F1BC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65DF46D8-529B-4322-A267-C0C6FA9512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5B8268C-98E8-4209-BD97-F11B38C669B0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2BD4B062-86C1-4BD9-B837-A8E0C648926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296F4ECD-9708-461F-A4B2-EDAE0F8D57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29254DAD-72FD-473A-B341-331E51FCF8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40D724A-4E4C-4995-9223-856FDE3C4F84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3380EC2C-2077-4754-AC56-AF696299EDA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DEE6552D-C410-435B-A9FA-B2821C087B6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C692FA8E-2397-4685-AC79-B3A6E5F803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78ABC1C-B2BF-4771-B5F9-975D39AAC686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FEF17A31-4EB5-4976-BE17-9D9DD7FC2FF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C4E180-4CB7-4536-B8AF-BDB4F4C142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75DF6B21-D8DB-4C12-8799-0733EF943C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F5CE7F7-1E49-424A-AA3D-D8A517458733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F0B26DF9-FF20-43F3-BB68-7AD4E503E8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A639DA8B-EBFF-40A8-A683-4303B3563AE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BA8B706F-6A26-4BC7-9005-C2945E3538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308228C-08F9-4F85-8714-B28A618D1EED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5299074A-9F96-4EEE-A619-AA00752DC1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BE212944-C27F-49BE-BECB-DE38E5BE97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736FD3DF-34F5-431E-82F0-DE3143BB0A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FA7DBC5-3262-4E9C-8132-A216F41141D7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E881F24-0B93-4D14-8502-A0862F8C27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27F860FB-D957-4D26-9F54-ABAF8E76C53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280C657-9712-436C-AD0B-4250C62B0A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55D9C5-2D90-420D-9ED5-9BE6F65859F9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642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15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817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7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79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41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36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A8026-F209-4768-83FE-B213EEF33A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90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C2EA914-6723-405D-BE4B-CB8C8CD3F22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94F5818-5D6C-4A75-83E0-B2600DC6051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5" r:id="rId8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1.ncdc.noaa.gov/pub/data/noaa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ather.gov/media/asos/ASOS%20Implementation/IFW_stat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weather.gov/asos/ASOSImplementation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1.ncdc.noaa.gov/pub/data/asos-onemi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0278E00-F438-48C4-8018-1A493C9AA4D4}"/>
              </a:ext>
            </a:extLst>
          </p:cNvPr>
          <p:cNvSpPr txBox="1">
            <a:spLocks/>
          </p:cNvSpPr>
          <p:nvPr/>
        </p:nvSpPr>
        <p:spPr>
          <a:xfrm>
            <a:off x="5410200" y="4572000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Course: MODL 301</a:t>
            </a: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36E5F5-B1D4-48F1-9C8A-34A970FA8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DD06C9E-0DB2-43A1-9CD1-544A257A0AE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50"/>
            <a:ext cx="8894762" cy="623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AERMINUTE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FA239D4-BA28-4424-9AC0-8548BBD56E63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>
            <a:extLst>
              <a:ext uri="{FF2B5EF4-FFF2-40B4-BE49-F238E27FC236}">
                <a16:creationId xmlns:a16="http://schemas.microsoft.com/office/drawing/2014/main" id="{C0C626B8-E54D-4EF3-B300-1679529DB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7138" y="1143000"/>
            <a:ext cx="7534275" cy="5181600"/>
          </a:xfrm>
        </p:spPr>
        <p:txBody>
          <a:bodyPr/>
          <a:lstStyle/>
          <a:p>
            <a:pPr marL="282575" indent="-282575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this lesson the student should be able to: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the purpose of AERMINUTE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the AERMINUTE data input requirements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 an AERMINUTE input control file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endParaRPr lang="en-US" alt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42831A-2201-455F-92E4-AFCF7B1A9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4" name="Picture 1026" descr="C:\WINDOWS\Desktop\AERMIC_08_06_01_Presentations\Presentations\flow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13" y="0"/>
            <a:ext cx="9144000" cy="6846888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D724100-7BF1-441E-9F55-E60931254975}"/>
              </a:ext>
            </a:extLst>
          </p:cNvPr>
          <p:cNvSpPr/>
          <p:nvPr/>
        </p:nvSpPr>
        <p:spPr>
          <a:xfrm>
            <a:off x="3621932" y="175372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AERSURFACE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5E76EF1-3867-4EE1-9953-B47FC748BF82}"/>
              </a:ext>
            </a:extLst>
          </p:cNvPr>
          <p:cNvCxnSpPr>
            <a:cxnSpLocks/>
          </p:cNvCxnSpPr>
          <p:nvPr/>
        </p:nvCxnSpPr>
        <p:spPr>
          <a:xfrm flipH="1">
            <a:off x="3190672" y="2023353"/>
            <a:ext cx="431260" cy="1926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7CA4C0A-5BF4-447E-90C1-B2531530E0A1}"/>
              </a:ext>
            </a:extLst>
          </p:cNvPr>
          <p:cNvSpPr/>
          <p:nvPr/>
        </p:nvSpPr>
        <p:spPr>
          <a:xfrm>
            <a:off x="205091" y="154999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AERMINUTE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74C1CD-C718-40AE-8309-19D1DC23017C}"/>
              </a:ext>
            </a:extLst>
          </p:cNvPr>
          <p:cNvCxnSpPr>
            <a:cxnSpLocks/>
          </p:cNvCxnSpPr>
          <p:nvPr/>
        </p:nvCxnSpPr>
        <p:spPr>
          <a:xfrm>
            <a:off x="1483746" y="1958007"/>
            <a:ext cx="0" cy="2579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C6CE070-956A-4D2B-A922-B7DE889BF97B}"/>
              </a:ext>
            </a:extLst>
          </p:cNvPr>
          <p:cNvSpPr/>
          <p:nvPr/>
        </p:nvSpPr>
        <p:spPr>
          <a:xfrm>
            <a:off x="7574601" y="1418150"/>
            <a:ext cx="1364308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DEM DATA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427542-140A-4E18-8DF0-D51BCE741A39}"/>
              </a:ext>
            </a:extLst>
          </p:cNvPr>
          <p:cNvCxnSpPr>
            <a:cxnSpLocks/>
          </p:cNvCxnSpPr>
          <p:nvPr/>
        </p:nvCxnSpPr>
        <p:spPr>
          <a:xfrm flipH="1">
            <a:off x="7740869" y="1823193"/>
            <a:ext cx="152735" cy="2001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8863A22-7C4C-4831-A495-46327EC152BA}"/>
              </a:ext>
            </a:extLst>
          </p:cNvPr>
          <p:cNvSpPr/>
          <p:nvPr/>
        </p:nvSpPr>
        <p:spPr>
          <a:xfrm>
            <a:off x="7587573" y="3799298"/>
            <a:ext cx="1186776" cy="4225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BPIPPRM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08FD2D-EAF4-4CB9-A831-36567FD3B13D}"/>
              </a:ext>
            </a:extLst>
          </p:cNvPr>
          <p:cNvCxnSpPr>
            <a:cxnSpLocks/>
          </p:cNvCxnSpPr>
          <p:nvPr/>
        </p:nvCxnSpPr>
        <p:spPr>
          <a:xfrm>
            <a:off x="7856706" y="4221804"/>
            <a:ext cx="0" cy="8560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95588DC1-BB62-4AE4-887D-0DA7EF998D24}"/>
              </a:ext>
            </a:extLst>
          </p:cNvPr>
          <p:cNvSpPr/>
          <p:nvPr/>
        </p:nvSpPr>
        <p:spPr>
          <a:xfrm>
            <a:off x="6313" y="858847"/>
            <a:ext cx="1589023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F0"/>
                </a:solidFill>
              </a:rPr>
              <a:t>1 MINUTE ASOS DATA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CF2EF80-CC01-43D8-A679-4550BCCB39E8}"/>
              </a:ext>
            </a:extLst>
          </p:cNvPr>
          <p:cNvCxnSpPr>
            <a:cxnSpLocks/>
          </p:cNvCxnSpPr>
          <p:nvPr/>
        </p:nvCxnSpPr>
        <p:spPr>
          <a:xfrm>
            <a:off x="3406302" y="1418150"/>
            <a:ext cx="215630" cy="3355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0D5F2CD-32AC-443E-81EF-F6AD097589C3}"/>
              </a:ext>
            </a:extLst>
          </p:cNvPr>
          <p:cNvSpPr/>
          <p:nvPr/>
        </p:nvSpPr>
        <p:spPr>
          <a:xfrm>
            <a:off x="3190672" y="955145"/>
            <a:ext cx="2297961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F0"/>
                </a:solidFill>
              </a:rPr>
              <a:t>LAND USE, CANOPY &amp; I</a:t>
            </a:r>
            <a:r>
              <a:rPr lang="en-US" sz="1400" i="1" dirty="0">
                <a:solidFill>
                  <a:srgbClr val="00B0F0"/>
                </a:solidFill>
              </a:rPr>
              <a:t>MPERVIOU</a:t>
            </a:r>
            <a:r>
              <a:rPr lang="en-US" sz="1400" dirty="0">
                <a:solidFill>
                  <a:srgbClr val="00B0F0"/>
                </a:solidFill>
              </a:rPr>
              <a:t>S SURFACE DATA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0E7EAB7-6187-4EB7-93E5-F8002299E6B3}"/>
              </a:ext>
            </a:extLst>
          </p:cNvPr>
          <p:cNvCxnSpPr>
            <a:cxnSpLocks/>
          </p:cNvCxnSpPr>
          <p:nvPr/>
        </p:nvCxnSpPr>
        <p:spPr>
          <a:xfrm>
            <a:off x="472966" y="1312404"/>
            <a:ext cx="312459" cy="2375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>
            <a:extLst>
              <a:ext uri="{FF2B5EF4-FFF2-40B4-BE49-F238E27FC236}">
                <a16:creationId xmlns:a16="http://schemas.microsoft.com/office/drawing/2014/main" id="{15522A5C-82F1-45F3-94E4-DC93C1536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8700" y="785812"/>
            <a:ext cx="7848600" cy="5691188"/>
          </a:xfrm>
        </p:spPr>
        <p:txBody>
          <a:bodyPr/>
          <a:lstStyle/>
          <a:p>
            <a:pPr marL="282575" indent="-282575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 Standard ASOS Data - ISHD :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Early </a:t>
            </a:r>
            <a:r>
              <a:rPr lang="en-US" alt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 data consisted of hourly observations made at the top of the hour by a human observer.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Around 2005 the observer was replaced by ASOS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Integrated Surface Hourly data (ISHD).  Data from multiple sites archived in one place and with one format 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data</a:t>
            </a:r>
            <a:r>
              <a:rPr lang="en-US" altLang="en-US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known as </a:t>
            </a:r>
            <a:r>
              <a:rPr lang="en-US" altLang="en-US" b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  <a:r>
              <a:rPr lang="en-US" altLang="en-US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ASOS data and can be downloaded at:</a:t>
            </a:r>
          </a:p>
          <a:p>
            <a:pPr marL="457200" lvl="1" indent="0" eaLnBrk="1" hangingPunct="1">
              <a:spcBef>
                <a:spcPts val="1200"/>
              </a:spcBef>
              <a:buNone/>
            </a:pPr>
            <a:endParaRPr lang="en-US" altLang="en-US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028A05-471D-411B-A6DA-8F1954B36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52400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NWS Surface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C5C236-A196-4057-B53B-C85D8DD66D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3619" y="4724400"/>
            <a:ext cx="60960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http://www1.ncdc.noaa.gov/pub/data/noaa/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351BB89-C4C4-408F-8D85-6F5B554A6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0" y="304800"/>
            <a:ext cx="74676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to ASOS - Ice free Winds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Content Placeholder 6">
            <a:extLst>
              <a:ext uri="{FF2B5EF4-FFF2-40B4-BE49-F238E27FC236}">
                <a16:creationId xmlns:a16="http://schemas.microsoft.com/office/drawing/2014/main" id="{9C4BCB75-3553-46A7-A8ED-C6DA07F2BB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28245" y="681859"/>
            <a:ext cx="7239000" cy="55372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ASOS Ice Free Wind (IFW) sensor program replaced cup and vane sensors with heated sonic anemometers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Sensor replacement began in 2005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of stations with their IFW installation dates, as of October 27, 2009, can be found at (Browser only)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>
                <a:hlinkClick r:id="rId3"/>
              </a:rPr>
              <a:t>https://www.weather.gov/media/asos/ASOS%20Implementation/IFW_stat.pdf</a:t>
            </a:r>
            <a:endParaRPr lang="en-US" dirty="0"/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information on ice-free winds at (Browser only)</a:t>
            </a:r>
          </a:p>
          <a:p>
            <a:pPr lvl="2" eaLnBrk="1" hangingPunct="1">
              <a:spcBef>
                <a:spcPct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800" dirty="0">
                <a:hlinkClick r:id="rId4"/>
              </a:rPr>
              <a:t>https://www.weather.gov/asos/ASOSImplementation</a:t>
            </a: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EDA346-CEC3-4F09-AE7D-A32A80B3B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0347" y="838200"/>
            <a:ext cx="7534876" cy="5486400"/>
          </a:xfrm>
        </p:spPr>
        <p:txBody>
          <a:bodyPr/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ASOS stations have one of two different statuses: commissioned and non-commissioned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non-commissioned site is the </a:t>
            </a:r>
            <a:r>
              <a:rPr 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Standard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ASOS data we discussed before. This data is a 2 min average at the top of the hr. (automated version of human observations)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Once a site is commissioned a rolling 2 min averaged is archived for each 1 min in the hr. </a:t>
            </a:r>
            <a:r>
              <a:rPr lang="en-US" sz="2000" dirty="0"/>
              <a:t>(</a:t>
            </a:r>
            <a:r>
              <a:rPr lang="en-US" sz="2000" dirty="0">
                <a:highlight>
                  <a:srgbClr val="FFFF00"/>
                </a:highlight>
              </a:rPr>
              <a:t>1-min ASOS data</a:t>
            </a:r>
            <a:r>
              <a:rPr lang="en-US" sz="2000" dirty="0"/>
              <a:t>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Commissioned data a </a:t>
            </a:r>
            <a:r>
              <a:rPr 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true one-hour average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produced. This significantly increased the accuracy of model predictions since the data, whether observer based, standard ASOS or 1-min ASOS data is assumed to be a 1hr average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⸫ Knowing the commissioned date is essential when choosing ASOS data.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2D2B55-105C-4DB6-867D-D183DF67A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602" y="117091"/>
            <a:ext cx="7467600" cy="62388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ASOS Data</a:t>
            </a:r>
          </a:p>
        </p:txBody>
      </p:sp>
    </p:spTree>
    <p:extLst>
      <p:ext uri="{BB962C8B-B14F-4D97-AF65-F5344CB8AC3E}">
        <p14:creationId xmlns:p14="http://schemas.microsoft.com/office/powerpoint/2010/main" val="3942811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ED1C4E-5032-44B0-84F6-E9AC628E8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768" y="928688"/>
            <a:ext cx="7924800" cy="55149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station and year, files are available in </a:t>
            </a: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monthly blocks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i.e., one file per month for a station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Files are generally named:                  	64050XXXXYYYYMM.dat 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XXXX is the 4-character station call sign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YYYY and MM are the 4-digit year and 2-digit month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data needs to be processed by AERMINUTE to create the hourly averages and format it 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for AERMET’s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use.</a:t>
            </a: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Min ASOS Data can be acquired from the following site: </a:t>
            </a:r>
          </a:p>
          <a:p>
            <a:pPr marL="739775" indent="-282575" eaLnBrk="1" hangingPunct="1">
              <a:spcBef>
                <a:spcPts val="600"/>
              </a:spcBef>
              <a:buFont typeface="Arial" pitchFamily="34" charset="0"/>
              <a:buNone/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A3FAFA-EE1B-4FB4-8B01-CC7F76FEE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80219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ASOS 1 Min Data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24C7B22E-7C4F-48F4-B741-2B60816EA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668" y="5334000"/>
            <a:ext cx="72390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hlinkClick r:id="rId3"/>
              </a:rPr>
              <a:t>https://www1.ncdc.noaa.gov/pub/data/asos-onemin/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5A3A2F-69C7-4C14-9004-41BF2CDAB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2060" y="0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Options</a:t>
            </a:r>
          </a:p>
        </p:txBody>
      </p:sp>
      <p:sp>
        <p:nvSpPr>
          <p:cNvPr id="25603" name="Content Placeholder 6">
            <a:extLst>
              <a:ext uri="{FF2B5EF4-FFF2-40B4-BE49-F238E27FC236}">
                <a16:creationId xmlns:a16="http://schemas.microsoft.com/office/drawing/2014/main" id="{6D267293-A09E-4AB1-8D9A-F773CEA108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34084" y="812800"/>
            <a:ext cx="7239000" cy="58166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Unless otherwise noted, all control file keywords and parameters are mandatory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STARTEND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start and end dates of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the data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IFWGROUP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—ice-free wind group</a:t>
            </a:r>
          </a:p>
          <a:p>
            <a:pPr lvl="2" eaLnBrk="1" hangingPunct="1">
              <a:buFont typeface="Courier New" panose="02070309020205020404" pitchFamily="49" charset="0"/>
              <a:buChar char="o"/>
            </a:pP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Status—indicates if the station is part of the IFW group</a:t>
            </a:r>
          </a:p>
          <a:p>
            <a:pPr lvl="2" eaLnBrk="1" hangingPunct="1">
              <a:buFont typeface="Courier New" panose="02070309020205020404" pitchFamily="49" charset="0"/>
              <a:buChar char="o"/>
            </a:pP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comm_month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comm_day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comm_year</a:t>
            </a:r>
            <a:endParaRPr lang="en-US" alt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DATAFILE STARTING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2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1min.Datafiles_list 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(1-minute ASOS data)</a:t>
            </a:r>
            <a:endParaRPr lang="en-US" alt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DATAFILE FINISHED </a:t>
            </a:r>
          </a:p>
          <a:p>
            <a:pPr marL="457200" lvl="1" indent="0" eaLnBrk="1" hangingPunct="1">
              <a:spcBef>
                <a:spcPts val="600"/>
              </a:spcBef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SURFDATA STARTING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Surface_files_list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(Standard ASOS ISH data)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SURFDATA FINISHED</a:t>
            </a:r>
            <a:endParaRPr lang="en-US" altLang="en-US" sz="28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buFont typeface="Courier New" panose="02070309020205020404" pitchFamily="49" charset="0"/>
              <a:buChar char="o"/>
            </a:pPr>
            <a:endParaRPr lang="en-US" altLang="en-US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5A0BD0A-50F6-4F91-A2A7-D918DDCE1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Options</a:t>
            </a:r>
          </a:p>
        </p:txBody>
      </p:sp>
      <p:sp>
        <p:nvSpPr>
          <p:cNvPr id="29699" name="Content Placeholder 6">
            <a:extLst>
              <a:ext uri="{FF2B5EF4-FFF2-40B4-BE49-F238E27FC236}">
                <a16:creationId xmlns:a16="http://schemas.microsoft.com/office/drawing/2014/main" id="{12B37205-4109-4C69-909E-8C6EA98957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1168400"/>
            <a:ext cx="7239000" cy="5232400"/>
          </a:xfrm>
        </p:spPr>
        <p:txBody>
          <a:bodyPr/>
          <a:lstStyle/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OUTFILES STARTING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—list of output files follows</a:t>
            </a:r>
          </a:p>
          <a:p>
            <a:pPr lvl="2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HOURFILE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(this is an AERMET input file)</a:t>
            </a:r>
            <a:endParaRPr lang="en-US" alt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SUMMFILE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 (Optional) </a:t>
            </a:r>
          </a:p>
          <a:p>
            <a:pPr lvl="2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COMPFILE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 (Optional) </a:t>
            </a:r>
          </a:p>
          <a:p>
            <a:pPr lvl="2"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altLang="en-US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OUTFILES FINISHED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—list of output files is completed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will discuss the control file when we run AERMINUTE</a:t>
            </a:r>
          </a:p>
          <a:p>
            <a:pPr eaLnBrk="1" hangingPunct="1">
              <a:buFont typeface="Wingdings" pitchFamily="2" charset="2"/>
              <a:buChar char="Ø"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PTI_Template_AI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67D2D9-3EE2-4D26-A757-CA58C1F063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525fa7-169b-46a1-8371-f21838c3498e"/>
    <ds:schemaRef ds:uri="a946c7e2-e968-47fa-b743-9bb460e7e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382B6C-FF93-4607-87CD-38B424874D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APTI_Template_AIR</Template>
  <TotalTime>6462</TotalTime>
  <Words>610</Words>
  <Application>Microsoft Office PowerPoint</Application>
  <PresentationFormat>On-screen Show (4:3)</PresentationFormat>
  <Paragraphs>74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Arial</vt:lpstr>
      <vt:lpstr>Wingdings</vt:lpstr>
      <vt:lpstr>Times New Roman</vt:lpstr>
      <vt:lpstr>Trebuchet MS</vt:lpstr>
      <vt:lpstr>Courier New</vt:lpstr>
      <vt:lpstr>APTI_Template_AIR</vt:lpstr>
      <vt:lpstr>AERMINUTE</vt:lpstr>
      <vt:lpstr>Learning Objectives</vt:lpstr>
      <vt:lpstr>PowerPoint Presentation</vt:lpstr>
      <vt:lpstr>NWS Surface Data</vt:lpstr>
      <vt:lpstr>Change to ASOS - Ice free Winds </vt:lpstr>
      <vt:lpstr>ASOS Data</vt:lpstr>
      <vt:lpstr>ASOS 1 Min Data</vt:lpstr>
      <vt:lpstr>Control Options</vt:lpstr>
      <vt:lpstr>Control Options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555</cp:revision>
  <cp:lastPrinted>2021-07-03T16:08:55Z</cp:lastPrinted>
  <dcterms:created xsi:type="dcterms:W3CDTF">2013-08-20T21:56:03Z</dcterms:created>
  <dcterms:modified xsi:type="dcterms:W3CDTF">2026-01-15T16:45:48Z</dcterms:modified>
</cp:coreProperties>
</file>