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3"/>
  </p:sldMasterIdLst>
  <p:notesMasterIdLst>
    <p:notesMasterId r:id="rId30"/>
  </p:notesMasterIdLst>
  <p:sldIdLst>
    <p:sldId id="270" r:id="rId4"/>
    <p:sldId id="337" r:id="rId5"/>
    <p:sldId id="285" r:id="rId6"/>
    <p:sldId id="295" r:id="rId7"/>
    <p:sldId id="407" r:id="rId8"/>
    <p:sldId id="296" r:id="rId9"/>
    <p:sldId id="297" r:id="rId10"/>
    <p:sldId id="298" r:id="rId11"/>
    <p:sldId id="300" r:id="rId12"/>
    <p:sldId id="301" r:id="rId13"/>
    <p:sldId id="338" r:id="rId14"/>
    <p:sldId id="334" r:id="rId15"/>
    <p:sldId id="299" r:id="rId16"/>
    <p:sldId id="304" r:id="rId17"/>
    <p:sldId id="302" r:id="rId18"/>
    <p:sldId id="303" r:id="rId19"/>
    <p:sldId id="335" r:id="rId20"/>
    <p:sldId id="314" r:id="rId21"/>
    <p:sldId id="408" r:id="rId22"/>
    <p:sldId id="321" r:id="rId23"/>
    <p:sldId id="322" r:id="rId24"/>
    <p:sldId id="323" r:id="rId25"/>
    <p:sldId id="331" r:id="rId26"/>
    <p:sldId id="325" r:id="rId27"/>
    <p:sldId id="315" r:id="rId28"/>
    <p:sldId id="330" r:id="rId29"/>
  </p:sldIdLst>
  <p:sldSz cx="9144000" cy="6858000" type="screen4x3"/>
  <p:notesSz cx="6858000" cy="9313863"/>
  <p:embeddedFontLst>
    <p:embeddedFont>
      <p:font typeface="Trebuchet MS" panose="020B0603020202020204" pitchFamily="34" charset="0"/>
      <p:regular r:id="rId31"/>
      <p:bold r:id="rId32"/>
      <p:italic r:id="rId33"/>
      <p:boldItalic r:id="rId34"/>
    </p:embeddedFont>
  </p:embeddedFontLst>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4"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C32473-E740-8D2B-D8D4-626C4F1B4245}" name="Alan Cimorelli" initials="AC" userId="b24377a5dd232df7"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lan Cimorelli" initials="" lastIdx="17" clrIdx="0"/>
  <p:cmAuthor id="2" name="Alan Cimorelli" initials="AC" lastIdx="1" clrIdx="1">
    <p:extLst>
      <p:ext uri="{19B8F6BF-5375-455C-9EA6-DF929625EA0E}">
        <p15:presenceInfo xmlns:p15="http://schemas.microsoft.com/office/powerpoint/2012/main" userId="b24377a5dd232df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000000"/>
    <a:srgbClr val="0000FF"/>
    <a:srgbClr val="008080"/>
    <a:srgbClr val="002060"/>
    <a:srgbClr val="0065B0"/>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12" autoAdjust="0"/>
    <p:restoredTop sz="96329" autoAdjust="0"/>
  </p:normalViewPr>
  <p:slideViewPr>
    <p:cSldViewPr snapToGrid="0">
      <p:cViewPr varScale="1">
        <p:scale>
          <a:sx n="84" d="100"/>
          <a:sy n="84" d="100"/>
        </p:scale>
        <p:origin x="1536" y="288"/>
      </p:cViewPr>
      <p:guideLst>
        <p:guide orient="horz" pos="2160"/>
        <p:guide pos="2880"/>
      </p:guideLst>
    </p:cSldViewPr>
  </p:slideViewPr>
  <p:outlineViewPr>
    <p:cViewPr>
      <p:scale>
        <a:sx n="33" d="100"/>
        <a:sy n="33" d="100"/>
      </p:scale>
      <p:origin x="0" y="-34844"/>
    </p:cViewPr>
    <p:sldLst>
      <p:sld r:id="rId1" collapse="1"/>
    </p:sldLst>
  </p:outlineViewPr>
  <p:notesTextViewPr>
    <p:cViewPr>
      <p:scale>
        <a:sx n="125" d="100"/>
        <a:sy n="125" d="100"/>
      </p:scale>
      <p:origin x="0" y="0"/>
    </p:cViewPr>
  </p:notesTextViewPr>
  <p:sorterViewPr>
    <p:cViewPr>
      <p:scale>
        <a:sx n="100" d="100"/>
        <a:sy n="100" d="100"/>
      </p:scale>
      <p:origin x="0" y="-8376"/>
    </p:cViewPr>
  </p:sorterViewPr>
  <p:notesViewPr>
    <p:cSldViewPr snapToGrid="0">
      <p:cViewPr varScale="1">
        <p:scale>
          <a:sx n="64" d="100"/>
          <a:sy n="64" d="100"/>
        </p:scale>
        <p:origin x="3101" y="82"/>
      </p:cViewPr>
      <p:guideLst>
        <p:guide orient="horz" pos="2934"/>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font" Target="fonts/font4.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font" Target="fonts/font3.fntdata"/><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font" Target="fonts/font2.fntdata"/><Relationship Id="rId37" Type="http://schemas.openxmlformats.org/officeDocument/2006/relationships/viewProps" Target="viewProps.xml"/><Relationship Id="rId40" Type="http://schemas.microsoft.com/office/2018/10/relationships/authors" Targe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1.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commentAuthors" Target="commentAuthors.xml"/><Relationship Id="rId8" Type="http://schemas.openxmlformats.org/officeDocument/2006/relationships/slide" Target="slides/slide5.xml"/><Relationship Id="rId3" Type="http://schemas.openxmlformats.org/officeDocument/2006/relationships/slideMaster" Target="slideMasters/slide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40A60D9-C478-48FC-87C6-C8F5A304643E}"/>
              </a:ext>
            </a:extLst>
          </p:cNvPr>
          <p:cNvSpPr>
            <a:spLocks noGrp="1"/>
          </p:cNvSpPr>
          <p:nvPr>
            <p:ph type="hdr" sz="quarter"/>
          </p:nvPr>
        </p:nvSpPr>
        <p:spPr>
          <a:xfrm>
            <a:off x="0" y="1"/>
            <a:ext cx="2972098" cy="465077"/>
          </a:xfrm>
          <a:prstGeom prst="rect">
            <a:avLst/>
          </a:prstGeom>
        </p:spPr>
        <p:txBody>
          <a:bodyPr vert="horz" lIns="91848" tIns="45924" rIns="91848" bIns="45924" rtlCol="0"/>
          <a:lstStyle>
            <a:lvl1pPr algn="l" eaLnBrk="1" hangingPunct="1">
              <a:defRPr sz="1200">
                <a:latin typeface="Arial" charset="0"/>
                <a:cs typeface="+mn-cs"/>
              </a:defRPr>
            </a:lvl1pPr>
          </a:lstStyle>
          <a:p>
            <a:pPr>
              <a:defRPr/>
            </a:pPr>
            <a:endParaRPr lang="en-US"/>
          </a:p>
        </p:txBody>
      </p:sp>
      <p:sp>
        <p:nvSpPr>
          <p:cNvPr id="3" name="Date Placeholder 2">
            <a:extLst>
              <a:ext uri="{FF2B5EF4-FFF2-40B4-BE49-F238E27FC236}">
                <a16:creationId xmlns:a16="http://schemas.microsoft.com/office/drawing/2014/main" id="{EB5682F6-383C-4E99-B08B-BC82E02D7181}"/>
              </a:ext>
            </a:extLst>
          </p:cNvPr>
          <p:cNvSpPr>
            <a:spLocks noGrp="1"/>
          </p:cNvSpPr>
          <p:nvPr>
            <p:ph type="dt" idx="1"/>
          </p:nvPr>
        </p:nvSpPr>
        <p:spPr>
          <a:xfrm>
            <a:off x="3884414" y="1"/>
            <a:ext cx="2972098" cy="465077"/>
          </a:xfrm>
          <a:prstGeom prst="rect">
            <a:avLst/>
          </a:prstGeom>
        </p:spPr>
        <p:txBody>
          <a:bodyPr vert="horz" lIns="91848" tIns="45924" rIns="91848" bIns="45924" rtlCol="0"/>
          <a:lstStyle>
            <a:lvl1pPr algn="r" eaLnBrk="1" hangingPunct="1">
              <a:defRPr sz="1200">
                <a:latin typeface="Arial" charset="0"/>
                <a:cs typeface="+mn-cs"/>
              </a:defRPr>
            </a:lvl1pPr>
          </a:lstStyle>
          <a:p>
            <a:pPr>
              <a:defRPr/>
            </a:pPr>
            <a:fld id="{1CE8FAD0-82DB-46B6-9659-EC32C41124CA}" type="datetimeFigureOut">
              <a:rPr lang="en-US"/>
              <a:pPr>
                <a:defRPr/>
              </a:pPr>
              <a:t>1/11/2026</a:t>
            </a:fld>
            <a:endParaRPr lang="en-US"/>
          </a:p>
        </p:txBody>
      </p:sp>
      <p:sp>
        <p:nvSpPr>
          <p:cNvPr id="4" name="Slide Image Placeholder 3">
            <a:extLst>
              <a:ext uri="{FF2B5EF4-FFF2-40B4-BE49-F238E27FC236}">
                <a16:creationId xmlns:a16="http://schemas.microsoft.com/office/drawing/2014/main" id="{AD1DE93F-7B7E-4015-A59C-96E2744513DC}"/>
              </a:ext>
            </a:extLst>
          </p:cNvPr>
          <p:cNvSpPr>
            <a:spLocks noGrp="1" noRot="1" noChangeAspect="1"/>
          </p:cNvSpPr>
          <p:nvPr>
            <p:ph type="sldImg" idx="2"/>
          </p:nvPr>
        </p:nvSpPr>
        <p:spPr>
          <a:xfrm>
            <a:off x="1101725" y="698500"/>
            <a:ext cx="4656138" cy="3494088"/>
          </a:xfrm>
          <a:prstGeom prst="rect">
            <a:avLst/>
          </a:prstGeom>
          <a:noFill/>
          <a:ln w="12700">
            <a:solidFill>
              <a:prstClr val="black"/>
            </a:solidFill>
          </a:ln>
        </p:spPr>
        <p:txBody>
          <a:bodyPr vert="horz" lIns="91848" tIns="45924" rIns="91848" bIns="45924" rtlCol="0" anchor="ctr"/>
          <a:lstStyle/>
          <a:p>
            <a:pPr lvl="0"/>
            <a:endParaRPr lang="en-US" noProof="0"/>
          </a:p>
        </p:txBody>
      </p:sp>
      <p:sp>
        <p:nvSpPr>
          <p:cNvPr id="5" name="Notes Placeholder 4">
            <a:extLst>
              <a:ext uri="{FF2B5EF4-FFF2-40B4-BE49-F238E27FC236}">
                <a16:creationId xmlns:a16="http://schemas.microsoft.com/office/drawing/2014/main" id="{B04B4ECA-E690-4DF7-AFD9-8B4CA0AE988C}"/>
              </a:ext>
            </a:extLst>
          </p:cNvPr>
          <p:cNvSpPr>
            <a:spLocks noGrp="1"/>
          </p:cNvSpPr>
          <p:nvPr>
            <p:ph type="body" sz="quarter" idx="3"/>
          </p:nvPr>
        </p:nvSpPr>
        <p:spPr>
          <a:xfrm>
            <a:off x="686098" y="4424394"/>
            <a:ext cx="5485805" cy="4190314"/>
          </a:xfrm>
          <a:prstGeom prst="rect">
            <a:avLst/>
          </a:prstGeom>
        </p:spPr>
        <p:txBody>
          <a:bodyPr vert="horz" lIns="91848" tIns="45924" rIns="91848" bIns="45924"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0F43D76B-2FAB-4641-998D-BF7D5E89B2ED}"/>
              </a:ext>
            </a:extLst>
          </p:cNvPr>
          <p:cNvSpPr>
            <a:spLocks noGrp="1"/>
          </p:cNvSpPr>
          <p:nvPr>
            <p:ph type="ftr" sz="quarter" idx="4"/>
          </p:nvPr>
        </p:nvSpPr>
        <p:spPr>
          <a:xfrm>
            <a:off x="0" y="8847247"/>
            <a:ext cx="2972098" cy="465077"/>
          </a:xfrm>
          <a:prstGeom prst="rect">
            <a:avLst/>
          </a:prstGeom>
        </p:spPr>
        <p:txBody>
          <a:bodyPr vert="horz" lIns="91848" tIns="45924" rIns="91848" bIns="45924" rtlCol="0" anchor="b"/>
          <a:lstStyle>
            <a:lvl1pPr algn="l" eaLnBrk="1" hangingPunct="1">
              <a:defRPr sz="1200">
                <a:latin typeface="Arial" charset="0"/>
                <a:cs typeface="+mn-cs"/>
              </a:defRPr>
            </a:lvl1pPr>
          </a:lstStyle>
          <a:p>
            <a:pPr>
              <a:defRPr/>
            </a:pPr>
            <a:endParaRPr lang="en-US"/>
          </a:p>
        </p:txBody>
      </p:sp>
      <p:sp>
        <p:nvSpPr>
          <p:cNvPr id="7" name="Slide Number Placeholder 6">
            <a:extLst>
              <a:ext uri="{FF2B5EF4-FFF2-40B4-BE49-F238E27FC236}">
                <a16:creationId xmlns:a16="http://schemas.microsoft.com/office/drawing/2014/main" id="{B820EB82-83EB-4FFA-959C-DC48BAD91B49}"/>
              </a:ext>
            </a:extLst>
          </p:cNvPr>
          <p:cNvSpPr>
            <a:spLocks noGrp="1"/>
          </p:cNvSpPr>
          <p:nvPr>
            <p:ph type="sldNum" sz="quarter" idx="5"/>
          </p:nvPr>
        </p:nvSpPr>
        <p:spPr>
          <a:xfrm>
            <a:off x="3884414" y="8847247"/>
            <a:ext cx="2972098" cy="465077"/>
          </a:xfrm>
          <a:prstGeom prst="rect">
            <a:avLst/>
          </a:prstGeom>
        </p:spPr>
        <p:txBody>
          <a:bodyPr vert="horz" wrap="square" lIns="91848" tIns="45924" rIns="91848" bIns="45924" numCol="1" anchor="b" anchorCtr="0" compatLnSpc="1">
            <a:prstTxWarp prst="textNoShape">
              <a:avLst/>
            </a:prstTxWarp>
          </a:bodyPr>
          <a:lstStyle>
            <a:lvl1pPr algn="r" eaLnBrk="1" hangingPunct="1">
              <a:defRPr sz="1200"/>
            </a:lvl1pPr>
          </a:lstStyle>
          <a:p>
            <a:pPr>
              <a:defRPr/>
            </a:pPr>
            <a:fld id="{E431D9D0-C4FE-43B9-A581-445BA8068E0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id="{DDA4C8C8-F015-4732-A8BE-5999975CDEF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id="{BAD0B854-A5B0-4928-AEA1-F771C1D006A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6148" name="Slide Number Placeholder 3">
            <a:extLst>
              <a:ext uri="{FF2B5EF4-FFF2-40B4-BE49-F238E27FC236}">
                <a16:creationId xmlns:a16="http://schemas.microsoft.com/office/drawing/2014/main" id="{A2DEBD1E-BB83-48A2-A3DD-DCEFC9AE20F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BB65934B-1431-46B4-BF03-F4F9A4F29A09}" type="slidenum">
              <a:rPr lang="en-US" altLang="en-US" sz="1200">
                <a:latin typeface="Arial" panose="020B0604020202020204" pitchFamily="34" charset="0"/>
              </a:rPr>
              <a:pPr>
                <a:spcBef>
                  <a:spcPct val="0"/>
                </a:spcBef>
              </a:pPr>
              <a:t>1</a:t>
            </a:fld>
            <a:endParaRPr lang="en-US" altLang="en-US" sz="1200">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A1914407-D536-4627-8BAC-DB0DAB3EC7C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5A933CDF-B638-41F4-AA7E-6D6D3141C13D}"/>
              </a:ext>
            </a:extLst>
          </p:cNvPr>
          <p:cNvSpPr>
            <a:spLocks noGrp="1"/>
          </p:cNvSpPr>
          <p:nvPr>
            <p:ph type="body" idx="1"/>
          </p:nvPr>
        </p:nvSpPr>
        <p:spPr/>
        <p:txBody>
          <a:bodyPr>
            <a:normAutofit/>
          </a:bodyPr>
          <a:lstStyle/>
          <a:p>
            <a:pPr eaLnBrk="1" fontAlgn="auto" hangingPunct="1">
              <a:spcBef>
                <a:spcPts val="0"/>
              </a:spcBef>
              <a:spcAft>
                <a:spcPts val="0"/>
              </a:spcAft>
              <a:defRPr/>
            </a:pPr>
            <a:endParaRPr lang="en-US" dirty="0"/>
          </a:p>
        </p:txBody>
      </p:sp>
      <p:sp>
        <p:nvSpPr>
          <p:cNvPr id="26628" name="Slide Number Placeholder 3">
            <a:extLst>
              <a:ext uri="{FF2B5EF4-FFF2-40B4-BE49-F238E27FC236}">
                <a16:creationId xmlns:a16="http://schemas.microsoft.com/office/drawing/2014/main" id="{C89DDF6E-073B-4AC5-93D9-DB524F82DF8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7D4CF920-0C6A-4A05-BFA9-BF5A873FAD0A}" type="slidenum">
              <a:rPr lang="en-US" altLang="en-US" sz="1200">
                <a:latin typeface="Arial" panose="020B0604020202020204" pitchFamily="34" charset="0"/>
              </a:rPr>
              <a:pPr>
                <a:spcBef>
                  <a:spcPct val="0"/>
                </a:spcBef>
              </a:pPr>
              <a:t>11</a:t>
            </a:fld>
            <a:endParaRPr lang="en-US" altLang="en-US" sz="1200">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5C5B7778-2FEF-4C54-BCE1-8B95858CF3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a:extLst>
              <a:ext uri="{FF2B5EF4-FFF2-40B4-BE49-F238E27FC236}">
                <a16:creationId xmlns:a16="http://schemas.microsoft.com/office/drawing/2014/main" id="{0DC23FCE-1B75-4C31-A356-8FE13D70057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b="1" i="1" dirty="0"/>
          </a:p>
        </p:txBody>
      </p:sp>
      <p:sp>
        <p:nvSpPr>
          <p:cNvPr id="40964" name="Slide Number Placeholder 3">
            <a:extLst>
              <a:ext uri="{FF2B5EF4-FFF2-40B4-BE49-F238E27FC236}">
                <a16:creationId xmlns:a16="http://schemas.microsoft.com/office/drawing/2014/main" id="{C6358CFC-E08A-4987-AEF0-ABE83C2CFE3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70480D5F-2E40-42AB-8295-D61D6645E973}" type="slidenum">
              <a:rPr lang="en-US" altLang="en-US" sz="1200">
                <a:latin typeface="Arial" panose="020B0604020202020204" pitchFamily="34" charset="0"/>
              </a:rPr>
              <a:pPr>
                <a:spcBef>
                  <a:spcPct val="0"/>
                </a:spcBef>
              </a:pPr>
              <a:t>12</a:t>
            </a:fld>
            <a:endParaRPr lang="en-US" altLang="en-US" sz="1200">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D59718E3-1A9F-48E7-B503-B2BAD4FB558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43EA9912-15C0-4649-9C6A-190E44CCE5D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36868" name="Slide Number Placeholder 3">
            <a:extLst>
              <a:ext uri="{FF2B5EF4-FFF2-40B4-BE49-F238E27FC236}">
                <a16:creationId xmlns:a16="http://schemas.microsoft.com/office/drawing/2014/main" id="{394C99B7-FB53-486A-99DB-E485A60CAA7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1F6E4193-DE0B-4966-901E-1E03905D7D0E}" type="slidenum">
              <a:rPr lang="en-US" altLang="en-US" sz="1200">
                <a:latin typeface="Arial" panose="020B0604020202020204" pitchFamily="34" charset="0"/>
              </a:rPr>
              <a:pPr>
                <a:spcBef>
                  <a:spcPct val="0"/>
                </a:spcBef>
              </a:pPr>
              <a:t>13</a:t>
            </a:fld>
            <a:endParaRPr lang="en-US" altLang="en-US" sz="1200">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C2A67B43-86F6-4F5C-92D9-96CA4ED446A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019A3706-FEA6-4F8E-9B80-3CAB8E69BFE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38916" name="Slide Number Placeholder 3">
            <a:extLst>
              <a:ext uri="{FF2B5EF4-FFF2-40B4-BE49-F238E27FC236}">
                <a16:creationId xmlns:a16="http://schemas.microsoft.com/office/drawing/2014/main" id="{316BC45B-D970-4C4A-B661-A9C9B60EBC9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D69BC4BD-3411-498C-876A-371861CDEAB9}" type="slidenum">
              <a:rPr lang="en-US" altLang="en-US" sz="1200">
                <a:latin typeface="Arial" panose="020B0604020202020204" pitchFamily="34" charset="0"/>
              </a:rPr>
              <a:pPr>
                <a:spcBef>
                  <a:spcPct val="0"/>
                </a:spcBef>
              </a:pPr>
              <a:t>14</a:t>
            </a:fld>
            <a:endParaRPr lang="en-US" altLang="en-US" sz="1200">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477222A8-7ED2-4FCB-A64C-3C1FA91F065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7C46C845-2412-414E-A294-F0FF6C105C4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30724" name="Slide Number Placeholder 3">
            <a:extLst>
              <a:ext uri="{FF2B5EF4-FFF2-40B4-BE49-F238E27FC236}">
                <a16:creationId xmlns:a16="http://schemas.microsoft.com/office/drawing/2014/main" id="{43A10CD9-4D7C-4E85-864A-F3DF23BFE27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8E789D1C-5D28-4EEF-B691-A84151A44044}" type="slidenum">
              <a:rPr lang="en-US" altLang="en-US" sz="1200">
                <a:latin typeface="Arial" panose="020B0604020202020204" pitchFamily="34" charset="0"/>
              </a:rPr>
              <a:pPr>
                <a:spcBef>
                  <a:spcPct val="0"/>
                </a:spcBef>
              </a:pPr>
              <a:t>15</a:t>
            </a:fld>
            <a:endParaRPr lang="en-US" altLang="en-US" sz="1200">
              <a:latin typeface="Arial" panose="020B060402020202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3A92D4A7-933B-4648-B9FE-324A15B7A4A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1E74874A-F027-4690-94CA-38A8946382C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32772" name="Slide Number Placeholder 3">
            <a:extLst>
              <a:ext uri="{FF2B5EF4-FFF2-40B4-BE49-F238E27FC236}">
                <a16:creationId xmlns:a16="http://schemas.microsoft.com/office/drawing/2014/main" id="{E401826B-17E3-46B6-89C6-6EC12019FC8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4DF81D56-351B-410A-A87D-6128DC27BDA6}" type="slidenum">
              <a:rPr lang="en-US" altLang="en-US" sz="1200">
                <a:latin typeface="Arial" panose="020B0604020202020204" pitchFamily="34" charset="0"/>
              </a:rPr>
              <a:pPr>
                <a:spcBef>
                  <a:spcPct val="0"/>
                </a:spcBef>
              </a:pPr>
              <a:t>16</a:t>
            </a:fld>
            <a:endParaRPr lang="en-US" altLang="en-US" sz="1200">
              <a:latin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200E095A-6AF8-43BD-B46B-C685B108443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2939CAFB-A856-491B-BED0-3845889FB0A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34820" name="Slide Number Placeholder 3">
            <a:extLst>
              <a:ext uri="{FF2B5EF4-FFF2-40B4-BE49-F238E27FC236}">
                <a16:creationId xmlns:a16="http://schemas.microsoft.com/office/drawing/2014/main" id="{C036D96F-42BC-477A-B5C6-BE087A19FA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35175A50-9882-487D-B31A-FAC419E9DE43}" type="slidenum">
              <a:rPr lang="en-US" altLang="en-US" sz="1200">
                <a:latin typeface="Arial" panose="020B0604020202020204" pitchFamily="34" charset="0"/>
              </a:rPr>
              <a:pPr>
                <a:spcBef>
                  <a:spcPct val="0"/>
                </a:spcBef>
              </a:pPr>
              <a:t>17</a:t>
            </a:fld>
            <a:endParaRPr lang="en-US" altLang="en-US" sz="1200">
              <a:latin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a:extLst>
              <a:ext uri="{FF2B5EF4-FFF2-40B4-BE49-F238E27FC236}">
                <a16:creationId xmlns:a16="http://schemas.microsoft.com/office/drawing/2014/main" id="{11C5F440-1030-4544-A745-A56A836D704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a:extLst>
              <a:ext uri="{FF2B5EF4-FFF2-40B4-BE49-F238E27FC236}">
                <a16:creationId xmlns:a16="http://schemas.microsoft.com/office/drawing/2014/main" id="{0137E2A5-CDED-4416-A91C-5FDA05BA2DF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59396" name="Slide Number Placeholder 3">
            <a:extLst>
              <a:ext uri="{FF2B5EF4-FFF2-40B4-BE49-F238E27FC236}">
                <a16:creationId xmlns:a16="http://schemas.microsoft.com/office/drawing/2014/main" id="{05819E58-E42D-4AC6-808A-BBEA6BA341B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2011D2EE-8DAD-44D3-8916-51DC643B701D}" type="slidenum">
              <a:rPr lang="en-US" altLang="en-US" sz="1200">
                <a:latin typeface="Arial" panose="020B0604020202020204" pitchFamily="34" charset="0"/>
              </a:rPr>
              <a:pPr>
                <a:spcBef>
                  <a:spcPct val="0"/>
                </a:spcBef>
              </a:pPr>
              <a:t>18</a:t>
            </a:fld>
            <a:endParaRPr lang="en-US" altLang="en-US" sz="1200">
              <a:latin typeface="Arial" panose="020B060402020202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431D9D0-C4FE-43B9-A581-445BA8068E0E}" type="slidenum">
              <a:rPr lang="en-US" altLang="en-US" smtClean="0"/>
              <a:pPr>
                <a:defRPr/>
              </a:pPr>
              <a:t>19</a:t>
            </a:fld>
            <a:endParaRPr lang="en-US" altLang="en-US"/>
          </a:p>
        </p:txBody>
      </p:sp>
    </p:spTree>
    <p:extLst>
      <p:ext uri="{BB962C8B-B14F-4D97-AF65-F5344CB8AC3E}">
        <p14:creationId xmlns:p14="http://schemas.microsoft.com/office/powerpoint/2010/main" val="21504753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a:extLst>
              <a:ext uri="{FF2B5EF4-FFF2-40B4-BE49-F238E27FC236}">
                <a16:creationId xmlns:a16="http://schemas.microsoft.com/office/drawing/2014/main" id="{5044E53C-3452-4150-895C-7056C6FAFB4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EA26129E-30E7-4B44-BFD1-43AF6DB42EEA}"/>
              </a:ext>
            </a:extLst>
          </p:cNvPr>
          <p:cNvSpPr>
            <a:spLocks noGrp="1"/>
          </p:cNvSpPr>
          <p:nvPr>
            <p:ph type="body" idx="1"/>
          </p:nvPr>
        </p:nvSpPr>
        <p:spPr/>
        <p:txBody>
          <a:bodyPr>
            <a:normAutofit/>
          </a:bodyPr>
          <a:lstStyle/>
          <a:p>
            <a:pPr eaLnBrk="1" fontAlgn="auto" hangingPunct="1">
              <a:spcBef>
                <a:spcPts val="0"/>
              </a:spcBef>
              <a:spcAft>
                <a:spcPts val="0"/>
              </a:spcAft>
              <a:defRPr/>
            </a:pPr>
            <a:endParaRPr lang="en-US" dirty="0"/>
          </a:p>
        </p:txBody>
      </p:sp>
      <p:sp>
        <p:nvSpPr>
          <p:cNvPr id="71684" name="Slide Number Placeholder 3">
            <a:extLst>
              <a:ext uri="{FF2B5EF4-FFF2-40B4-BE49-F238E27FC236}">
                <a16:creationId xmlns:a16="http://schemas.microsoft.com/office/drawing/2014/main" id="{9C20ABD1-F8C4-4460-B5A3-3DF2B0EE06C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B560A03D-2E4D-4FE0-8512-24764FCF1A35}" type="slidenum">
              <a:rPr lang="en-US" altLang="en-US" sz="1200">
                <a:latin typeface="Arial" panose="020B0604020202020204" pitchFamily="34" charset="0"/>
              </a:rPr>
              <a:pPr>
                <a:spcBef>
                  <a:spcPct val="0"/>
                </a:spcBef>
              </a:pPr>
              <a:t>20</a:t>
            </a:fld>
            <a:endParaRPr lang="en-US" altLang="en-US" sz="1200">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15E8AFE7-AC3F-4D97-89F0-D3830078C6C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3D320195-B4DB-4BD2-9327-B57507006B6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2292" name="Slide Number Placeholder 3">
            <a:extLst>
              <a:ext uri="{FF2B5EF4-FFF2-40B4-BE49-F238E27FC236}">
                <a16:creationId xmlns:a16="http://schemas.microsoft.com/office/drawing/2014/main" id="{62A244D0-0DC7-4BBB-B0B5-36B06335FA1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77EA0DC8-8E5D-4B27-9ECB-98E24FBA32AE}" type="slidenum">
              <a:rPr lang="en-US" altLang="en-US" sz="1200">
                <a:latin typeface="Arial" panose="020B0604020202020204" pitchFamily="34" charset="0"/>
              </a:rPr>
              <a:pPr>
                <a:spcBef>
                  <a:spcPct val="0"/>
                </a:spcBef>
              </a:pPr>
              <a:t>2</a:t>
            </a:fld>
            <a:endParaRPr lang="en-US" altLang="en-US" sz="1200">
              <a:latin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a:extLst>
              <a:ext uri="{FF2B5EF4-FFF2-40B4-BE49-F238E27FC236}">
                <a16:creationId xmlns:a16="http://schemas.microsoft.com/office/drawing/2014/main" id="{4F4AD890-3ADC-4CA3-BD03-81512F3AAEA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8193D970-925A-4317-9344-A23A304F98A8}"/>
              </a:ext>
            </a:extLst>
          </p:cNvPr>
          <p:cNvSpPr>
            <a:spLocks noGrp="1"/>
          </p:cNvSpPr>
          <p:nvPr>
            <p:ph type="body" idx="1"/>
          </p:nvPr>
        </p:nvSpPr>
        <p:spPr/>
        <p:txBody>
          <a:bodyPr>
            <a:normAutofit/>
          </a:bodyPr>
          <a:lstStyle/>
          <a:p>
            <a:pPr eaLnBrk="1" fontAlgn="auto" hangingPunct="1">
              <a:spcBef>
                <a:spcPts val="0"/>
              </a:spcBef>
              <a:spcAft>
                <a:spcPts val="0"/>
              </a:spcAft>
              <a:defRPr/>
            </a:pPr>
            <a:endParaRPr lang="en-US" dirty="0"/>
          </a:p>
        </p:txBody>
      </p:sp>
      <p:sp>
        <p:nvSpPr>
          <p:cNvPr id="73732" name="Slide Number Placeholder 3">
            <a:extLst>
              <a:ext uri="{FF2B5EF4-FFF2-40B4-BE49-F238E27FC236}">
                <a16:creationId xmlns:a16="http://schemas.microsoft.com/office/drawing/2014/main" id="{A3AE88CC-751F-4031-98E6-6BF280ADCE8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FAB5E621-CB9F-42A3-BA10-22A0A4B33C60}" type="slidenum">
              <a:rPr lang="en-US" altLang="en-US" sz="1200">
                <a:latin typeface="Arial" panose="020B0604020202020204" pitchFamily="34" charset="0"/>
              </a:rPr>
              <a:pPr>
                <a:spcBef>
                  <a:spcPct val="0"/>
                </a:spcBef>
              </a:pPr>
              <a:t>21</a:t>
            </a:fld>
            <a:endParaRPr lang="en-US" altLang="en-US" sz="1200">
              <a:latin typeface="Arial" panose="020B060402020202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a:extLst>
              <a:ext uri="{FF2B5EF4-FFF2-40B4-BE49-F238E27FC236}">
                <a16:creationId xmlns:a16="http://schemas.microsoft.com/office/drawing/2014/main" id="{64C24ABB-E0EB-4F64-8955-26A54EB75EA2}"/>
              </a:ext>
            </a:extLst>
          </p:cNvPr>
          <p:cNvSpPr>
            <a:spLocks noGrp="1" noRot="1" noChangeAspect="1" noTextEdit="1"/>
          </p:cNvSpPr>
          <p:nvPr>
            <p:ph type="sldImg"/>
          </p:nvPr>
        </p:nvSpPr>
        <p:spPr bwMode="auto">
          <a:xfrm>
            <a:off x="1389063" y="708025"/>
            <a:ext cx="4044950" cy="30353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a:extLst>
              <a:ext uri="{FF2B5EF4-FFF2-40B4-BE49-F238E27FC236}">
                <a16:creationId xmlns:a16="http://schemas.microsoft.com/office/drawing/2014/main" id="{8DAA75E7-5F47-4C9C-BE8E-D0DB613AB05F}"/>
              </a:ext>
            </a:extLst>
          </p:cNvPr>
          <p:cNvSpPr>
            <a:spLocks noGrp="1"/>
          </p:cNvSpPr>
          <p:nvPr>
            <p:ph type="body" idx="1"/>
          </p:nvPr>
        </p:nvSpPr>
        <p:spPr bwMode="auto">
          <a:xfrm>
            <a:off x="686098" y="3962397"/>
            <a:ext cx="5485805" cy="499110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pPr>
            <a:endParaRPr lang="en-US" altLang="en-US" sz="1100" i="1" dirty="0"/>
          </a:p>
        </p:txBody>
      </p:sp>
      <p:sp>
        <p:nvSpPr>
          <p:cNvPr id="75780" name="Slide Number Placeholder 3">
            <a:extLst>
              <a:ext uri="{FF2B5EF4-FFF2-40B4-BE49-F238E27FC236}">
                <a16:creationId xmlns:a16="http://schemas.microsoft.com/office/drawing/2014/main" id="{315C2B70-7EE3-4CCE-BEED-180FBE787DC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58595608-1A77-42EB-AFFB-9F540658B62E}" type="slidenum">
              <a:rPr lang="en-US" altLang="en-US" sz="1200">
                <a:latin typeface="Arial" panose="020B0604020202020204" pitchFamily="34" charset="0"/>
              </a:rPr>
              <a:pPr>
                <a:spcBef>
                  <a:spcPct val="0"/>
                </a:spcBef>
              </a:pPr>
              <a:t>22</a:t>
            </a:fld>
            <a:endParaRPr lang="en-US" altLang="en-US" sz="1200">
              <a:latin typeface="Arial" panose="020B060402020202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a:extLst>
              <a:ext uri="{FF2B5EF4-FFF2-40B4-BE49-F238E27FC236}">
                <a16:creationId xmlns:a16="http://schemas.microsoft.com/office/drawing/2014/main" id="{4436CE61-EF55-47B3-B513-387DB661334A}"/>
              </a:ext>
            </a:extLst>
          </p:cNvPr>
          <p:cNvSpPr>
            <a:spLocks noGrp="1" noRot="1" noChangeAspect="1" noTextEdit="1"/>
          </p:cNvSpPr>
          <p:nvPr>
            <p:ph type="sldImg"/>
          </p:nvPr>
        </p:nvSpPr>
        <p:spPr bwMode="auto">
          <a:xfrm>
            <a:off x="1389063" y="708025"/>
            <a:ext cx="4044950" cy="30353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a:extLst>
              <a:ext uri="{FF2B5EF4-FFF2-40B4-BE49-F238E27FC236}">
                <a16:creationId xmlns:a16="http://schemas.microsoft.com/office/drawing/2014/main" id="{DC998EC4-058F-4EE8-A3DD-CFBF9535919B}"/>
              </a:ext>
            </a:extLst>
          </p:cNvPr>
          <p:cNvSpPr>
            <a:spLocks noGrp="1"/>
          </p:cNvSpPr>
          <p:nvPr>
            <p:ph type="body" idx="1"/>
          </p:nvPr>
        </p:nvSpPr>
        <p:spPr bwMode="auto">
          <a:xfrm>
            <a:off x="686098" y="3962397"/>
            <a:ext cx="5485805" cy="499110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z="1100" dirty="0"/>
          </a:p>
        </p:txBody>
      </p:sp>
      <p:sp>
        <p:nvSpPr>
          <p:cNvPr id="77828" name="Slide Number Placeholder 3">
            <a:extLst>
              <a:ext uri="{FF2B5EF4-FFF2-40B4-BE49-F238E27FC236}">
                <a16:creationId xmlns:a16="http://schemas.microsoft.com/office/drawing/2014/main" id="{13096B8B-63EB-4D97-9C37-DD4231C5388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7008B4BC-718D-4950-8EB3-A4E33773F011}" type="slidenum">
              <a:rPr lang="en-US" altLang="en-US" sz="1200">
                <a:latin typeface="Arial" panose="020B0604020202020204" pitchFamily="34" charset="0"/>
              </a:rPr>
              <a:pPr>
                <a:spcBef>
                  <a:spcPct val="0"/>
                </a:spcBef>
              </a:pPr>
              <a:t>23</a:t>
            </a:fld>
            <a:endParaRPr lang="en-US" altLang="en-US" sz="1200">
              <a:latin typeface="Arial" panose="020B0604020202020204"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a:extLst>
              <a:ext uri="{FF2B5EF4-FFF2-40B4-BE49-F238E27FC236}">
                <a16:creationId xmlns:a16="http://schemas.microsoft.com/office/drawing/2014/main" id="{28D36DEA-70B7-4F80-B2AD-876C557AC2F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72914D33-33CC-4C6F-8F9E-DA51F029FD5A}"/>
              </a:ext>
            </a:extLst>
          </p:cNvPr>
          <p:cNvSpPr>
            <a:spLocks noGrp="1"/>
          </p:cNvSpPr>
          <p:nvPr>
            <p:ph type="body" idx="1"/>
          </p:nvPr>
        </p:nvSpPr>
        <p:spPr>
          <a:xfrm>
            <a:off x="686098" y="4424394"/>
            <a:ext cx="5485805" cy="4427472"/>
          </a:xfrm>
        </p:spPr>
        <p:txBody>
          <a:bodyPr>
            <a:normAutofit/>
          </a:bodyPr>
          <a:lstStyle/>
          <a:p>
            <a:pPr eaLnBrk="1" fontAlgn="auto" hangingPunct="1">
              <a:spcBef>
                <a:spcPts val="0"/>
              </a:spcBef>
              <a:spcAft>
                <a:spcPts val="0"/>
              </a:spcAft>
              <a:defRPr/>
            </a:pPr>
            <a:endParaRPr lang="en-US" dirty="0"/>
          </a:p>
        </p:txBody>
      </p:sp>
      <p:sp>
        <p:nvSpPr>
          <p:cNvPr id="79876" name="Slide Number Placeholder 3">
            <a:extLst>
              <a:ext uri="{FF2B5EF4-FFF2-40B4-BE49-F238E27FC236}">
                <a16:creationId xmlns:a16="http://schemas.microsoft.com/office/drawing/2014/main" id="{85491ECF-0B14-416D-9673-1DC16F2175C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80622893-A0E0-40B6-817F-DB3F5DD6BE29}" type="slidenum">
              <a:rPr lang="en-US" altLang="en-US" sz="1200">
                <a:latin typeface="Arial" panose="020B0604020202020204" pitchFamily="34" charset="0"/>
              </a:rPr>
              <a:pPr>
                <a:spcBef>
                  <a:spcPct val="0"/>
                </a:spcBef>
              </a:pPr>
              <a:t>24</a:t>
            </a:fld>
            <a:endParaRPr lang="en-US" altLang="en-US" sz="1200">
              <a:latin typeface="Arial" panose="020B0604020202020204"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a:extLst>
              <a:ext uri="{FF2B5EF4-FFF2-40B4-BE49-F238E27FC236}">
                <a16:creationId xmlns:a16="http://schemas.microsoft.com/office/drawing/2014/main" id="{AA47C7D1-9EBE-4963-B950-2F7999B3F27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736ACAF3-C650-4812-8302-F575B1AFB3F0}"/>
              </a:ext>
            </a:extLst>
          </p:cNvPr>
          <p:cNvSpPr>
            <a:spLocks noGrp="1"/>
          </p:cNvSpPr>
          <p:nvPr>
            <p:ph type="body" idx="1"/>
          </p:nvPr>
        </p:nvSpPr>
        <p:spPr>
          <a:xfrm>
            <a:off x="686098" y="4424394"/>
            <a:ext cx="5485805" cy="4504472"/>
          </a:xfrm>
        </p:spPr>
        <p:txBody>
          <a:bodyPr>
            <a:normAutofit/>
          </a:bodyPr>
          <a:lstStyle/>
          <a:p>
            <a:pPr eaLnBrk="1" fontAlgn="auto" hangingPunct="1">
              <a:spcBef>
                <a:spcPts val="0"/>
              </a:spcBef>
              <a:spcAft>
                <a:spcPts val="0"/>
              </a:spcAft>
              <a:defRPr/>
            </a:pPr>
            <a:endParaRPr lang="en-US" dirty="0"/>
          </a:p>
        </p:txBody>
      </p:sp>
      <p:sp>
        <p:nvSpPr>
          <p:cNvPr id="61444" name="Slide Number Placeholder 3">
            <a:extLst>
              <a:ext uri="{FF2B5EF4-FFF2-40B4-BE49-F238E27FC236}">
                <a16:creationId xmlns:a16="http://schemas.microsoft.com/office/drawing/2014/main" id="{F023C607-4289-4926-93F7-7937DF4D557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FDF96748-FE09-4126-96EF-8AB6E7342DD6}" type="slidenum">
              <a:rPr lang="en-US" altLang="en-US" sz="1200">
                <a:latin typeface="Arial" panose="020B0604020202020204" pitchFamily="34" charset="0"/>
              </a:rPr>
              <a:pPr>
                <a:spcBef>
                  <a:spcPct val="0"/>
                </a:spcBef>
              </a:pPr>
              <a:t>25</a:t>
            </a:fld>
            <a:endParaRPr lang="en-US" altLang="en-US" sz="1200">
              <a:latin typeface="Arial" panose="020B0604020202020204"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a:extLst>
              <a:ext uri="{FF2B5EF4-FFF2-40B4-BE49-F238E27FC236}">
                <a16:creationId xmlns:a16="http://schemas.microsoft.com/office/drawing/2014/main" id="{00A93054-AFC3-4858-8AE5-9BEAE9DB07A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a:extLst>
              <a:ext uri="{FF2B5EF4-FFF2-40B4-BE49-F238E27FC236}">
                <a16:creationId xmlns:a16="http://schemas.microsoft.com/office/drawing/2014/main" id="{21B40693-2E3B-4C6B-B691-8EC6E033227B}"/>
              </a:ext>
            </a:extLst>
          </p:cNvPr>
          <p:cNvSpPr>
            <a:spLocks noGrp="1"/>
          </p:cNvSpPr>
          <p:nvPr>
            <p:ph type="body" idx="1"/>
          </p:nvPr>
        </p:nvSpPr>
        <p:spPr bwMode="auto"/>
        <p:txBody>
          <a:bodyPr wrap="square" numCol="1" anchor="t" anchorCtr="0" compatLnSpc="1">
            <a:prstTxWarp prst="textNoShape">
              <a:avLst/>
            </a:prstTxWarp>
            <a:normAutofit/>
          </a:bodyPr>
          <a:lstStyle/>
          <a:p>
            <a:pPr eaLnBrk="1" hangingPunct="1">
              <a:spcBef>
                <a:spcPct val="0"/>
              </a:spcBef>
              <a:defRPr/>
            </a:pPr>
            <a:endParaRPr lang="en-US" altLang="en-US" dirty="0"/>
          </a:p>
        </p:txBody>
      </p:sp>
      <p:sp>
        <p:nvSpPr>
          <p:cNvPr id="90116" name="Slide Number Placeholder 3">
            <a:extLst>
              <a:ext uri="{FF2B5EF4-FFF2-40B4-BE49-F238E27FC236}">
                <a16:creationId xmlns:a16="http://schemas.microsoft.com/office/drawing/2014/main" id="{FEADE700-0629-4361-905C-92CDA7B2A25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D0365F16-17F3-431D-97C9-3D633124E2EA}" type="slidenum">
              <a:rPr lang="en-US" altLang="en-US" sz="1200">
                <a:latin typeface="Arial" panose="020B0604020202020204" pitchFamily="34" charset="0"/>
              </a:rPr>
              <a:pPr>
                <a:spcBef>
                  <a:spcPct val="0"/>
                </a:spcBef>
              </a:pPr>
              <a:t>26</a:t>
            </a:fld>
            <a:endParaRPr lang="en-US" altLang="en-US" sz="120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CD65F10A-143D-4379-9814-8712E0297BC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8AC46A2E-8EC0-44D2-B5F3-35A7FA5FB0C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endParaRPr lang="en-US" altLang="en-US" dirty="0"/>
          </a:p>
        </p:txBody>
      </p:sp>
      <p:sp>
        <p:nvSpPr>
          <p:cNvPr id="14340" name="Slide Number Placeholder 3">
            <a:extLst>
              <a:ext uri="{FF2B5EF4-FFF2-40B4-BE49-F238E27FC236}">
                <a16:creationId xmlns:a16="http://schemas.microsoft.com/office/drawing/2014/main" id="{76E9FB15-CD1C-4814-95C2-0E50C64DE24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799A4055-A355-4547-B8C5-2C5B21EF8D61}" type="slidenum">
              <a:rPr lang="en-US" altLang="en-US" sz="1200">
                <a:latin typeface="Arial" panose="020B0604020202020204" pitchFamily="34" charset="0"/>
              </a:rPr>
              <a:pPr>
                <a:spcBef>
                  <a:spcPct val="0"/>
                </a:spcBef>
              </a:pPr>
              <a:t>3</a:t>
            </a:fld>
            <a:endParaRPr lang="en-US" altLang="en-US" sz="1200">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15ED3E62-FC13-4FC0-BA11-B471E607F02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09DA7C48-6FF7-4106-9706-3C013E88F6C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6388" name="Slide Number Placeholder 3">
            <a:extLst>
              <a:ext uri="{FF2B5EF4-FFF2-40B4-BE49-F238E27FC236}">
                <a16:creationId xmlns:a16="http://schemas.microsoft.com/office/drawing/2014/main" id="{437552C6-3218-4D3E-B9BB-4B7B4079EA3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F0F5119B-1147-45E3-9051-46FE8691057F}" type="slidenum">
              <a:rPr lang="en-US" altLang="en-US" sz="1200">
                <a:latin typeface="Arial" panose="020B0604020202020204" pitchFamily="34" charset="0"/>
              </a:rPr>
              <a:pPr>
                <a:spcBef>
                  <a:spcPct val="0"/>
                </a:spcBef>
              </a:pPr>
              <a:t>4</a:t>
            </a:fld>
            <a:endParaRPr lang="en-US" altLang="en-US" sz="1200">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41BD02DD-4E2E-4FD8-BAFB-B8B4E6C5DE2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465D0CD8-A218-45EE-B310-D659EAB28A3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8436" name="Slide Number Placeholder 3">
            <a:extLst>
              <a:ext uri="{FF2B5EF4-FFF2-40B4-BE49-F238E27FC236}">
                <a16:creationId xmlns:a16="http://schemas.microsoft.com/office/drawing/2014/main" id="{8EE31878-51D4-40F8-90DD-A2C5876F3FF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45CD5488-47CD-4B20-AD99-48A7FF3F2DDE}" type="slidenum">
              <a:rPr lang="en-US" altLang="en-US" sz="1200">
                <a:latin typeface="Arial" panose="020B0604020202020204" pitchFamily="34" charset="0"/>
              </a:rPr>
              <a:pPr>
                <a:spcBef>
                  <a:spcPct val="0"/>
                </a:spcBef>
              </a:pPr>
              <a:t>6</a:t>
            </a:fld>
            <a:endParaRPr lang="en-US" altLang="en-US" sz="120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35C054C0-E0D8-46A4-BFB9-3436F48F865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3295E43B-2DA8-43BD-A784-61CEDFA682E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defTabSz="874075" eaLnBrk="1" hangingPunct="1">
              <a:spcBef>
                <a:spcPct val="0"/>
              </a:spcBef>
              <a:defRPr/>
            </a:pPr>
            <a:endParaRPr lang="en-US" altLang="en-US" dirty="0"/>
          </a:p>
        </p:txBody>
      </p:sp>
      <p:sp>
        <p:nvSpPr>
          <p:cNvPr id="20484" name="Slide Number Placeholder 3">
            <a:extLst>
              <a:ext uri="{FF2B5EF4-FFF2-40B4-BE49-F238E27FC236}">
                <a16:creationId xmlns:a16="http://schemas.microsoft.com/office/drawing/2014/main" id="{8CD0F374-71BE-433F-B218-7F24B8BCBD9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BD21F6E0-EAD9-434C-ADA8-E1F92272A4B0}" type="slidenum">
              <a:rPr lang="en-US" altLang="en-US" sz="1200">
                <a:latin typeface="Arial" panose="020B0604020202020204" pitchFamily="34" charset="0"/>
              </a:rPr>
              <a:pPr>
                <a:spcBef>
                  <a:spcPct val="0"/>
                </a:spcBef>
              </a:pPr>
              <a:t>7</a:t>
            </a:fld>
            <a:endParaRPr lang="en-US" altLang="en-US" sz="1200">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36F515A7-FE2C-47CD-A05F-94037FF4554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a:extLst>
              <a:ext uri="{FF2B5EF4-FFF2-40B4-BE49-F238E27FC236}">
                <a16:creationId xmlns:a16="http://schemas.microsoft.com/office/drawing/2014/main" id="{90150EB6-FB05-4A98-892E-4D618D4D545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pPr>
            <a:endParaRPr lang="en-US" altLang="en-US" dirty="0"/>
          </a:p>
        </p:txBody>
      </p:sp>
      <p:sp>
        <p:nvSpPr>
          <p:cNvPr id="22532" name="Slide Number Placeholder 3">
            <a:extLst>
              <a:ext uri="{FF2B5EF4-FFF2-40B4-BE49-F238E27FC236}">
                <a16:creationId xmlns:a16="http://schemas.microsoft.com/office/drawing/2014/main" id="{E3CD2610-E438-469A-9979-516F7FEC5F4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4C93D9F2-4E5D-4D4F-AE56-CEE028091FD0}" type="slidenum">
              <a:rPr lang="en-US" altLang="en-US" sz="1200">
                <a:latin typeface="Arial" panose="020B0604020202020204" pitchFamily="34" charset="0"/>
              </a:rPr>
              <a:pPr>
                <a:spcBef>
                  <a:spcPct val="0"/>
                </a:spcBef>
              </a:pPr>
              <a:t>8</a:t>
            </a:fld>
            <a:endParaRPr lang="en-US" altLang="en-US" sz="120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CB6F8FE0-E1AD-41E1-8534-5ACB7C87161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F23C38A3-5F1B-426B-96D9-F85E4992D959}"/>
              </a:ext>
            </a:extLst>
          </p:cNvPr>
          <p:cNvSpPr>
            <a:spLocks noGrp="1"/>
          </p:cNvSpPr>
          <p:nvPr>
            <p:ph type="body" idx="1"/>
          </p:nvPr>
        </p:nvSpPr>
        <p:spPr/>
        <p:txBody>
          <a:bodyPr>
            <a:normAutofit/>
          </a:bodyPr>
          <a:lstStyle/>
          <a:p>
            <a:pPr eaLnBrk="1" fontAlgn="auto" hangingPunct="1">
              <a:spcBef>
                <a:spcPts val="0"/>
              </a:spcBef>
              <a:spcAft>
                <a:spcPts val="0"/>
              </a:spcAft>
              <a:defRPr/>
            </a:pPr>
            <a:endParaRPr lang="en-US" dirty="0"/>
          </a:p>
        </p:txBody>
      </p:sp>
      <p:sp>
        <p:nvSpPr>
          <p:cNvPr id="24580" name="Slide Number Placeholder 3">
            <a:extLst>
              <a:ext uri="{FF2B5EF4-FFF2-40B4-BE49-F238E27FC236}">
                <a16:creationId xmlns:a16="http://schemas.microsoft.com/office/drawing/2014/main" id="{FFF63B99-A356-4408-AF19-9EED6986B74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90C329A7-FBDB-4B4E-9096-A92F9735479D}" type="slidenum">
              <a:rPr lang="en-US" altLang="en-US" sz="1200">
                <a:latin typeface="Arial" panose="020B0604020202020204" pitchFamily="34" charset="0"/>
              </a:rPr>
              <a:pPr>
                <a:spcBef>
                  <a:spcPct val="0"/>
                </a:spcBef>
              </a:pPr>
              <a:t>9</a:t>
            </a:fld>
            <a:endParaRPr lang="en-US" altLang="en-US" sz="1200">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514BE3BC-03DD-4EC1-8715-0FF0CAFBBBC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C8FF44DB-E868-40AF-A29A-8E413AF06E67}"/>
              </a:ext>
            </a:extLst>
          </p:cNvPr>
          <p:cNvSpPr>
            <a:spLocks noGrp="1"/>
          </p:cNvSpPr>
          <p:nvPr>
            <p:ph type="body" idx="1"/>
          </p:nvPr>
        </p:nvSpPr>
        <p:spPr/>
        <p:txBody>
          <a:bodyPr/>
          <a:lstStyle/>
          <a:p>
            <a:pPr eaLnBrk="1" fontAlgn="auto" hangingPunct="1">
              <a:spcBef>
                <a:spcPts val="0"/>
              </a:spcBef>
              <a:spcAft>
                <a:spcPts val="0"/>
              </a:spcAft>
              <a:defRPr/>
            </a:pPr>
            <a:endParaRPr lang="en-US" dirty="0"/>
          </a:p>
        </p:txBody>
      </p:sp>
      <p:sp>
        <p:nvSpPr>
          <p:cNvPr id="28676" name="Slide Number Placeholder 3">
            <a:extLst>
              <a:ext uri="{FF2B5EF4-FFF2-40B4-BE49-F238E27FC236}">
                <a16:creationId xmlns:a16="http://schemas.microsoft.com/office/drawing/2014/main" id="{173428A9-AF06-46D9-9D65-585EAB463EA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F2EE04E4-D1E6-4009-B3EA-05DA59E3B073}" type="slidenum">
              <a:rPr lang="en-US" altLang="en-US" sz="1200">
                <a:latin typeface="Arial" panose="020B0604020202020204" pitchFamily="34" charset="0"/>
              </a:rPr>
              <a:pPr>
                <a:spcBef>
                  <a:spcPct val="0"/>
                </a:spcBef>
              </a:pPr>
              <a:t>10</a:t>
            </a:fld>
            <a:endParaRPr lang="en-US" altLang="en-US"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ir_Title">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2188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r_Chapt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838200" y="1524000"/>
            <a:ext cx="7467600" cy="623888"/>
          </a:xfrm>
          <a:prstGeom prst="rect">
            <a:avLst/>
          </a:prstGeom>
        </p:spPr>
        <p:txBody>
          <a:bodyPr>
            <a:noAutofit/>
          </a:bodyPr>
          <a:lstStyle>
            <a:lvl1pPr algn="ctr">
              <a:defRPr sz="3400" b="1" cap="small" baseline="0">
                <a:solidFill>
                  <a:srgbClr val="002060"/>
                </a:solidFill>
              </a:defRPr>
            </a:lvl1pPr>
          </a:lstStyle>
          <a:p>
            <a:r>
              <a:rPr lang="en-US"/>
              <a:t>Click to edit Master title style</a:t>
            </a:r>
            <a:endParaRPr lang="en-US" dirty="0"/>
          </a:p>
        </p:txBody>
      </p:sp>
    </p:spTree>
    <p:extLst>
      <p:ext uri="{BB962C8B-B14F-4D97-AF65-F5344CB8AC3E}">
        <p14:creationId xmlns:p14="http://schemas.microsoft.com/office/powerpoint/2010/main" val="4162891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ir_Topic and 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1304324" y="1295400"/>
            <a:ext cx="7534876" cy="4906963"/>
          </a:xfrm>
          <a:prstGeom prst="rect">
            <a:avLst/>
          </a:prstGeom>
        </p:spPr>
        <p:txBody>
          <a:bodyPr/>
          <a:lstStyle>
            <a:lvl1pPr marL="283464" indent="-283464">
              <a:spcBef>
                <a:spcPts val="2016"/>
              </a:spcBef>
              <a:buFont typeface="Arial" pitchFamily="34" charset="0"/>
              <a:buChar char="•"/>
              <a:defRPr sz="2800"/>
            </a:lvl1pPr>
            <a:lvl2pPr>
              <a:spcBef>
                <a:spcPts val="1000"/>
              </a:spcBef>
              <a:defRPr sz="2400"/>
            </a:lvl2pPr>
            <a:lvl3pPr>
              <a:buSzPct val="100000"/>
              <a:buFont typeface="Arial" pitchFamily="34" charset="0"/>
              <a:buChar char="•"/>
              <a:defRPr/>
            </a:lvl3pPr>
            <a:lvl4pPr>
              <a:defRPr sz="22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38"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endParaRPr lang="en-US" dirty="0"/>
          </a:p>
        </p:txBody>
      </p:sp>
    </p:spTree>
    <p:extLst>
      <p:ext uri="{BB962C8B-B14F-4D97-AF65-F5344CB8AC3E}">
        <p14:creationId xmlns:p14="http://schemas.microsoft.com/office/powerpoint/2010/main" val="667660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ir_Columns">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15240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3"/>
          <p:cNvSpPr>
            <a:spLocks noGrp="1"/>
          </p:cNvSpPr>
          <p:nvPr>
            <p:ph sz="half" idx="2"/>
          </p:nvPr>
        </p:nvSpPr>
        <p:spPr>
          <a:xfrm>
            <a:off x="52578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endParaRPr lang="en-US" dirty="0"/>
          </a:p>
        </p:txBody>
      </p:sp>
    </p:spTree>
    <p:extLst>
      <p:ext uri="{BB962C8B-B14F-4D97-AF65-F5344CB8AC3E}">
        <p14:creationId xmlns:p14="http://schemas.microsoft.com/office/powerpoint/2010/main" val="2411761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Air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US" dirty="0"/>
          </a:p>
        </p:txBody>
      </p:sp>
    </p:spTree>
    <p:extLst>
      <p:ext uri="{BB962C8B-B14F-4D97-AF65-F5344CB8AC3E}">
        <p14:creationId xmlns:p14="http://schemas.microsoft.com/office/powerpoint/2010/main" val="1636025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Air_Pictur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solidFill>
                  <a:srgbClr val="00206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027568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Air_Hand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buFont typeface="Wingdings" pitchFamily="2" charset="2"/>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91585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19A8026-F209-4768-83FE-B213EEF33A17}" type="slidenum">
              <a:rPr lang="en-US"/>
              <a:pPr/>
              <a:t>‹#›</a:t>
            </a:fld>
            <a:endParaRPr lang="en-US"/>
          </a:p>
        </p:txBody>
      </p:sp>
    </p:spTree>
    <p:extLst>
      <p:ext uri="{BB962C8B-B14F-4D97-AF65-F5344CB8AC3E}">
        <p14:creationId xmlns:p14="http://schemas.microsoft.com/office/powerpoint/2010/main" val="3924518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AFEEE5BF-2566-4F5B-8D68-1BCC36E1F679}"/>
              </a:ext>
            </a:extLst>
          </p:cNvPr>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27" name="Text Placeholder 2">
            <a:extLst>
              <a:ext uri="{FF2B5EF4-FFF2-40B4-BE49-F238E27FC236}">
                <a16:creationId xmlns:a16="http://schemas.microsoft.com/office/drawing/2014/main" id="{6BDF3BB5-CB33-4A50-81E8-B28FE0A9BD3B}"/>
              </a:ext>
            </a:extLst>
          </p:cNvPr>
          <p:cNvSpPr>
            <a:spLocks noGrp="1"/>
          </p:cNvSpPr>
          <p:nvPr>
            <p:ph type="body" idx="1"/>
          </p:nvPr>
        </p:nvSpPr>
        <p:spPr bwMode="auto">
          <a:xfrm>
            <a:off x="990600" y="1600200"/>
            <a:ext cx="7696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4079" r:id="rId1"/>
    <p:sldLayoutId id="2147484080" r:id="rId2"/>
    <p:sldLayoutId id="2147484074" r:id="rId3"/>
    <p:sldLayoutId id="2147484075" r:id="rId4"/>
    <p:sldLayoutId id="2147484076" r:id="rId5"/>
    <p:sldLayoutId id="2147484077" r:id="rId6"/>
    <p:sldLayoutId id="2147484078" r:id="rId7"/>
    <p:sldLayoutId id="2147484081" r:id="rId8"/>
  </p:sldLayoutIdLst>
  <p:hf sldNum="0" hdr="0" ftr="0" dt="0"/>
  <p:txStyles>
    <p:title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hyperlink" Target="http://www.mrlc.gov/index.php"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5.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hyperlink" Target="https://gaftp.epa.gov/Air/aqmg/nlcd/"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55E3A48-D6BF-4C28-A9EC-27353782D2D0}"/>
              </a:ext>
            </a:extLst>
          </p:cNvPr>
          <p:cNvSpPr txBox="1">
            <a:spLocks/>
          </p:cNvSpPr>
          <p:nvPr/>
        </p:nvSpPr>
        <p:spPr>
          <a:xfrm>
            <a:off x="5410200" y="4572000"/>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r>
              <a:rPr lang="en-US" cap="small">
                <a:latin typeface="Times New Roman" panose="02020603050405020304" pitchFamily="18" charset="0"/>
                <a:ea typeface="+mj-ea"/>
                <a:cs typeface="Times New Roman" panose="02020603050405020304" pitchFamily="18" charset="0"/>
              </a:rPr>
              <a:t>Course: MODL 301</a:t>
            </a:r>
            <a:endParaRPr lang="en-US" cap="small" dirty="0">
              <a:latin typeface="Times New Roman" panose="02020603050405020304" pitchFamily="18" charset="0"/>
              <a:ea typeface="+mj-ea"/>
              <a:cs typeface="Times New Roman" panose="02020603050405020304" pitchFamily="18" charset="0"/>
            </a:endParaRPr>
          </a:p>
        </p:txBody>
      </p:sp>
      <p:sp>
        <p:nvSpPr>
          <p:cNvPr id="6" name="Rectangle 5">
            <a:extLst>
              <a:ext uri="{FF2B5EF4-FFF2-40B4-BE49-F238E27FC236}">
                <a16:creationId xmlns:a16="http://schemas.microsoft.com/office/drawing/2014/main" id="{07EEFBE5-5C1D-4F5A-B7B7-7BE5D930A819}"/>
              </a:ext>
            </a:extLst>
          </p:cNvPr>
          <p:cNvSpPr>
            <a:spLocks noChangeArrowheads="1"/>
          </p:cNvSpPr>
          <p:nvPr/>
        </p:nvSpPr>
        <p:spPr bwMode="auto">
          <a:xfrm>
            <a:off x="304800" y="152400"/>
            <a:ext cx="6400800" cy="646113"/>
          </a:xfrm>
          <a:prstGeom prst="rect">
            <a:avLst/>
          </a:prstGeom>
          <a:noFill/>
          <a:ln w="9525">
            <a:noFill/>
            <a:miter lim="800000"/>
            <a:headEnd/>
            <a:tailEnd/>
          </a:ln>
        </p:spPr>
        <p:txBody>
          <a:bodyPr>
            <a:spAutoFit/>
          </a:bodyPr>
          <a:lstStyle/>
          <a:p>
            <a:pPr eaLnBrk="1" hangingPunct="1">
              <a:defRPr/>
            </a:pPr>
            <a:r>
              <a:rPr lang="en-US" dirty="0">
                <a:solidFill>
                  <a:schemeClr val="bg1"/>
                </a:solidFill>
                <a:latin typeface="Times New Roman" panose="02020603050405020304" pitchFamily="18" charset="0"/>
                <a:cs typeface="Times New Roman" panose="02020603050405020304" pitchFamily="18" charset="0"/>
              </a:rPr>
              <a:t>Air Pollution Dispersion Models:</a:t>
            </a:r>
          </a:p>
          <a:p>
            <a:pPr eaLnBrk="1" hangingPunct="1">
              <a:defRPr/>
            </a:pPr>
            <a:r>
              <a:rPr lang="en-US" dirty="0">
                <a:solidFill>
                  <a:schemeClr val="bg1"/>
                </a:solidFill>
                <a:latin typeface="Times New Roman" panose="02020603050405020304" pitchFamily="18" charset="0"/>
                <a:cs typeface="Times New Roman" panose="02020603050405020304" pitchFamily="18" charset="0"/>
              </a:rPr>
              <a:t>Applications with the AERMOD Modeling System</a:t>
            </a:r>
          </a:p>
        </p:txBody>
      </p:sp>
      <p:sp>
        <p:nvSpPr>
          <p:cNvPr id="7" name="Title 1">
            <a:extLst>
              <a:ext uri="{FF2B5EF4-FFF2-40B4-BE49-F238E27FC236}">
                <a16:creationId xmlns:a16="http://schemas.microsoft.com/office/drawing/2014/main" id="{ABF25813-201A-41AC-94A9-A4F3AFC36EE2}"/>
              </a:ext>
            </a:extLst>
          </p:cNvPr>
          <p:cNvSpPr txBox="1">
            <a:spLocks noGrp="1"/>
          </p:cNvSpPr>
          <p:nvPr>
            <p:ph type="title" idx="4294967295"/>
          </p:nvPr>
        </p:nvSpPr>
        <p:spPr>
          <a:xfrm>
            <a:off x="249238" y="869950"/>
            <a:ext cx="8894762" cy="6238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small"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AERSURFACE</a:t>
            </a:r>
          </a:p>
        </p:txBody>
      </p:sp>
      <p:sp>
        <p:nvSpPr>
          <p:cNvPr id="8" name="Title 1">
            <a:extLst>
              <a:ext uri="{FF2B5EF4-FFF2-40B4-BE49-F238E27FC236}">
                <a16:creationId xmlns:a16="http://schemas.microsoft.com/office/drawing/2014/main" id="{9FF905A4-9544-4B27-8068-7EC9C02FA7AF}"/>
              </a:ext>
            </a:extLst>
          </p:cNvPr>
          <p:cNvSpPr txBox="1">
            <a:spLocks/>
          </p:cNvSpPr>
          <p:nvPr/>
        </p:nvSpPr>
        <p:spPr>
          <a:xfrm>
            <a:off x="5408613" y="4973638"/>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endParaRPr lang="en-US" cap="small" dirty="0">
              <a:latin typeface="Times New Roman" panose="02020603050405020304" pitchFamily="18" charset="0"/>
              <a:ea typeface="+mj-ea"/>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931A784-5534-4C99-A3B6-6F07599A3A79}"/>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Land Cover Classifications</a:t>
            </a:r>
          </a:p>
        </p:txBody>
      </p:sp>
      <p:pic>
        <p:nvPicPr>
          <p:cNvPr id="27651" name="Picture 6" descr="Changes in classes in the 20s range in which low and high intensity residential and commercial/industrial/transportation changed to four less descriptive “Developed” classes.&#10; Loss of classes 31 and 32 in the 2001/2006/2011/2016 schemes, “Bare Rock/Sand/Clay” and “Quarries/Strip Mines/Gravel Pits,” respectively.&#10; Loss in delineation in the 80s range classes, particularly the loss of “Urban/Recreational Grasses.”">
            <a:extLst>
              <a:ext uri="{FF2B5EF4-FFF2-40B4-BE49-F238E27FC236}">
                <a16:creationId xmlns:a16="http://schemas.microsoft.com/office/drawing/2014/main" id="{06E06BBA-AA17-493E-AF8D-301EE9FFC3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9500" y="915123"/>
            <a:ext cx="5464096" cy="4870593"/>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27653" name="TextBox 9">
            <a:extLst>
              <a:ext uri="{FF2B5EF4-FFF2-40B4-BE49-F238E27FC236}">
                <a16:creationId xmlns:a16="http://schemas.microsoft.com/office/drawing/2014/main" id="{E32BD073-679E-4719-B1A8-AB168379BACC}"/>
              </a:ext>
            </a:extLst>
          </p:cNvPr>
          <p:cNvSpPr txBox="1">
            <a:spLocks noChangeArrowheads="1"/>
          </p:cNvSpPr>
          <p:nvPr/>
        </p:nvSpPr>
        <p:spPr bwMode="auto">
          <a:xfrm>
            <a:off x="2349500" y="5772150"/>
            <a:ext cx="44926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200" i="1">
                <a:latin typeface="Times New Roman" panose="02020603050405020304" pitchFamily="18" charset="0"/>
                <a:cs typeface="Times New Roman" panose="02020603050405020304" pitchFamily="18" charset="0"/>
              </a:rPr>
              <a:t>From the Multi-Resolution Land Characteristics (MRLC) Consortium</a:t>
            </a:r>
            <a:endParaRPr lang="en-US" altLang="en-US" sz="1400" i="1">
              <a:latin typeface="Times New Roman" panose="02020603050405020304" pitchFamily="18" charset="0"/>
              <a:cs typeface="Times New Roman" panose="02020603050405020304" pitchFamily="18" charset="0"/>
            </a:endParaRPr>
          </a:p>
          <a:p>
            <a:pPr algn="ctr" eaLnBrk="1" hangingPunct="1">
              <a:spcBef>
                <a:spcPct val="0"/>
              </a:spcBef>
              <a:buFontTx/>
              <a:buNone/>
            </a:pPr>
            <a:r>
              <a:rPr lang="en-US" altLang="en-US" sz="1400" i="1">
                <a:solidFill>
                  <a:srgbClr val="0000FF"/>
                </a:solidFill>
                <a:latin typeface="Times New Roman" panose="02020603050405020304" pitchFamily="18" charset="0"/>
                <a:cs typeface="Times New Roman" panose="02020603050405020304" pitchFamily="18" charset="0"/>
                <a:hlinkClick r:id="rId4"/>
              </a:rPr>
              <a:t>http://www.mrlc.gov/index.php</a:t>
            </a:r>
            <a:endParaRPr lang="en-US" altLang="en-US" sz="1400" i="1">
              <a:solidFill>
                <a:srgbClr val="0000FF"/>
              </a:solidFill>
              <a:latin typeface="Times New Roman" panose="02020603050405020304" pitchFamily="18" charset="0"/>
              <a:cs typeface="Times New Roman" panose="02020603050405020304" pitchFamily="18" charset="0"/>
            </a:endParaRPr>
          </a:p>
        </p:txBody>
      </p:sp>
      <p:sp>
        <p:nvSpPr>
          <p:cNvPr id="27654" name="TextBox 5">
            <a:extLst>
              <a:ext uri="{FF2B5EF4-FFF2-40B4-BE49-F238E27FC236}">
                <a16:creationId xmlns:a16="http://schemas.microsoft.com/office/drawing/2014/main" id="{6AC02635-B335-4A87-BC0A-3FDF29C81353}"/>
              </a:ext>
            </a:extLst>
          </p:cNvPr>
          <p:cNvSpPr txBox="1">
            <a:spLocks noChangeArrowheads="1"/>
          </p:cNvSpPr>
          <p:nvPr/>
        </p:nvSpPr>
        <p:spPr bwMode="auto">
          <a:xfrm>
            <a:off x="5659438" y="1163638"/>
            <a:ext cx="1570037"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900">
                <a:latin typeface="Arial" panose="020B0604020202020204" pitchFamily="34" charset="0"/>
              </a:rPr>
              <a:t>(this applies to 2011)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1">
            <a:extLst>
              <a:ext uri="{FF2B5EF4-FFF2-40B4-BE49-F238E27FC236}">
                <a16:creationId xmlns:a16="http://schemas.microsoft.com/office/drawing/2014/main" id="{4EDF5A93-7492-4737-8B1C-196A3F6E5344}"/>
              </a:ext>
            </a:extLst>
          </p:cNvPr>
          <p:cNvSpPr>
            <a:spLocks noGrp="1"/>
          </p:cNvSpPr>
          <p:nvPr>
            <p:ph idx="1"/>
          </p:nvPr>
        </p:nvSpPr>
        <p:spPr>
          <a:xfrm>
            <a:off x="1231900" y="1233488"/>
            <a:ext cx="7454900" cy="5624512"/>
          </a:xfrm>
        </p:spPr>
        <p:txBody>
          <a:bodyPr/>
          <a:lstStyle/>
          <a:p>
            <a:pPr eaLnBrk="1" hangingPunct="1">
              <a:buFont typeface="Wingdings" panose="05000000000000000000" pitchFamily="2" charset="2"/>
              <a:buChar char="Ø"/>
            </a:pPr>
            <a:r>
              <a:rPr lang="en-US" altLang="en-US" sz="2400" dirty="0">
                <a:latin typeface="Times New Roman" panose="02020603050405020304" pitchFamily="18" charset="0"/>
                <a:cs typeface="Times New Roman" panose="02020603050405020304" pitchFamily="18" charset="0"/>
              </a:rPr>
              <a:t>AERSURFACE is provided a land cover class for each of the individual pixel in the area of the meteorological tower.</a:t>
            </a:r>
          </a:p>
          <a:p>
            <a:pPr eaLnBrk="1" hangingPunct="1">
              <a:buFont typeface="Wingdings" panose="05000000000000000000" pitchFamily="2" charset="2"/>
              <a:buChar char="Ø"/>
            </a:pPr>
            <a:r>
              <a:rPr lang="en-US" altLang="en-US" sz="2400" dirty="0">
                <a:latin typeface="Times New Roman" panose="02020603050405020304" pitchFamily="18" charset="0"/>
                <a:cs typeface="Times New Roman" panose="02020603050405020304" pitchFamily="18" charset="0"/>
              </a:rPr>
              <a:t>For z</a:t>
            </a:r>
            <a:r>
              <a:rPr lang="en-US" altLang="en-US" sz="2400" baseline="-25000" dirty="0">
                <a:latin typeface="Times New Roman" panose="02020603050405020304" pitchFamily="18" charset="0"/>
                <a:cs typeface="Times New Roman" panose="02020603050405020304" pitchFamily="18" charset="0"/>
              </a:rPr>
              <a:t>o</a:t>
            </a:r>
            <a:r>
              <a:rPr lang="en-US" altLang="en-US" sz="2400" dirty="0">
                <a:latin typeface="Times New Roman" panose="02020603050405020304" pitchFamily="18" charset="0"/>
                <a:cs typeface="Times New Roman" panose="02020603050405020304" pitchFamily="18" charset="0"/>
              </a:rPr>
              <a:t> it computes a monthly, seasonally or annual value for each sector (max # of sectors = 12)</a:t>
            </a:r>
          </a:p>
          <a:p>
            <a:pPr eaLnBrk="1" hangingPunct="1">
              <a:buFont typeface="Wingdings" panose="05000000000000000000" pitchFamily="2" charset="2"/>
              <a:buChar char="Ø"/>
            </a:pPr>
            <a:r>
              <a:rPr lang="en-US" altLang="en-US" sz="2400" dirty="0">
                <a:latin typeface="Times New Roman" panose="02020603050405020304" pitchFamily="18" charset="0"/>
                <a:cs typeface="Times New Roman" panose="02020603050405020304" pitchFamily="18" charset="0"/>
              </a:rPr>
              <a:t>For B</a:t>
            </a:r>
            <a:r>
              <a:rPr lang="en-US" altLang="en-US" sz="2400" baseline="-25000" dirty="0">
                <a:latin typeface="Times New Roman" panose="02020603050405020304" pitchFamily="18" charset="0"/>
                <a:cs typeface="Times New Roman" panose="02020603050405020304" pitchFamily="18" charset="0"/>
              </a:rPr>
              <a:t>o </a:t>
            </a:r>
            <a:r>
              <a:rPr lang="en-US" altLang="en-US" sz="2400" dirty="0">
                <a:latin typeface="Times New Roman" panose="02020603050405020304" pitchFamily="18" charset="0"/>
                <a:cs typeface="Times New Roman" panose="02020603050405020304" pitchFamily="18" charset="0"/>
              </a:rPr>
              <a:t>&amp; </a:t>
            </a:r>
            <a:r>
              <a:rPr lang="el-GR" altLang="en-US" sz="2400" dirty="0">
                <a:latin typeface="Times New Roman" panose="02020603050405020304" pitchFamily="18" charset="0"/>
                <a:cs typeface="Times New Roman" panose="02020603050405020304" pitchFamily="18" charset="0"/>
              </a:rPr>
              <a:t>α</a:t>
            </a:r>
            <a:r>
              <a:rPr lang="en-US" altLang="en-US" sz="2400" dirty="0">
                <a:latin typeface="Times New Roman" panose="02020603050405020304" pitchFamily="18" charset="0"/>
                <a:cs typeface="Times New Roman" panose="02020603050405020304" pitchFamily="18" charset="0"/>
              </a:rPr>
              <a:t> it computes one value for each month, season of year</a:t>
            </a:r>
          </a:p>
          <a:p>
            <a:pPr eaLnBrk="1" hangingPunct="1">
              <a:buFont typeface="Wingdings" panose="05000000000000000000" pitchFamily="2" charset="2"/>
              <a:buChar char="Ø"/>
            </a:pPr>
            <a:r>
              <a:rPr lang="en-US" altLang="en-US" sz="2400" dirty="0">
                <a:latin typeface="Times New Roman" panose="02020603050405020304" pitchFamily="18" charset="0"/>
                <a:cs typeface="Times New Roman" panose="02020603050405020304" pitchFamily="18" charset="0"/>
              </a:rPr>
              <a:t>In addition to land use classes there is the option to incorporate:</a:t>
            </a:r>
          </a:p>
          <a:p>
            <a:pPr lvl="1" eaLnBrk="1" hangingPunct="1">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Tree canopy data (2011-2021)</a:t>
            </a:r>
          </a:p>
          <a:p>
            <a:pPr lvl="1" eaLnBrk="1" hangingPunct="1">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Impervious surface data (1985-2023)</a:t>
            </a:r>
            <a:endParaRPr lang="en-US" alt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708B9D4-E715-4F0F-A660-CFC1A137571B}"/>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Averaging Methods for Surface Characteristics</a:t>
            </a:r>
            <a:endParaRPr lang="en-US" baseline="-250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a:extLst>
              <a:ext uri="{FF2B5EF4-FFF2-40B4-BE49-F238E27FC236}">
                <a16:creationId xmlns:a16="http://schemas.microsoft.com/office/drawing/2014/main" id="{9BD3ECAE-1D31-4F57-8ED9-B3CDD256C7E2}"/>
              </a:ext>
            </a:extLst>
          </p:cNvPr>
          <p:cNvSpPr>
            <a:spLocks noGrp="1"/>
          </p:cNvSpPr>
          <p:nvPr>
            <p:ph idx="1"/>
          </p:nvPr>
        </p:nvSpPr>
        <p:spPr>
          <a:xfrm>
            <a:off x="1219200" y="928688"/>
            <a:ext cx="7534275" cy="5310187"/>
          </a:xfrm>
        </p:spPr>
        <p:txBody>
          <a:bodyPr/>
          <a:lstStyle/>
          <a:p>
            <a:pPr eaLnBrk="1" hangingPunct="1">
              <a:spcBef>
                <a:spcPct val="0"/>
              </a:spcBef>
              <a:spcAft>
                <a:spcPts val="600"/>
              </a:spcAft>
              <a:buFont typeface="Wingdings" panose="05000000000000000000" pitchFamily="2" charset="2"/>
              <a:buChar char="Ø"/>
              <a:defRPr/>
            </a:pPr>
            <a:r>
              <a:rPr lang="en-US" altLang="en-US" sz="2400" b="1" dirty="0">
                <a:latin typeface="Times New Roman" panose="02020603050405020304" pitchFamily="18" charset="0"/>
                <a:cs typeface="Times New Roman" panose="02020603050405020304" pitchFamily="18" charset="0"/>
              </a:rPr>
              <a:t>Surface Roughness Length (</a:t>
            </a:r>
            <a:r>
              <a:rPr lang="en-US" altLang="en-US" sz="2400" b="1" i="1" dirty="0">
                <a:latin typeface="Times New Roman" panose="02020603050405020304" pitchFamily="18" charset="0"/>
                <a:cs typeface="Times New Roman" panose="02020603050405020304" pitchFamily="18" charset="0"/>
              </a:rPr>
              <a:t>z</a:t>
            </a:r>
            <a:r>
              <a:rPr lang="en-US" altLang="en-US" sz="2400" b="1" i="1" baseline="-25000" dirty="0">
                <a:latin typeface="Times New Roman" panose="02020603050405020304" pitchFamily="18" charset="0"/>
                <a:cs typeface="Times New Roman" panose="02020603050405020304" pitchFamily="18" charset="0"/>
              </a:rPr>
              <a:t>0</a:t>
            </a:r>
            <a:r>
              <a:rPr lang="en-US" altLang="en-US" sz="2400" b="1" dirty="0">
                <a:latin typeface="Times New Roman" panose="02020603050405020304" pitchFamily="18" charset="0"/>
                <a:cs typeface="Times New Roman" panose="02020603050405020304" pitchFamily="18" charset="0"/>
              </a:rPr>
              <a:t>)—Regulatory Option (ZORAD)</a:t>
            </a:r>
          </a:p>
          <a:p>
            <a:pPr lvl="1" eaLnBrk="1" hangingPunct="1">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The roughness length is averaged over each user defined sector &amp; distance (.5km to 5.0 km): sector centered on the met tower. Default distance is 1 km</a:t>
            </a:r>
          </a:p>
          <a:p>
            <a:pPr lvl="1" eaLnBrk="1" hangingPunct="1">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Before averaging Zo an </a:t>
            </a:r>
            <a:r>
              <a:rPr lang="en-US" dirty="0">
                <a:highlight>
                  <a:srgbClr val="FFFF00"/>
                </a:highlight>
                <a:latin typeface="Times New Roman" panose="02020603050405020304" pitchFamily="18" charset="0"/>
                <a:cs typeface="Times New Roman" panose="02020603050405020304" pitchFamily="18" charset="0"/>
              </a:rPr>
              <a:t>inverse-distance weighting </a:t>
            </a:r>
            <a:r>
              <a:rPr lang="en-US" dirty="0">
                <a:latin typeface="Times New Roman" panose="02020603050405020304" pitchFamily="18" charset="0"/>
                <a:cs typeface="Times New Roman" panose="02020603050405020304" pitchFamily="18" charset="0"/>
              </a:rPr>
              <a:t>is applied to each grid cell</a:t>
            </a:r>
          </a:p>
          <a:p>
            <a:pPr lvl="2" eaLnBrk="1" hangingPunct="1">
              <a:buFont typeface="Courier New" panose="02070309020205020404" pitchFamily="49" charset="0"/>
              <a:buChar char="o"/>
              <a:defRPr/>
            </a:pPr>
            <a:r>
              <a:rPr lang="en-US" sz="2000" dirty="0">
                <a:latin typeface="Times New Roman" panose="02020603050405020304" pitchFamily="18" charset="0"/>
                <a:cs typeface="Times New Roman" panose="02020603050405020304" pitchFamily="18" charset="0"/>
              </a:rPr>
              <a:t>The closer the cell is to the tower the greater it’s effect</a:t>
            </a:r>
          </a:p>
          <a:p>
            <a:pPr lvl="1" eaLnBrk="1" hangingPunct="1">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Z</a:t>
            </a:r>
            <a:r>
              <a:rPr lang="en-US" baseline="-25000" dirty="0">
                <a:latin typeface="Times New Roman" panose="02020603050405020304" pitchFamily="18" charset="0"/>
                <a:cs typeface="Times New Roman" panose="02020603050405020304" pitchFamily="18" charset="0"/>
              </a:rPr>
              <a:t>0</a:t>
            </a:r>
            <a:r>
              <a:rPr lang="en-US" dirty="0">
                <a:latin typeface="Times New Roman" panose="02020603050405020304" pitchFamily="18" charset="0"/>
                <a:cs typeface="Times New Roman" panose="02020603050405020304" pitchFamily="18" charset="0"/>
              </a:rPr>
              <a:t> for a given sector &amp; month is the </a:t>
            </a:r>
            <a:r>
              <a:rPr lang="en-US" dirty="0">
                <a:highlight>
                  <a:srgbClr val="FFFF00"/>
                </a:highlight>
                <a:latin typeface="Times New Roman" panose="02020603050405020304" pitchFamily="18" charset="0"/>
                <a:cs typeface="Times New Roman" panose="02020603050405020304" pitchFamily="18" charset="0"/>
              </a:rPr>
              <a:t>geometric mean </a:t>
            </a:r>
            <a:r>
              <a:rPr lang="en-US" dirty="0">
                <a:latin typeface="Times New Roman" panose="02020603050405020304" pitchFamily="18" charset="0"/>
                <a:cs typeface="Times New Roman" panose="02020603050405020304" pitchFamily="18" charset="0"/>
              </a:rPr>
              <a:t>of the inverse-distance weighted roughness from each grid cell</a:t>
            </a:r>
          </a:p>
          <a:p>
            <a:pPr marL="457200" lvl="1" indent="0" eaLnBrk="1" hangingPunct="1">
              <a:buFont typeface="Arial" panose="020B0604020202020204" pitchFamily="34" charset="0"/>
              <a:buNone/>
              <a:defRPr/>
            </a:pPr>
            <a:endParaRPr lang="en-US" altLang="en-US" sz="2800" dirty="0">
              <a:latin typeface="Times New Roman" panose="02020603050405020304" pitchFamily="18" charset="0"/>
              <a:cs typeface="Times New Roman" panose="02020603050405020304" pitchFamily="18" charset="0"/>
            </a:endParaRPr>
          </a:p>
          <a:p>
            <a:pPr lvl="1" eaLnBrk="1" hangingPunct="1">
              <a:buFont typeface="Arial" panose="020B0604020202020204" pitchFamily="34" charset="0"/>
              <a:buNone/>
              <a:defRPr/>
            </a:pPr>
            <a:endParaRPr lang="en-US" altLang="en-US"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8A95BB0-E7FB-40D4-B696-7F21CBB68005}"/>
              </a:ext>
            </a:extLst>
          </p:cNvPr>
          <p:cNvSpPr>
            <a:spLocks noGrp="1"/>
          </p:cNvSpPr>
          <p:nvPr>
            <p:ph type="title"/>
          </p:nvPr>
        </p:nvSpPr>
        <p:spPr>
          <a:xfrm>
            <a:off x="1219200" y="344488"/>
            <a:ext cx="7467600" cy="623888"/>
          </a:xfrm>
        </p:spPr>
        <p:txBody>
          <a:bodyPr/>
          <a:lstStyle/>
          <a:p>
            <a:pPr eaLnBrk="1" hangingPunct="1">
              <a:defRPr/>
            </a:pPr>
            <a:r>
              <a:rPr lang="en-US" dirty="0">
                <a:latin typeface="Times New Roman" panose="02020603050405020304" pitchFamily="18" charset="0"/>
                <a:cs typeface="Times New Roman" panose="02020603050405020304" pitchFamily="18" charset="0"/>
              </a:rPr>
              <a:t>Averaging Methods for Z</a:t>
            </a:r>
            <a:r>
              <a:rPr lang="en-US" baseline="-25000" dirty="0">
                <a:latin typeface="Times New Roman" panose="02020603050405020304" pitchFamily="18" charset="0"/>
                <a:cs typeface="Times New Roman" panose="02020603050405020304" pitchFamily="18" charset="0"/>
              </a:rPr>
              <a:t>o</a:t>
            </a:r>
            <a:endParaRPr lang="en-US"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393183ED-756F-435D-92D2-21F684AA357D}"/>
              </a:ext>
            </a:extLst>
          </p:cNvPr>
          <p:cNvSpPr txBox="1"/>
          <p:nvPr/>
        </p:nvSpPr>
        <p:spPr>
          <a:xfrm>
            <a:off x="1733550" y="6238875"/>
            <a:ext cx="3676650" cy="400050"/>
          </a:xfrm>
          <a:prstGeom prst="rect">
            <a:avLst/>
          </a:prstGeom>
          <a:noFill/>
        </p:spPr>
        <p:txBody>
          <a:bodyPr wrap="none">
            <a:spAutoFit/>
          </a:bodyPr>
          <a:lstStyle/>
          <a:p>
            <a:pPr eaLnBrk="1" hangingPunct="1">
              <a:defRPr/>
            </a:pPr>
            <a:r>
              <a:rPr lang="en-US" sz="1000" dirty="0">
                <a:latin typeface="+mn-lt"/>
                <a:cs typeface="+mn-cs"/>
              </a:rPr>
              <a:t>Stull, R. B. (1988). </a:t>
            </a:r>
            <a:r>
              <a:rPr lang="en-US" sz="1000" i="1" dirty="0">
                <a:latin typeface="+mn-lt"/>
                <a:cs typeface="+mn-cs"/>
              </a:rPr>
              <a:t>An Introduction to Boundary Layer Meteorology.</a:t>
            </a:r>
            <a:r>
              <a:rPr lang="en-US" sz="1000" dirty="0">
                <a:latin typeface="+mn-lt"/>
                <a:cs typeface="+mn-cs"/>
              </a:rPr>
              <a:t> </a:t>
            </a:r>
          </a:p>
          <a:p>
            <a:pPr eaLnBrk="1" hangingPunct="1">
              <a:defRPr/>
            </a:pPr>
            <a:r>
              <a:rPr lang="en-US" sz="1000" dirty="0">
                <a:latin typeface="+mn-lt"/>
                <a:cs typeface="+mn-cs"/>
              </a:rPr>
              <a:t>Kluwer Academic Publishers. Dordrecht, Netherlands.</a:t>
            </a:r>
            <a:endParaRPr lang="en-US" sz="1000" i="1" dirty="0">
              <a:latin typeface="+mn-lt"/>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1">
            <a:extLst>
              <a:ext uri="{FF2B5EF4-FFF2-40B4-BE49-F238E27FC236}">
                <a16:creationId xmlns:a16="http://schemas.microsoft.com/office/drawing/2014/main" id="{21724A40-91FD-424C-AF5D-702AF3CD0598}"/>
              </a:ext>
            </a:extLst>
          </p:cNvPr>
          <p:cNvSpPr>
            <a:spLocks noGrp="1"/>
          </p:cNvSpPr>
          <p:nvPr>
            <p:ph idx="1"/>
          </p:nvPr>
        </p:nvSpPr>
        <p:spPr>
          <a:xfrm>
            <a:off x="1050925" y="1295400"/>
            <a:ext cx="3627438" cy="4953000"/>
          </a:xfrm>
        </p:spPr>
        <p:txBody>
          <a:bodyPr/>
          <a:lstStyle/>
          <a:p>
            <a:pPr eaLnBrk="1" hangingPunct="1">
              <a:spcBef>
                <a:spcPts val="2013"/>
              </a:spcBef>
              <a:spcAft>
                <a:spcPts val="1800"/>
              </a:spcAft>
              <a:buFont typeface="Wingdings" panose="05000000000000000000" pitchFamily="2" charset="2"/>
              <a:buChar char="Ø"/>
              <a:defRPr/>
            </a:pPr>
            <a:r>
              <a:rPr lang="en-US" altLang="en-US" sz="2400" b="1" dirty="0">
                <a:latin typeface="Times New Roman" panose="02020603050405020304" pitchFamily="18" charset="0"/>
                <a:cs typeface="Times New Roman" panose="02020603050405020304" pitchFamily="18" charset="0"/>
              </a:rPr>
              <a:t>Noon-time Albedo (</a:t>
            </a:r>
            <a:r>
              <a:rPr lang="el-GR" altLang="en-US" sz="2400" b="1" i="1" dirty="0">
                <a:latin typeface="Times New Roman" panose="02020603050405020304" pitchFamily="18" charset="0"/>
                <a:cs typeface="Times New Roman" panose="02020603050405020304" pitchFamily="18" charset="0"/>
              </a:rPr>
              <a:t>α</a:t>
            </a:r>
            <a:r>
              <a:rPr lang="en-US" altLang="en-US" sz="2400" b="1" dirty="0">
                <a:latin typeface="Times New Roman" panose="02020603050405020304" pitchFamily="18" charset="0"/>
                <a:cs typeface="Times New Roman" panose="02020603050405020304" pitchFamily="18" charset="0"/>
              </a:rPr>
              <a:t>)</a:t>
            </a:r>
          </a:p>
          <a:p>
            <a:pPr lvl="1" eaLnBrk="1" hangingPunct="1">
              <a:spcBef>
                <a:spcPct val="0"/>
              </a:spcBef>
              <a:spcAft>
                <a:spcPts val="1800"/>
              </a:spcAft>
              <a:buFont typeface="Wingdings" panose="05000000000000000000" pitchFamily="2" charset="2"/>
              <a:buChar char="§"/>
              <a:defRPr/>
            </a:pPr>
            <a:r>
              <a:rPr lang="en-US" altLang="en-US" sz="2000" dirty="0">
                <a:latin typeface="Times New Roman" panose="02020603050405020304" pitchFamily="18" charset="0"/>
                <a:cs typeface="Times New Roman" panose="02020603050405020304" pitchFamily="18" charset="0"/>
              </a:rPr>
              <a:t>Simple unweighted </a:t>
            </a:r>
            <a:r>
              <a:rPr lang="en-US" altLang="en-US" sz="2000" b="1" dirty="0">
                <a:solidFill>
                  <a:srgbClr val="C00000"/>
                </a:solidFill>
                <a:highlight>
                  <a:srgbClr val="FFFF00"/>
                </a:highlight>
                <a:latin typeface="Times New Roman" panose="02020603050405020304" pitchFamily="18" charset="0"/>
                <a:cs typeface="Times New Roman" panose="02020603050405020304" pitchFamily="18" charset="0"/>
              </a:rPr>
              <a:t>arithmetic</a:t>
            </a:r>
            <a:r>
              <a:rPr lang="en-US" altLang="en-US" sz="2000" dirty="0">
                <a:highlight>
                  <a:srgbClr val="FFFF00"/>
                </a:highlight>
                <a:latin typeface="Times New Roman" panose="02020603050405020304" pitchFamily="18" charset="0"/>
                <a:cs typeface="Times New Roman" panose="02020603050405020304" pitchFamily="18" charset="0"/>
              </a:rPr>
              <a:t> mean</a:t>
            </a:r>
          </a:p>
          <a:p>
            <a:pPr lvl="1" eaLnBrk="1" hangingPunct="1">
              <a:spcBef>
                <a:spcPct val="0"/>
              </a:spcBef>
              <a:spcAft>
                <a:spcPts val="1800"/>
              </a:spcAft>
              <a:buFont typeface="Wingdings" panose="05000000000000000000" pitchFamily="2" charset="2"/>
              <a:buChar char="§"/>
              <a:defRPr/>
            </a:pPr>
            <a:r>
              <a:rPr lang="en-US" altLang="en-US" sz="2000" dirty="0">
                <a:latin typeface="Times New Roman" panose="02020603050405020304" pitchFamily="18" charset="0"/>
                <a:cs typeface="Times New Roman" panose="02020603050405020304" pitchFamily="18" charset="0"/>
              </a:rPr>
              <a:t>No direction or distance dependency </a:t>
            </a:r>
            <a:r>
              <a:rPr lang="en-US" altLang="en-US" sz="2000" i="1" dirty="0">
                <a:solidFill>
                  <a:srgbClr val="C00000"/>
                </a:solidFill>
                <a:latin typeface="Times New Roman" panose="02020603050405020304" pitchFamily="18" charset="0"/>
                <a:cs typeface="Times New Roman" panose="02020603050405020304" pitchFamily="18" charset="0"/>
              </a:rPr>
              <a:t>(wind sectors not applicable)</a:t>
            </a:r>
            <a:endParaRPr lang="en-US" altLang="en-US" sz="2000" dirty="0">
              <a:latin typeface="Times New Roman" panose="02020603050405020304" pitchFamily="18" charset="0"/>
              <a:cs typeface="Times New Roman" panose="02020603050405020304" pitchFamily="18" charset="0"/>
            </a:endParaRPr>
          </a:p>
          <a:p>
            <a:pPr lvl="1" eaLnBrk="1" hangingPunct="1">
              <a:spcBef>
                <a:spcPct val="0"/>
              </a:spcBef>
              <a:spcAft>
                <a:spcPts val="1800"/>
              </a:spcAft>
              <a:buFont typeface="Wingdings" panose="05000000000000000000" pitchFamily="2" charset="2"/>
              <a:buChar char="§"/>
              <a:defRPr/>
            </a:pPr>
            <a:r>
              <a:rPr lang="en-US" altLang="en-US" sz="2000" dirty="0">
                <a:latin typeface="Times New Roman" panose="02020603050405020304" pitchFamily="18" charset="0"/>
                <a:cs typeface="Times New Roman" panose="02020603050405020304" pitchFamily="18" charset="0"/>
              </a:rPr>
              <a:t>10-km × 10-km region</a:t>
            </a:r>
            <a:endParaRPr lang="en-US" altLang="en-US" dirty="0">
              <a:latin typeface="Times New Roman" panose="02020603050405020304" pitchFamily="18" charset="0"/>
              <a:cs typeface="Times New Roman" panose="02020603050405020304" pitchFamily="18" charset="0"/>
            </a:endParaRPr>
          </a:p>
          <a:p>
            <a:pPr marL="282575" indent="-282575" eaLnBrk="1" hangingPunct="1">
              <a:spcBef>
                <a:spcPts val="2013"/>
              </a:spcBef>
              <a:buFont typeface="Arial" pitchFamily="34" charset="0"/>
              <a:buNone/>
              <a:defRPr/>
            </a:pPr>
            <a:endParaRPr lang="en-US" altLang="en-US" sz="2000" b="1"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defRPr/>
            </a:pPr>
            <a:endParaRPr lang="en-US" alt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5AA3F7DA-4DCE-4DB9-8EA8-03FF9432E29C}"/>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Averaging Methods - albedo</a:t>
            </a:r>
          </a:p>
        </p:txBody>
      </p:sp>
      <p:sp>
        <p:nvSpPr>
          <p:cNvPr id="35844" name="TextBox 6">
            <a:extLst>
              <a:ext uri="{FF2B5EF4-FFF2-40B4-BE49-F238E27FC236}">
                <a16:creationId xmlns:a16="http://schemas.microsoft.com/office/drawing/2014/main" id="{8286B3B9-3091-4457-ACC0-72B827F1F6B6}"/>
              </a:ext>
            </a:extLst>
          </p:cNvPr>
          <p:cNvSpPr txBox="1">
            <a:spLocks noChangeArrowheads="1"/>
          </p:cNvSpPr>
          <p:nvPr/>
        </p:nvSpPr>
        <p:spPr bwMode="auto">
          <a:xfrm>
            <a:off x="4925218" y="1521620"/>
            <a:ext cx="36171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dirty="0">
                <a:solidFill>
                  <a:srgbClr val="002060"/>
                </a:solidFill>
                <a:latin typeface="Times New Roman" panose="02020603050405020304" pitchFamily="18" charset="0"/>
                <a:cs typeface="Times New Roman" panose="02020603050405020304" pitchFamily="18" charset="0"/>
              </a:rPr>
              <a:t>10-km × 10-km region </a:t>
            </a:r>
          </a:p>
          <a:p>
            <a:pPr eaLnBrk="1" hangingPunct="1">
              <a:spcBef>
                <a:spcPct val="0"/>
              </a:spcBef>
              <a:buFontTx/>
              <a:buNone/>
            </a:pPr>
            <a:r>
              <a:rPr lang="en-US" altLang="en-US" sz="1800" i="1" dirty="0">
                <a:solidFill>
                  <a:srgbClr val="002060"/>
                </a:solidFill>
                <a:latin typeface="Times New Roman" panose="02020603050405020304" pitchFamily="18" charset="0"/>
                <a:cs typeface="Times New Roman" panose="02020603050405020304" pitchFamily="18" charset="0"/>
              </a:rPr>
              <a:t>(applies to Bowen ratio and albedo)</a:t>
            </a:r>
          </a:p>
        </p:txBody>
      </p:sp>
      <p:sp>
        <p:nvSpPr>
          <p:cNvPr id="12" name="TextBox 11">
            <a:extLst>
              <a:ext uri="{FF2B5EF4-FFF2-40B4-BE49-F238E27FC236}">
                <a16:creationId xmlns:a16="http://schemas.microsoft.com/office/drawing/2014/main" id="{71E286D9-5143-47B3-9A02-B003A8CDEFAD}"/>
              </a:ext>
            </a:extLst>
          </p:cNvPr>
          <p:cNvSpPr txBox="1"/>
          <p:nvPr/>
        </p:nvSpPr>
        <p:spPr>
          <a:xfrm>
            <a:off x="1550988" y="4757738"/>
            <a:ext cx="2780505" cy="369332"/>
          </a:xfrm>
          <a:prstGeom prst="rect">
            <a:avLst/>
          </a:prstGeom>
          <a:noFill/>
        </p:spPr>
        <p:txBody>
          <a:bodyPr wrap="none">
            <a:spAutoFit/>
          </a:bodyPr>
          <a:lstStyle/>
          <a:p>
            <a:pPr eaLnBrk="1" hangingPunct="1">
              <a:defRPr/>
            </a:pPr>
            <a:r>
              <a:rPr lang="en-US" dirty="0">
                <a:solidFill>
                  <a:srgbClr val="002060"/>
                </a:solidFill>
                <a:latin typeface="Times New Roman" panose="02020603050405020304" pitchFamily="18" charset="0"/>
                <a:cs typeface="Times New Roman" panose="02020603050405020304" pitchFamily="18" charset="0"/>
              </a:rPr>
              <a:t>RDU Meteorological Tower</a:t>
            </a:r>
          </a:p>
        </p:txBody>
      </p:sp>
      <p:sp>
        <p:nvSpPr>
          <p:cNvPr id="13" name="TextBox 12">
            <a:extLst>
              <a:ext uri="{FF2B5EF4-FFF2-40B4-BE49-F238E27FC236}">
                <a16:creationId xmlns:a16="http://schemas.microsoft.com/office/drawing/2014/main" id="{9FC5D81C-EA5D-4638-9B1F-3EC44E2472A9}"/>
              </a:ext>
            </a:extLst>
          </p:cNvPr>
          <p:cNvSpPr txBox="1"/>
          <p:nvPr/>
        </p:nvSpPr>
        <p:spPr>
          <a:xfrm>
            <a:off x="1493055" y="5446049"/>
            <a:ext cx="2896370" cy="646331"/>
          </a:xfrm>
          <a:prstGeom prst="rect">
            <a:avLst/>
          </a:prstGeom>
          <a:noFill/>
        </p:spPr>
        <p:txBody>
          <a:bodyPr wrap="none">
            <a:spAutoFit/>
          </a:bodyPr>
          <a:lstStyle/>
          <a:p>
            <a:pPr eaLnBrk="1" hangingPunct="1">
              <a:defRPr/>
            </a:pPr>
            <a:r>
              <a:rPr lang="en-US" dirty="0">
                <a:solidFill>
                  <a:srgbClr val="002060"/>
                </a:solidFill>
                <a:latin typeface="Times New Roman" panose="02020603050405020304" pitchFamily="18" charset="0"/>
                <a:cs typeface="Times New Roman" panose="02020603050405020304" pitchFamily="18" charset="0"/>
              </a:rPr>
              <a:t>1-km Radius, 3 Wind Sectors</a:t>
            </a:r>
          </a:p>
          <a:p>
            <a:pPr eaLnBrk="1" hangingPunct="1">
              <a:defRPr/>
            </a:pPr>
            <a:r>
              <a:rPr lang="en-US" i="1" dirty="0">
                <a:solidFill>
                  <a:srgbClr val="002060"/>
                </a:solidFill>
                <a:latin typeface="Times New Roman" panose="02020603050405020304" pitchFamily="18" charset="0"/>
                <a:cs typeface="Times New Roman" panose="02020603050405020304" pitchFamily="18" charset="0"/>
              </a:rPr>
              <a:t>(applies only to roughness)</a:t>
            </a:r>
          </a:p>
        </p:txBody>
      </p:sp>
      <p:pic>
        <p:nvPicPr>
          <p:cNvPr id="35847" name="Picture 3" descr="The image shown displays 2011 land cover for the RDU airport and the surrounding area and identifies the location of the meteorological tower and the boundary of the 10-km x 10-km area extracted by AERSURFACE.">
            <a:extLst>
              <a:ext uri="{FF2B5EF4-FFF2-40B4-BE49-F238E27FC236}">
                <a16:creationId xmlns:a16="http://schemas.microsoft.com/office/drawing/2014/main" id="{68DC9057-A1CB-4C3B-8AA6-52AE389881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4925" y="2686050"/>
            <a:ext cx="3606800" cy="320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lowchart: Connector 5">
            <a:extLst>
              <a:ext uri="{FF2B5EF4-FFF2-40B4-BE49-F238E27FC236}">
                <a16:creationId xmlns:a16="http://schemas.microsoft.com/office/drawing/2014/main" id="{347995F9-4D12-4682-B627-77E4D3035302}"/>
              </a:ext>
              <a:ext uri="{C183D7F6-B498-43B3-948B-1728B52AA6E4}">
                <adec:decorative xmlns:adec="http://schemas.microsoft.com/office/drawing/2017/decorative" val="1"/>
              </a:ext>
            </a:extLst>
          </p:cNvPr>
          <p:cNvSpPr/>
          <p:nvPr/>
        </p:nvSpPr>
        <p:spPr>
          <a:xfrm>
            <a:off x="6489700" y="4132263"/>
            <a:ext cx="604838" cy="573087"/>
          </a:xfrm>
          <a:prstGeom prst="flowChartConnector">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5849" name="TextBox 23">
            <a:extLst>
              <a:ext uri="{FF2B5EF4-FFF2-40B4-BE49-F238E27FC236}">
                <a16:creationId xmlns:a16="http://schemas.microsoft.com/office/drawing/2014/main" id="{D557972A-D6C0-4928-8D5B-D43B53C90063}"/>
              </a:ext>
            </a:extLst>
          </p:cNvPr>
          <p:cNvSpPr txBox="1">
            <a:spLocks noChangeArrowheads="1"/>
          </p:cNvSpPr>
          <p:nvPr/>
        </p:nvSpPr>
        <p:spPr bwMode="auto">
          <a:xfrm>
            <a:off x="6737350" y="4100513"/>
            <a:ext cx="2682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400">
                <a:latin typeface="Arial" panose="020B0604020202020204" pitchFamily="34" charset="0"/>
              </a:rPr>
              <a:t>1</a:t>
            </a:r>
          </a:p>
        </p:txBody>
      </p:sp>
      <p:sp>
        <p:nvSpPr>
          <p:cNvPr id="35850" name="TextBox 28">
            <a:extLst>
              <a:ext uri="{FF2B5EF4-FFF2-40B4-BE49-F238E27FC236}">
                <a16:creationId xmlns:a16="http://schemas.microsoft.com/office/drawing/2014/main" id="{7BA8CF9E-041E-42D1-9507-4ADF15782636}"/>
              </a:ext>
            </a:extLst>
          </p:cNvPr>
          <p:cNvSpPr txBox="1">
            <a:spLocks noChangeArrowheads="1"/>
          </p:cNvSpPr>
          <p:nvPr/>
        </p:nvSpPr>
        <p:spPr bwMode="auto">
          <a:xfrm>
            <a:off x="6461125" y="4189413"/>
            <a:ext cx="2682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400">
                <a:latin typeface="Arial" panose="020B0604020202020204" pitchFamily="34" charset="0"/>
              </a:rPr>
              <a:t>3</a:t>
            </a:r>
          </a:p>
        </p:txBody>
      </p:sp>
      <p:cxnSp>
        <p:nvCxnSpPr>
          <p:cNvPr id="11" name="Straight Arrow Connector 10">
            <a:extLst>
              <a:ext uri="{FF2B5EF4-FFF2-40B4-BE49-F238E27FC236}">
                <a16:creationId xmlns:a16="http://schemas.microsoft.com/office/drawing/2014/main" id="{119D3104-4232-4887-9DC2-BEE4F8E61370}"/>
              </a:ext>
              <a:ext uri="{C183D7F6-B498-43B3-948B-1728B52AA6E4}">
                <adec:decorative xmlns:adec="http://schemas.microsoft.com/office/drawing/2017/decorative" val="1"/>
              </a:ext>
            </a:extLst>
          </p:cNvPr>
          <p:cNvCxnSpPr>
            <a:cxnSpLocks/>
          </p:cNvCxnSpPr>
          <p:nvPr/>
        </p:nvCxnSpPr>
        <p:spPr>
          <a:xfrm>
            <a:off x="7462838" y="2130425"/>
            <a:ext cx="355600" cy="893762"/>
          </a:xfrm>
          <a:prstGeom prst="straightConnector1">
            <a:avLst/>
          </a:prstGeom>
          <a:ln w="19050">
            <a:solidFill>
              <a:srgbClr val="FFFF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3C17460F-E53B-4371-9E58-E489B115D9D7}"/>
              </a:ext>
              <a:ext uri="{C183D7F6-B498-43B3-948B-1728B52AA6E4}">
                <adec:decorative xmlns:adec="http://schemas.microsoft.com/office/drawing/2017/decorative" val="1"/>
              </a:ext>
            </a:extLst>
          </p:cNvPr>
          <p:cNvCxnSpPr>
            <a:cxnSpLocks/>
            <a:stCxn id="12" idx="3"/>
          </p:cNvCxnSpPr>
          <p:nvPr/>
        </p:nvCxnSpPr>
        <p:spPr>
          <a:xfrm flipV="1">
            <a:off x="4331493" y="4398963"/>
            <a:ext cx="2483645" cy="543441"/>
          </a:xfrm>
          <a:prstGeom prst="straightConnector1">
            <a:avLst/>
          </a:prstGeom>
          <a:ln w="19050">
            <a:solidFill>
              <a:srgbClr val="FFFF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1432A68-D8BC-4628-BC8B-0D4D4D6BA4C6}"/>
              </a:ext>
              <a:ext uri="{C183D7F6-B498-43B3-948B-1728B52AA6E4}">
                <adec:decorative xmlns:adec="http://schemas.microsoft.com/office/drawing/2017/decorative" val="1"/>
              </a:ext>
            </a:extLst>
          </p:cNvPr>
          <p:cNvCxnSpPr>
            <a:endCxn id="6" idx="3"/>
          </p:cNvCxnSpPr>
          <p:nvPr/>
        </p:nvCxnSpPr>
        <p:spPr>
          <a:xfrm flipH="1">
            <a:off x="6578600" y="4419600"/>
            <a:ext cx="214313" cy="201613"/>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35854" name="TextBox 27">
            <a:extLst>
              <a:ext uri="{FF2B5EF4-FFF2-40B4-BE49-F238E27FC236}">
                <a16:creationId xmlns:a16="http://schemas.microsoft.com/office/drawing/2014/main" id="{8C60AE9C-C2AF-4851-9005-47D20400EF59}"/>
              </a:ext>
            </a:extLst>
          </p:cNvPr>
          <p:cNvSpPr txBox="1">
            <a:spLocks noChangeArrowheads="1"/>
          </p:cNvSpPr>
          <p:nvPr/>
        </p:nvSpPr>
        <p:spPr bwMode="auto">
          <a:xfrm>
            <a:off x="6735763" y="4368800"/>
            <a:ext cx="2698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400">
                <a:latin typeface="Arial" panose="020B0604020202020204" pitchFamily="34" charset="0"/>
              </a:rPr>
              <a:t>2</a:t>
            </a:r>
          </a:p>
        </p:txBody>
      </p:sp>
      <p:cxnSp>
        <p:nvCxnSpPr>
          <p:cNvPr id="9" name="Straight Connector 8">
            <a:extLst>
              <a:ext uri="{FF2B5EF4-FFF2-40B4-BE49-F238E27FC236}">
                <a16:creationId xmlns:a16="http://schemas.microsoft.com/office/drawing/2014/main" id="{F5A26F25-F526-430B-804F-99A09FF59E85}"/>
              </a:ext>
              <a:ext uri="{C183D7F6-B498-43B3-948B-1728B52AA6E4}">
                <adec:decorative xmlns:adec="http://schemas.microsoft.com/office/drawing/2017/decorative" val="1"/>
              </a:ext>
            </a:extLst>
          </p:cNvPr>
          <p:cNvCxnSpPr>
            <a:endCxn id="6" idx="0"/>
          </p:cNvCxnSpPr>
          <p:nvPr/>
        </p:nvCxnSpPr>
        <p:spPr>
          <a:xfrm flipV="1">
            <a:off x="6792913" y="4132263"/>
            <a:ext cx="0" cy="287337"/>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FBF2EBD-B83E-4074-B87C-1C872D906928}"/>
              </a:ext>
              <a:ext uri="{C183D7F6-B498-43B3-948B-1728B52AA6E4}">
                <adec:decorative xmlns:adec="http://schemas.microsoft.com/office/drawing/2017/decorative" val="1"/>
              </a:ext>
            </a:extLst>
          </p:cNvPr>
          <p:cNvCxnSpPr>
            <a:cxnSpLocks/>
          </p:cNvCxnSpPr>
          <p:nvPr/>
        </p:nvCxnSpPr>
        <p:spPr>
          <a:xfrm>
            <a:off x="6792913" y="4419600"/>
            <a:ext cx="32385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3ADCF395-CC00-44AE-B574-95FAF813B250}"/>
              </a:ext>
              <a:ext uri="{C183D7F6-B498-43B3-948B-1728B52AA6E4}">
                <adec:decorative xmlns:adec="http://schemas.microsoft.com/office/drawing/2017/decorative" val="1"/>
              </a:ext>
            </a:extLst>
          </p:cNvPr>
          <p:cNvCxnSpPr>
            <a:cxnSpLocks/>
            <a:stCxn id="13" idx="3"/>
            <a:endCxn id="6" idx="3"/>
          </p:cNvCxnSpPr>
          <p:nvPr/>
        </p:nvCxnSpPr>
        <p:spPr>
          <a:xfrm flipV="1">
            <a:off x="4389425" y="4621423"/>
            <a:ext cx="2188851" cy="1147792"/>
          </a:xfrm>
          <a:prstGeom prst="straightConnector1">
            <a:avLst/>
          </a:prstGeom>
          <a:ln w="19050">
            <a:solidFill>
              <a:srgbClr val="FFFF00"/>
            </a:solidFill>
            <a:tailEnd type="stealth" w="lg" len="lg"/>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split orient="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1">
            <a:extLst>
              <a:ext uri="{FF2B5EF4-FFF2-40B4-BE49-F238E27FC236}">
                <a16:creationId xmlns:a16="http://schemas.microsoft.com/office/drawing/2014/main" id="{1BBFBE88-E222-4F81-ADAD-23D58E6BD56E}"/>
              </a:ext>
            </a:extLst>
          </p:cNvPr>
          <p:cNvSpPr>
            <a:spLocks noGrp="1"/>
          </p:cNvSpPr>
          <p:nvPr>
            <p:ph idx="1"/>
          </p:nvPr>
        </p:nvSpPr>
        <p:spPr>
          <a:xfrm>
            <a:off x="1295400" y="1295400"/>
            <a:ext cx="7029450" cy="4752975"/>
          </a:xfrm>
        </p:spPr>
        <p:txBody>
          <a:bodyPr/>
          <a:lstStyle/>
          <a:p>
            <a:pPr eaLnBrk="1" hangingPunct="1">
              <a:spcBef>
                <a:spcPct val="0"/>
              </a:spcBef>
              <a:spcAft>
                <a:spcPts val="1800"/>
              </a:spcAft>
              <a:buFont typeface="Wingdings" panose="05000000000000000000" pitchFamily="2" charset="2"/>
              <a:buChar char="Ø"/>
              <a:defRPr/>
            </a:pPr>
            <a:r>
              <a:rPr lang="en-US" altLang="en-US" sz="2400" b="1" dirty="0">
                <a:latin typeface="Times New Roman" panose="02020603050405020304" pitchFamily="18" charset="0"/>
                <a:cs typeface="Times New Roman" panose="02020603050405020304" pitchFamily="18" charset="0"/>
              </a:rPr>
              <a:t>Daytime Bowen Ratio (</a:t>
            </a:r>
            <a:r>
              <a:rPr lang="en-US" altLang="en-US" sz="2400" b="1" i="1" dirty="0">
                <a:latin typeface="Times New Roman" panose="02020603050405020304" pitchFamily="18" charset="0"/>
                <a:cs typeface="Times New Roman" panose="02020603050405020304" pitchFamily="18" charset="0"/>
              </a:rPr>
              <a:t>B</a:t>
            </a:r>
            <a:r>
              <a:rPr lang="en-US" altLang="en-US" sz="2400" b="1" i="1" baseline="-25000" dirty="0">
                <a:latin typeface="Times New Roman" panose="02020603050405020304" pitchFamily="18" charset="0"/>
                <a:cs typeface="Times New Roman" panose="02020603050405020304" pitchFamily="18" charset="0"/>
              </a:rPr>
              <a:t>0</a:t>
            </a:r>
            <a:r>
              <a:rPr lang="en-US" altLang="en-US" sz="2400" b="1" dirty="0">
                <a:latin typeface="Times New Roman" panose="02020603050405020304" pitchFamily="18" charset="0"/>
                <a:cs typeface="Times New Roman" panose="02020603050405020304" pitchFamily="18" charset="0"/>
              </a:rPr>
              <a:t>)</a:t>
            </a:r>
          </a:p>
          <a:p>
            <a:pPr lvl="1" eaLnBrk="1" hangingPunct="1">
              <a:spcBef>
                <a:spcPct val="0"/>
              </a:spcBef>
              <a:spcAft>
                <a:spcPts val="1800"/>
              </a:spcAft>
              <a:buFont typeface="Wingdings" panose="05000000000000000000" pitchFamily="2" charset="2"/>
              <a:buChar char="§"/>
              <a:defRPr/>
            </a:pPr>
            <a:r>
              <a:rPr lang="en-US" altLang="en-US" dirty="0">
                <a:latin typeface="Times New Roman" panose="02020603050405020304" pitchFamily="18" charset="0"/>
                <a:cs typeface="Times New Roman" panose="02020603050405020304" pitchFamily="18" charset="0"/>
              </a:rPr>
              <a:t>Simple unweighted </a:t>
            </a:r>
            <a:r>
              <a:rPr lang="en-US" altLang="en-US" b="1" dirty="0">
                <a:solidFill>
                  <a:srgbClr val="C00000"/>
                </a:solidFill>
                <a:highlight>
                  <a:srgbClr val="FFFF00"/>
                </a:highlight>
                <a:latin typeface="Times New Roman" panose="02020603050405020304" pitchFamily="18" charset="0"/>
                <a:cs typeface="Times New Roman" panose="02020603050405020304" pitchFamily="18" charset="0"/>
              </a:rPr>
              <a:t>geometric</a:t>
            </a:r>
            <a:r>
              <a:rPr lang="en-US" altLang="en-US" dirty="0">
                <a:highlight>
                  <a:srgbClr val="FFFF00"/>
                </a:highlight>
                <a:latin typeface="Times New Roman" panose="02020603050405020304" pitchFamily="18" charset="0"/>
                <a:cs typeface="Times New Roman" panose="02020603050405020304" pitchFamily="18" charset="0"/>
              </a:rPr>
              <a:t> mean </a:t>
            </a:r>
            <a:r>
              <a:rPr lang="en-US" altLang="en-US" dirty="0">
                <a:latin typeface="Times New Roman" panose="02020603050405020304" pitchFamily="18" charset="0"/>
                <a:cs typeface="Times New Roman" panose="02020603050405020304" pitchFamily="18" charset="0"/>
              </a:rPr>
              <a:t>since we are averaging ratios</a:t>
            </a:r>
          </a:p>
          <a:p>
            <a:pPr lvl="1" eaLnBrk="1" hangingPunct="1">
              <a:spcBef>
                <a:spcPct val="0"/>
              </a:spcBef>
              <a:spcAft>
                <a:spcPts val="1800"/>
              </a:spcAft>
              <a:buFont typeface="Wingdings" panose="05000000000000000000" pitchFamily="2" charset="2"/>
              <a:buChar char="§"/>
              <a:defRPr/>
            </a:pPr>
            <a:r>
              <a:rPr lang="en-US" altLang="en-US" dirty="0">
                <a:latin typeface="Times New Roman" panose="02020603050405020304" pitchFamily="18" charset="0"/>
                <a:cs typeface="Times New Roman" panose="02020603050405020304" pitchFamily="18" charset="0"/>
              </a:rPr>
              <a:t>No direction or distance dependency </a:t>
            </a:r>
            <a:r>
              <a:rPr lang="en-US" altLang="en-US" i="1" dirty="0">
                <a:latin typeface="Times New Roman" panose="02020603050405020304" pitchFamily="18" charset="0"/>
                <a:cs typeface="Times New Roman" panose="02020603050405020304" pitchFamily="18" charset="0"/>
              </a:rPr>
              <a:t>(wind sectors are not applicable)</a:t>
            </a:r>
            <a:endParaRPr lang="en-US" altLang="en-US" dirty="0">
              <a:solidFill>
                <a:srgbClr val="C00000"/>
              </a:solidFill>
              <a:latin typeface="Times New Roman" panose="02020603050405020304" pitchFamily="18" charset="0"/>
              <a:cs typeface="Times New Roman" panose="02020603050405020304" pitchFamily="18" charset="0"/>
            </a:endParaRPr>
          </a:p>
          <a:p>
            <a:pPr lvl="1" eaLnBrk="1" hangingPunct="1">
              <a:spcBef>
                <a:spcPct val="0"/>
              </a:spcBef>
              <a:spcAft>
                <a:spcPts val="1800"/>
              </a:spcAft>
              <a:buFont typeface="Wingdings" panose="05000000000000000000" pitchFamily="2" charset="2"/>
              <a:buChar char="§"/>
              <a:defRPr/>
            </a:pPr>
            <a:r>
              <a:rPr lang="en-US" altLang="en-US" dirty="0">
                <a:latin typeface="Times New Roman" panose="02020603050405020304" pitchFamily="18" charset="0"/>
                <a:cs typeface="Times New Roman" panose="02020603050405020304" pitchFamily="18" charset="0"/>
              </a:rPr>
              <a:t>10-km × 10-km region </a:t>
            </a:r>
            <a:r>
              <a:rPr lang="en-US" altLang="en-US" i="1" dirty="0">
                <a:solidFill>
                  <a:srgbClr val="C00000"/>
                </a:solidFill>
                <a:latin typeface="Times New Roman" panose="02020603050405020304" pitchFamily="18" charset="0"/>
                <a:cs typeface="Times New Roman" panose="02020603050405020304" pitchFamily="18" charset="0"/>
              </a:rPr>
              <a:t>(same region used for albedo)</a:t>
            </a:r>
            <a:endParaRPr lang="en-US" altLang="en-US" sz="2800" i="1" dirty="0">
              <a:solidFill>
                <a:srgbClr val="C00000"/>
              </a:solidFill>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defRPr/>
            </a:pPr>
            <a:endParaRPr lang="en-US" altLang="en-US" dirty="0">
              <a:latin typeface="Times New Roman" panose="02020603050405020304" pitchFamily="18" charset="0"/>
              <a:cs typeface="Times New Roman" panose="02020603050405020304" pitchFamily="18" charset="0"/>
            </a:endParaRPr>
          </a:p>
        </p:txBody>
      </p:sp>
      <p:pic>
        <p:nvPicPr>
          <p:cNvPr id="37891" name="Picture 29" descr="The image shown displays 2011 land cover for the RDU airport and the surrounding area and identifies the location of the meteorological tower and the boundary of the 10-km x 10-km area extracted by AERSURFACE.">
            <a:extLst>
              <a:ext uri="{FF2B5EF4-FFF2-40B4-BE49-F238E27FC236}">
                <a16:creationId xmlns:a16="http://schemas.microsoft.com/office/drawing/2014/main" id="{8720B353-2062-4E2C-BA3D-21E8456835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0536" y="4248648"/>
            <a:ext cx="2025651" cy="1799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a:extLst>
              <a:ext uri="{FF2B5EF4-FFF2-40B4-BE49-F238E27FC236}">
                <a16:creationId xmlns:a16="http://schemas.microsoft.com/office/drawing/2014/main" id="{515166C7-51D1-4463-8744-7D83CFA6D056}"/>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Averaging Methods - B</a:t>
            </a:r>
            <a:r>
              <a:rPr lang="en-US" baseline="-25000" dirty="0">
                <a:latin typeface="Times New Roman" panose="02020603050405020304" pitchFamily="18" charset="0"/>
                <a:cs typeface="Times New Roman" panose="02020603050405020304" pitchFamily="18" charset="0"/>
              </a:rPr>
              <a:t>o</a:t>
            </a:r>
          </a:p>
        </p:txBody>
      </p:sp>
      <p:sp>
        <p:nvSpPr>
          <p:cNvPr id="5" name="TextBox 4">
            <a:extLst>
              <a:ext uri="{FF2B5EF4-FFF2-40B4-BE49-F238E27FC236}">
                <a16:creationId xmlns:a16="http://schemas.microsoft.com/office/drawing/2014/main" id="{77E2DD39-5E06-4A98-A0CC-92B0B640310E}"/>
              </a:ext>
            </a:extLst>
          </p:cNvPr>
          <p:cNvSpPr txBox="1"/>
          <p:nvPr/>
        </p:nvSpPr>
        <p:spPr>
          <a:xfrm>
            <a:off x="1882775" y="5241925"/>
            <a:ext cx="2262188" cy="369888"/>
          </a:xfrm>
          <a:prstGeom prst="rect">
            <a:avLst/>
          </a:prstGeom>
          <a:noFill/>
        </p:spPr>
        <p:txBody>
          <a:bodyPr wrap="none">
            <a:spAutoFit/>
          </a:bodyPr>
          <a:lstStyle/>
          <a:p>
            <a:pPr eaLnBrk="1" hangingPunct="1">
              <a:defRPr/>
            </a:pPr>
            <a:r>
              <a:rPr lang="en-US" dirty="0">
                <a:solidFill>
                  <a:srgbClr val="002060"/>
                </a:solidFill>
                <a:latin typeface="Times New Roman" panose="02020603050405020304" pitchFamily="18" charset="0"/>
                <a:cs typeface="Times New Roman" panose="02020603050405020304" pitchFamily="18" charset="0"/>
              </a:rPr>
              <a:t>10-km × 10-km region</a:t>
            </a:r>
          </a:p>
        </p:txBody>
      </p:sp>
      <p:cxnSp>
        <p:nvCxnSpPr>
          <p:cNvPr id="6" name="Straight Arrow Connector 5">
            <a:extLst>
              <a:ext uri="{FF2B5EF4-FFF2-40B4-BE49-F238E27FC236}">
                <a16:creationId xmlns:a16="http://schemas.microsoft.com/office/drawing/2014/main" id="{26264C9E-8EEF-4291-8903-A95CCA81BB78}"/>
              </a:ext>
              <a:ext uri="{C183D7F6-B498-43B3-948B-1728B52AA6E4}">
                <adec:decorative xmlns:adec="http://schemas.microsoft.com/office/drawing/2017/decorative" val="1"/>
              </a:ext>
            </a:extLst>
          </p:cNvPr>
          <p:cNvCxnSpPr/>
          <p:nvPr/>
        </p:nvCxnSpPr>
        <p:spPr>
          <a:xfrm flipV="1">
            <a:off x="4177506" y="5163705"/>
            <a:ext cx="1360487" cy="279400"/>
          </a:xfrm>
          <a:prstGeom prst="straightConnector1">
            <a:avLst/>
          </a:prstGeom>
          <a:ln w="19050">
            <a:solidFill>
              <a:srgbClr val="FFFF00"/>
            </a:solidFill>
            <a:tailEnd type="stealth" w="lg" len="lg"/>
          </a:ln>
        </p:spPr>
        <p:style>
          <a:lnRef idx="1">
            <a:schemeClr val="accent1"/>
          </a:lnRef>
          <a:fillRef idx="0">
            <a:schemeClr val="accent1"/>
          </a:fillRef>
          <a:effectRef idx="0">
            <a:schemeClr val="accent1"/>
          </a:effectRef>
          <a:fontRef idx="minor">
            <a:schemeClr val="tx1"/>
          </a:fontRef>
        </p:style>
      </p:cxnSp>
      <p:sp>
        <p:nvSpPr>
          <p:cNvPr id="31" name="Flowchart: Connector 30">
            <a:extLst>
              <a:ext uri="{FF2B5EF4-FFF2-40B4-BE49-F238E27FC236}">
                <a16:creationId xmlns:a16="http://schemas.microsoft.com/office/drawing/2014/main" id="{654CBB1D-2B53-48D5-B959-840C05E5F94B}"/>
              </a:ext>
              <a:ext uri="{C183D7F6-B498-43B3-948B-1728B52AA6E4}">
                <adec:decorative xmlns:adec="http://schemas.microsoft.com/office/drawing/2017/decorative" val="1"/>
              </a:ext>
            </a:extLst>
          </p:cNvPr>
          <p:cNvSpPr/>
          <p:nvPr/>
        </p:nvSpPr>
        <p:spPr>
          <a:xfrm>
            <a:off x="6461125" y="4975225"/>
            <a:ext cx="244475" cy="244475"/>
          </a:xfrm>
          <a:prstGeom prst="flowChartConnector">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9" name="Straight Arrow Connector 28">
            <a:extLst>
              <a:ext uri="{FF2B5EF4-FFF2-40B4-BE49-F238E27FC236}">
                <a16:creationId xmlns:a16="http://schemas.microsoft.com/office/drawing/2014/main" id="{4A8DDEE4-E541-45D2-A014-E65AE83F9B96}"/>
              </a:ext>
              <a:ext uri="{C183D7F6-B498-43B3-948B-1728B52AA6E4}">
                <adec:decorative xmlns:adec="http://schemas.microsoft.com/office/drawing/2017/decorative" val="1"/>
              </a:ext>
            </a:extLst>
          </p:cNvPr>
          <p:cNvCxnSpPr>
            <a:cxnSpLocks/>
          </p:cNvCxnSpPr>
          <p:nvPr/>
        </p:nvCxnSpPr>
        <p:spPr>
          <a:xfrm>
            <a:off x="4572000" y="4749800"/>
            <a:ext cx="2025650" cy="330200"/>
          </a:xfrm>
          <a:prstGeom prst="straightConnector1">
            <a:avLst/>
          </a:prstGeom>
          <a:ln w="22225">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3AD9D36D-B3E3-4111-B140-46CF15FDF944}"/>
              </a:ext>
            </a:extLst>
          </p:cNvPr>
          <p:cNvSpPr txBox="1"/>
          <p:nvPr/>
        </p:nvSpPr>
        <p:spPr>
          <a:xfrm>
            <a:off x="3375262" y="4534964"/>
            <a:ext cx="1196738"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Met Tower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B247353-13E8-4008-ACCC-E39E8D64A332}"/>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Land Cover at RDU</a:t>
            </a:r>
          </a:p>
        </p:txBody>
      </p:sp>
      <p:grpSp>
        <p:nvGrpSpPr>
          <p:cNvPr id="29700" name="Group 14" descr="These three graphics illustrate the land cover at Raleigh-Durham International (RDU) airport as represented in each of the three versions of the NLCD (1992, 2001, and 2011).&#10;&#10;Note change from class 88—Urban/Recreational Grasses (orange areas) in the 1992 data (which is very specific) to class 21—Developed, Open Space (pink areas) in 2001 and 2011 (which is less specific). &#10;&#10;It is clear from the slide that there has been substantial development at the RDU airport between 1992 and 2011. Considerable additional medium intensity growth to the north of the airport has occurred in the first decade of the 21st century. This additional growth is likely to have the greatest change in surface characteristics (z0, B0, and α), and thus impact on meteorological profiles when winds are from the north.&#10;">
            <a:extLst>
              <a:ext uri="{FF2B5EF4-FFF2-40B4-BE49-F238E27FC236}">
                <a16:creationId xmlns:a16="http://schemas.microsoft.com/office/drawing/2014/main" id="{FEE6E86A-4601-445B-84A7-4821ACEA6171}"/>
              </a:ext>
            </a:extLst>
          </p:cNvPr>
          <p:cNvGrpSpPr>
            <a:grpSpLocks/>
          </p:cNvGrpSpPr>
          <p:nvPr/>
        </p:nvGrpSpPr>
        <p:grpSpPr bwMode="auto">
          <a:xfrm>
            <a:off x="1709850" y="1848268"/>
            <a:ext cx="3370984" cy="4598292"/>
            <a:chOff x="3875438" y="1848221"/>
            <a:chExt cx="2343150" cy="3353193"/>
          </a:xfrm>
        </p:grpSpPr>
        <p:pic>
          <p:nvPicPr>
            <p:cNvPr id="29703" name="Picture 3">
              <a:extLst>
                <a:ext uri="{FF2B5EF4-FFF2-40B4-BE49-F238E27FC236}">
                  <a16:creationId xmlns:a16="http://schemas.microsoft.com/office/drawing/2014/main" id="{7CB3E984-3F1A-4082-87E0-C342736732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5438" y="1848221"/>
              <a:ext cx="23431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4" name="TextBox 12">
              <a:extLst>
                <a:ext uri="{FF2B5EF4-FFF2-40B4-BE49-F238E27FC236}">
                  <a16:creationId xmlns:a16="http://schemas.microsoft.com/office/drawing/2014/main" id="{2CF3FE30-1396-472A-A84C-BAB518F0A589}"/>
                </a:ext>
              </a:extLst>
            </p:cNvPr>
            <p:cNvSpPr txBox="1">
              <a:spLocks noChangeArrowheads="1"/>
            </p:cNvSpPr>
            <p:nvPr/>
          </p:nvSpPr>
          <p:spPr bwMode="auto">
            <a:xfrm>
              <a:off x="3875438" y="4801422"/>
              <a:ext cx="2339973" cy="399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000" dirty="0">
                  <a:latin typeface="Times New Roman" panose="02020603050405020304" pitchFamily="18" charset="0"/>
                  <a:cs typeface="Times New Roman" panose="02020603050405020304" pitchFamily="18" charset="0"/>
                </a:rPr>
                <a:t>NLCD 2001</a:t>
              </a:r>
            </a:p>
          </p:txBody>
        </p:sp>
      </p:grpSp>
      <p:pic>
        <p:nvPicPr>
          <p:cNvPr id="29701" name="Picture 5" descr="These three graphics illustrate the land cover at Raleigh-Durham International (RDU) airport as represented in each of the three versions of the NLCD (1992, 2001, and 2011).&#10;&#10;Note change from class 88—Urban/Recreational Grasses (orange areas) in the 1992 data (which is very specific) to class 21—Developed, Open Space (pink areas) in 2001 and 2011 (which is less specific). &#10;&#10;It is clear from the slide that there has been substantial development at the RDU airport between 1992 and 2011. Considerable additional medium intensity growth to the north of the airport has occurred in the first decade of the 21st century. This additional growth is likely to have the greatest change in surface characteristics (z0, B0, and α), and thus impact on meteorological profiles when winds are from the north.">
            <a:extLst>
              <a:ext uri="{FF2B5EF4-FFF2-40B4-BE49-F238E27FC236}">
                <a16:creationId xmlns:a16="http://schemas.microsoft.com/office/drawing/2014/main" id="{41946B0E-F3F5-4F7E-9B7B-A65122EBF2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50581" y="1848268"/>
            <a:ext cx="3217848" cy="3950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TextBox 15">
            <a:extLst>
              <a:ext uri="{FF2B5EF4-FFF2-40B4-BE49-F238E27FC236}">
                <a16:creationId xmlns:a16="http://schemas.microsoft.com/office/drawing/2014/main" id="{9612528E-87B2-475C-846D-79CBEBD59638}"/>
              </a:ext>
            </a:extLst>
          </p:cNvPr>
          <p:cNvSpPr txBox="1">
            <a:spLocks noChangeArrowheads="1"/>
          </p:cNvSpPr>
          <p:nvPr/>
        </p:nvSpPr>
        <p:spPr bwMode="auto">
          <a:xfrm>
            <a:off x="6072491" y="5792931"/>
            <a:ext cx="23383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000" dirty="0">
                <a:latin typeface="Times New Roman" panose="02020603050405020304" pitchFamily="18" charset="0"/>
                <a:cs typeface="Times New Roman" panose="02020603050405020304" pitchFamily="18" charset="0"/>
              </a:rPr>
              <a:t>NLCD 2011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918CAF-C702-4D6E-AAAE-7FEF45A67F8E}"/>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Impervious Data at RDU</a:t>
            </a:r>
          </a:p>
        </p:txBody>
      </p:sp>
      <p:sp>
        <p:nvSpPr>
          <p:cNvPr id="31747" name="TextBox 12">
            <a:extLst>
              <a:ext uri="{FF2B5EF4-FFF2-40B4-BE49-F238E27FC236}">
                <a16:creationId xmlns:a16="http://schemas.microsoft.com/office/drawing/2014/main" id="{3F1A818C-A336-4E0A-ACE4-5F1793C5EF75}"/>
              </a:ext>
            </a:extLst>
          </p:cNvPr>
          <p:cNvSpPr txBox="1">
            <a:spLocks noChangeArrowheads="1"/>
          </p:cNvSpPr>
          <p:nvPr/>
        </p:nvSpPr>
        <p:spPr bwMode="auto">
          <a:xfrm>
            <a:off x="1536700" y="5267325"/>
            <a:ext cx="34734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000">
                <a:latin typeface="Times New Roman" panose="02020603050405020304" pitchFamily="18" charset="0"/>
                <a:cs typeface="Times New Roman" panose="02020603050405020304" pitchFamily="18" charset="0"/>
              </a:rPr>
              <a:t>NLCD 2001—Impervious</a:t>
            </a:r>
          </a:p>
        </p:txBody>
      </p:sp>
      <p:sp>
        <p:nvSpPr>
          <p:cNvPr id="31748" name="TextBox 16">
            <a:extLst>
              <a:ext uri="{FF2B5EF4-FFF2-40B4-BE49-F238E27FC236}">
                <a16:creationId xmlns:a16="http://schemas.microsoft.com/office/drawing/2014/main" id="{C4D42AFC-D93F-471D-A498-BDA54E72372C}"/>
              </a:ext>
            </a:extLst>
          </p:cNvPr>
          <p:cNvSpPr txBox="1">
            <a:spLocks noChangeArrowheads="1"/>
          </p:cNvSpPr>
          <p:nvPr/>
        </p:nvSpPr>
        <p:spPr bwMode="auto">
          <a:xfrm>
            <a:off x="5219700" y="5267325"/>
            <a:ext cx="3009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000">
                <a:latin typeface="Times New Roman" panose="02020603050405020304" pitchFamily="18" charset="0"/>
                <a:cs typeface="Times New Roman" panose="02020603050405020304" pitchFamily="18" charset="0"/>
              </a:rPr>
              <a:t>NLCD 2011—Impervious</a:t>
            </a:r>
          </a:p>
        </p:txBody>
      </p:sp>
      <p:pic>
        <p:nvPicPr>
          <p:cNvPr id="31749" name="Picture 4" descr="As mentioned, AERSURFACE can use impervious percent data (along with canopy data—see next slide) to better discern the land cover make-up of a pixel for certain 2001/2011 land cover classes. Currently surface roughness is weighted based on the fraction of the 30-m × 30-m grid cell that is an impervious surface versus tree canopy.&#10;The images shown illustrate how the fraction of impervious areas at RDU has increased from 2001 to 2011. &#10;">
            <a:extLst>
              <a:ext uri="{FF2B5EF4-FFF2-40B4-BE49-F238E27FC236}">
                <a16:creationId xmlns:a16="http://schemas.microsoft.com/office/drawing/2014/main" id="{D6A5875F-39B4-4D49-9339-BA05CF440B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9700" y="1123950"/>
            <a:ext cx="3327400" cy="414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7" descr="As mentioned, AERSURFACE can use impervious percent data (along with canopy data—see next slide) to better discern the land cover make-up of a pixel for certain 2001/2011 land cover classes. Currently surface roughness is weighted based on the fraction of the 30-m × 30-m grid cell that is an impervious surface versus tree canopy.&#10;The images shown illustrate how the fraction of impervious areas at RDU has increased from 2001 to 2011. &#10;">
            <a:extLst>
              <a:ext uri="{FF2B5EF4-FFF2-40B4-BE49-F238E27FC236}">
                <a16:creationId xmlns:a16="http://schemas.microsoft.com/office/drawing/2014/main" id="{8BAAC111-5949-4080-8149-10D92E0E84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9538" y="1125538"/>
            <a:ext cx="3611562" cy="414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DE8D56D-0476-432E-BDB1-4FA3C1087E07}"/>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Canopy, Impervious Data at RDU</a:t>
            </a:r>
          </a:p>
        </p:txBody>
      </p:sp>
      <p:sp>
        <p:nvSpPr>
          <p:cNvPr id="33795" name="TextBox 6">
            <a:extLst>
              <a:ext uri="{FF2B5EF4-FFF2-40B4-BE49-F238E27FC236}">
                <a16:creationId xmlns:a16="http://schemas.microsoft.com/office/drawing/2014/main" id="{695E4FD0-6E5D-42A4-BB7C-FF697ED87ECC}"/>
              </a:ext>
            </a:extLst>
          </p:cNvPr>
          <p:cNvSpPr txBox="1">
            <a:spLocks noChangeArrowheads="1"/>
          </p:cNvSpPr>
          <p:nvPr/>
        </p:nvSpPr>
        <p:spPr bwMode="auto">
          <a:xfrm>
            <a:off x="1912938" y="5391150"/>
            <a:ext cx="25415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000">
                <a:latin typeface="Times New Roman" panose="02020603050405020304" pitchFamily="18" charset="0"/>
                <a:cs typeface="Times New Roman" panose="02020603050405020304" pitchFamily="18" charset="0"/>
              </a:rPr>
              <a:t>NLCD 2001—Canopy</a:t>
            </a:r>
          </a:p>
        </p:txBody>
      </p:sp>
      <p:sp>
        <p:nvSpPr>
          <p:cNvPr id="33796" name="TextBox 16">
            <a:extLst>
              <a:ext uri="{FF2B5EF4-FFF2-40B4-BE49-F238E27FC236}">
                <a16:creationId xmlns:a16="http://schemas.microsoft.com/office/drawing/2014/main" id="{FA930111-181A-4F33-85E6-9371EEBE585D}"/>
              </a:ext>
            </a:extLst>
          </p:cNvPr>
          <p:cNvSpPr txBox="1">
            <a:spLocks noChangeArrowheads="1"/>
          </p:cNvSpPr>
          <p:nvPr/>
        </p:nvSpPr>
        <p:spPr bwMode="auto">
          <a:xfrm>
            <a:off x="5365750" y="5391150"/>
            <a:ext cx="28082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000">
                <a:latin typeface="Times New Roman" panose="02020603050405020304" pitchFamily="18" charset="0"/>
                <a:cs typeface="Times New Roman" panose="02020603050405020304" pitchFamily="18" charset="0"/>
              </a:rPr>
              <a:t>NLCD 2011—Canopy</a:t>
            </a:r>
          </a:p>
        </p:txBody>
      </p:sp>
      <p:pic>
        <p:nvPicPr>
          <p:cNvPr id="33797" name="Picture 4" descr="As mentioned, AERSURFACE can use tree canopy percent data (along with impervious data—see previous slide) to better discern the land cover make-up of a pixel for certain 2001/2011 land cover classes. Currently this is done by weighting the surface roughness based on the fraction of the 30-m × 30-m grid cell that is an impervious surface versus tree canopy.&#10;&#10;The images shown illustrate how the fraction of tree canopy (green pixels) has decreased in the areas surrounding RDU from 2001 to 2011. This can be especially seen in the area northeast of the airport. ">
            <a:extLst>
              <a:ext uri="{FF2B5EF4-FFF2-40B4-BE49-F238E27FC236}">
                <a16:creationId xmlns:a16="http://schemas.microsoft.com/office/drawing/2014/main" id="{8B35F78B-9F69-490D-9653-F870E2B931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9363" y="909638"/>
            <a:ext cx="3663950" cy="443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8" name="Picture 7" descr="As mentioned, AERSURFACE can use tree canopy percent data (along with impervious data—see previous slide) to better discern the land cover make-up of a pixel for certain 2001/2011 land cover classes. Currently this is done by weighting the surface roughness based on the fraction of the 30-m × 30-m grid cell that is an impervious surface versus tree canopy.&#10;&#10;The images shown illustrate how the fraction of tree canopy (green pixels) has decreased in the areas surrounding RDU from 2001 to 2011. This can be especially seen in the area northeast of the airport. &#10;">
            <a:extLst>
              <a:ext uri="{FF2B5EF4-FFF2-40B4-BE49-F238E27FC236}">
                <a16:creationId xmlns:a16="http://schemas.microsoft.com/office/drawing/2014/main" id="{CCAD1CF3-A96F-404B-B27C-1030DABEC7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2688" y="909638"/>
            <a:ext cx="3770312" cy="443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CAF72A7-6126-4BF0-BA14-3C7A578F8CE8}"/>
              </a:ext>
            </a:extLst>
          </p:cNvPr>
          <p:cNvSpPr>
            <a:spLocks noGrp="1"/>
          </p:cNvSpPr>
          <p:nvPr>
            <p:ph type="title"/>
          </p:nvPr>
        </p:nvSpPr>
        <p:spPr>
          <a:xfrm>
            <a:off x="955675" y="-17463"/>
            <a:ext cx="7467600" cy="623888"/>
          </a:xfrm>
        </p:spPr>
        <p:txBody>
          <a:bodyPr/>
          <a:lstStyle/>
          <a:p>
            <a:pPr eaLnBrk="1" hangingPunct="1">
              <a:defRPr/>
            </a:pPr>
            <a:r>
              <a:rPr lang="en-US" dirty="0"/>
              <a:t>Canopy, Impervious Data at RDU</a:t>
            </a:r>
          </a:p>
        </p:txBody>
      </p:sp>
      <p:sp>
        <p:nvSpPr>
          <p:cNvPr id="7" name="TextBox 6">
            <a:extLst>
              <a:ext uri="{FF2B5EF4-FFF2-40B4-BE49-F238E27FC236}">
                <a16:creationId xmlns:a16="http://schemas.microsoft.com/office/drawing/2014/main" id="{530F3578-7B71-4245-B039-C7CE83EE19CA}"/>
              </a:ext>
            </a:extLst>
          </p:cNvPr>
          <p:cNvSpPr txBox="1"/>
          <p:nvPr/>
        </p:nvSpPr>
        <p:spPr>
          <a:xfrm>
            <a:off x="1373188" y="3363913"/>
            <a:ext cx="2338387" cy="400050"/>
          </a:xfrm>
          <a:prstGeom prst="rect">
            <a:avLst/>
          </a:prstGeom>
          <a:noFill/>
        </p:spPr>
        <p:txBody>
          <a:bodyPr>
            <a:spAutoFit/>
          </a:bodyPr>
          <a:lstStyle/>
          <a:p>
            <a:pPr algn="ctr" eaLnBrk="1" hangingPunct="1">
              <a:defRPr/>
            </a:pPr>
            <a:r>
              <a:rPr lang="en-US" sz="2000" dirty="0">
                <a:latin typeface="+mn-lt"/>
                <a:cs typeface="+mn-cs"/>
              </a:rPr>
              <a:t>NLCD 2001—Canopy</a:t>
            </a:r>
          </a:p>
        </p:txBody>
      </p:sp>
      <p:sp>
        <p:nvSpPr>
          <p:cNvPr id="13" name="TextBox 12">
            <a:extLst>
              <a:ext uri="{FF2B5EF4-FFF2-40B4-BE49-F238E27FC236}">
                <a16:creationId xmlns:a16="http://schemas.microsoft.com/office/drawing/2014/main" id="{38FD55AD-8125-4771-9DBB-A08CB69E10EC}"/>
              </a:ext>
            </a:extLst>
          </p:cNvPr>
          <p:cNvSpPr txBox="1"/>
          <p:nvPr/>
        </p:nvSpPr>
        <p:spPr>
          <a:xfrm>
            <a:off x="4689475" y="3482975"/>
            <a:ext cx="2784475" cy="400050"/>
          </a:xfrm>
          <a:prstGeom prst="rect">
            <a:avLst/>
          </a:prstGeom>
          <a:noFill/>
        </p:spPr>
        <p:txBody>
          <a:bodyPr>
            <a:spAutoFit/>
          </a:bodyPr>
          <a:lstStyle/>
          <a:p>
            <a:pPr algn="ctr" eaLnBrk="1" hangingPunct="1">
              <a:defRPr/>
            </a:pPr>
            <a:r>
              <a:rPr lang="en-US" sz="2000" dirty="0">
                <a:latin typeface="+mn-lt"/>
                <a:cs typeface="+mn-cs"/>
              </a:rPr>
              <a:t>NLCD 2001</a:t>
            </a:r>
            <a:r>
              <a:rPr lang="en-US" sz="2000" dirty="0"/>
              <a:t>—</a:t>
            </a:r>
            <a:r>
              <a:rPr lang="en-US" sz="2000" dirty="0">
                <a:latin typeface="+mn-lt"/>
                <a:cs typeface="+mn-cs"/>
              </a:rPr>
              <a:t>Impervious</a:t>
            </a:r>
          </a:p>
        </p:txBody>
      </p:sp>
      <p:pic>
        <p:nvPicPr>
          <p:cNvPr id="58373" name="Picture 2" descr="Here, once again, is a sample of canopy and impervious data at RDU. Notice the significant changes in the circled area between the NLCD 2001 and 2011 canopy and impervious data. &#10;">
            <a:extLst>
              <a:ext uri="{FF2B5EF4-FFF2-40B4-BE49-F238E27FC236}">
                <a16:creationId xmlns:a16="http://schemas.microsoft.com/office/drawing/2014/main" id="{B7B25924-37C9-411E-88B5-E5D4307C073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8425" y="3871913"/>
            <a:ext cx="2343150"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4" name="Picture 3" descr="Here, once again, is a sample of canopy and impervious data at RDU. Notice the significant changes in the circled area between the NLCD 2001 and 2011 canopy and impervious data. &#10;">
            <a:extLst>
              <a:ext uri="{FF2B5EF4-FFF2-40B4-BE49-F238E27FC236}">
                <a16:creationId xmlns:a16="http://schemas.microsoft.com/office/drawing/2014/main" id="{CA8A4476-8354-4357-82E6-49EB70AD2EB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1900" y="606425"/>
            <a:ext cx="23431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Oval 9">
            <a:extLst>
              <a:ext uri="{FF2B5EF4-FFF2-40B4-BE49-F238E27FC236}">
                <a16:creationId xmlns:a16="http://schemas.microsoft.com/office/drawing/2014/main" id="{81865DAB-030E-4607-B934-433FD18A6103}"/>
              </a:ext>
              <a:ext uri="{C183D7F6-B498-43B3-948B-1728B52AA6E4}">
                <adec:decorative xmlns:adec="http://schemas.microsoft.com/office/drawing/2017/decorative" val="1"/>
              </a:ext>
            </a:extLst>
          </p:cNvPr>
          <p:cNvSpPr/>
          <p:nvPr/>
        </p:nvSpPr>
        <p:spPr>
          <a:xfrm>
            <a:off x="4702175" y="441325"/>
            <a:ext cx="1552575" cy="1504950"/>
          </a:xfrm>
          <a:prstGeom prst="ellipse">
            <a:avLst/>
          </a:prstGeom>
          <a:solidFill>
            <a:srgbClr val="FFFF99">
              <a:alpha val="20000"/>
            </a:srgbClr>
          </a:solidFill>
          <a:ln w="19050">
            <a:solidFill>
              <a:srgbClr val="002060">
                <a:alpha val="87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2" name="Oval 11">
            <a:extLst>
              <a:ext uri="{FF2B5EF4-FFF2-40B4-BE49-F238E27FC236}">
                <a16:creationId xmlns:a16="http://schemas.microsoft.com/office/drawing/2014/main" id="{FE19CB6C-BB67-4ABC-A813-C181159E09DF}"/>
              </a:ext>
              <a:ext uri="{C183D7F6-B498-43B3-948B-1728B52AA6E4}">
                <adec:decorative xmlns:adec="http://schemas.microsoft.com/office/drawing/2017/decorative" val="1"/>
              </a:ext>
            </a:extLst>
          </p:cNvPr>
          <p:cNvSpPr/>
          <p:nvPr/>
        </p:nvSpPr>
        <p:spPr>
          <a:xfrm>
            <a:off x="1087438" y="441325"/>
            <a:ext cx="1552575" cy="1504950"/>
          </a:xfrm>
          <a:prstGeom prst="ellipse">
            <a:avLst/>
          </a:prstGeom>
          <a:solidFill>
            <a:srgbClr val="FFFF99">
              <a:alpha val="20000"/>
            </a:srgbClr>
          </a:solidFill>
          <a:ln w="19050">
            <a:solidFill>
              <a:srgbClr val="002060">
                <a:alpha val="87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pic>
        <p:nvPicPr>
          <p:cNvPr id="58377" name="Picture 3" descr="Here, once again, is a sample of canopy and impervious data at RDU. Notice the significant changes in the circled area between the NLCD 2001 and 2011 canopy and impervious data. ">
            <a:extLst>
              <a:ext uri="{FF2B5EF4-FFF2-40B4-BE49-F238E27FC236}">
                <a16:creationId xmlns:a16="http://schemas.microsoft.com/office/drawing/2014/main" id="{8012D3E9-F041-4140-BC09-ABC2DCBA246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3188" y="679450"/>
            <a:ext cx="2273300" cy="261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Oval 15">
            <a:extLst>
              <a:ext uri="{FF2B5EF4-FFF2-40B4-BE49-F238E27FC236}">
                <a16:creationId xmlns:a16="http://schemas.microsoft.com/office/drawing/2014/main" id="{C460441D-9E82-4E45-963A-20DCEB283491}"/>
              </a:ext>
              <a:ext uri="{C183D7F6-B498-43B3-948B-1728B52AA6E4}">
                <adec:decorative xmlns:adec="http://schemas.microsoft.com/office/drawing/2017/decorative" val="1"/>
              </a:ext>
            </a:extLst>
          </p:cNvPr>
          <p:cNvSpPr/>
          <p:nvPr/>
        </p:nvSpPr>
        <p:spPr>
          <a:xfrm>
            <a:off x="1139825" y="3683000"/>
            <a:ext cx="1552575" cy="1504950"/>
          </a:xfrm>
          <a:prstGeom prst="ellipse">
            <a:avLst/>
          </a:prstGeom>
          <a:solidFill>
            <a:srgbClr val="FFFF99">
              <a:alpha val="20000"/>
            </a:srgbClr>
          </a:solidFill>
          <a:ln w="19050">
            <a:solidFill>
              <a:srgbClr val="002060">
                <a:alpha val="87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8" name="TextBox 17">
            <a:extLst>
              <a:ext uri="{FF2B5EF4-FFF2-40B4-BE49-F238E27FC236}">
                <a16:creationId xmlns:a16="http://schemas.microsoft.com/office/drawing/2014/main" id="{0247536F-94D3-45D9-953F-FBEA29B73F69}"/>
              </a:ext>
            </a:extLst>
          </p:cNvPr>
          <p:cNvSpPr txBox="1"/>
          <p:nvPr/>
        </p:nvSpPr>
        <p:spPr>
          <a:xfrm>
            <a:off x="1373188" y="6442075"/>
            <a:ext cx="2338387" cy="400050"/>
          </a:xfrm>
          <a:prstGeom prst="rect">
            <a:avLst/>
          </a:prstGeom>
          <a:noFill/>
        </p:spPr>
        <p:txBody>
          <a:bodyPr>
            <a:spAutoFit/>
          </a:bodyPr>
          <a:lstStyle/>
          <a:p>
            <a:pPr algn="ctr" eaLnBrk="1" hangingPunct="1">
              <a:defRPr/>
            </a:pPr>
            <a:r>
              <a:rPr lang="en-US" sz="2000" dirty="0">
                <a:latin typeface="+mn-lt"/>
                <a:cs typeface="+mn-cs"/>
              </a:rPr>
              <a:t>NLCD 2011</a:t>
            </a:r>
            <a:r>
              <a:rPr lang="en-US" sz="2000" dirty="0"/>
              <a:t>—</a:t>
            </a:r>
            <a:r>
              <a:rPr lang="en-US" sz="2000" dirty="0">
                <a:latin typeface="+mn-lt"/>
                <a:cs typeface="+mn-cs"/>
              </a:rPr>
              <a:t>Canopy</a:t>
            </a:r>
          </a:p>
        </p:txBody>
      </p:sp>
      <p:pic>
        <p:nvPicPr>
          <p:cNvPr id="58380" name="Picture 5" descr="Here, once again, is a sample of canopy and impervious data at RDU. Notice the significant changes in the circled area between the NLCD 2001 and 2011 canopy and impervious data. ">
            <a:extLst>
              <a:ext uri="{FF2B5EF4-FFF2-40B4-BE49-F238E27FC236}">
                <a16:creationId xmlns:a16="http://schemas.microsoft.com/office/drawing/2014/main" id="{4BDBE97A-0AD1-4D9A-A31B-469211F945D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41900" y="3878263"/>
            <a:ext cx="2273300" cy="256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Oval 19">
            <a:extLst>
              <a:ext uri="{FF2B5EF4-FFF2-40B4-BE49-F238E27FC236}">
                <a16:creationId xmlns:a16="http://schemas.microsoft.com/office/drawing/2014/main" id="{852288B9-981A-46A3-9E9D-E17CCDF0D480}"/>
              </a:ext>
              <a:ext uri="{C183D7F6-B498-43B3-948B-1728B52AA6E4}">
                <adec:decorative xmlns:adec="http://schemas.microsoft.com/office/drawing/2017/decorative" val="1"/>
              </a:ext>
            </a:extLst>
          </p:cNvPr>
          <p:cNvSpPr/>
          <p:nvPr/>
        </p:nvSpPr>
        <p:spPr>
          <a:xfrm>
            <a:off x="4681538" y="3709988"/>
            <a:ext cx="1552575" cy="1504950"/>
          </a:xfrm>
          <a:prstGeom prst="ellipse">
            <a:avLst/>
          </a:prstGeom>
          <a:solidFill>
            <a:srgbClr val="FFFF99">
              <a:alpha val="20000"/>
            </a:srgbClr>
          </a:solidFill>
          <a:ln w="19050">
            <a:solidFill>
              <a:srgbClr val="002060">
                <a:alpha val="87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2" name="TextBox 21">
            <a:extLst>
              <a:ext uri="{FF2B5EF4-FFF2-40B4-BE49-F238E27FC236}">
                <a16:creationId xmlns:a16="http://schemas.microsoft.com/office/drawing/2014/main" id="{AB5D2053-1836-406D-80EE-04BF5AA0B08B}"/>
              </a:ext>
            </a:extLst>
          </p:cNvPr>
          <p:cNvSpPr txBox="1"/>
          <p:nvPr/>
        </p:nvSpPr>
        <p:spPr>
          <a:xfrm>
            <a:off x="4745038" y="6442075"/>
            <a:ext cx="2784475" cy="400050"/>
          </a:xfrm>
          <a:prstGeom prst="rect">
            <a:avLst/>
          </a:prstGeom>
          <a:noFill/>
        </p:spPr>
        <p:txBody>
          <a:bodyPr>
            <a:spAutoFit/>
          </a:bodyPr>
          <a:lstStyle/>
          <a:p>
            <a:pPr algn="ctr" eaLnBrk="1" hangingPunct="1">
              <a:defRPr/>
            </a:pPr>
            <a:r>
              <a:rPr lang="en-US" sz="2000" dirty="0">
                <a:latin typeface="+mn-lt"/>
                <a:cs typeface="+mn-cs"/>
              </a:rPr>
              <a:t>NLCD 2011</a:t>
            </a:r>
            <a:r>
              <a:rPr lang="en-US" sz="2000" dirty="0"/>
              <a:t>—</a:t>
            </a:r>
            <a:r>
              <a:rPr lang="en-US" sz="2000" dirty="0">
                <a:latin typeface="+mn-lt"/>
                <a:cs typeface="+mn-cs"/>
              </a:rPr>
              <a:t>Impervious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A79BF63-2E02-41F5-81A8-43D169A3E0E0}"/>
              </a:ext>
            </a:extLst>
          </p:cNvPr>
          <p:cNvSpPr>
            <a:spLocks noGrp="1"/>
          </p:cNvSpPr>
          <p:nvPr>
            <p:ph idx="1"/>
          </p:nvPr>
        </p:nvSpPr>
        <p:spPr/>
        <p:txBody>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Developed Categories are:</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21 - Developed Open space</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22 – Developed Low Intensity</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23 – Developed Med. Intensity</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24 – Developed High Intensity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Each Zo sector must be defined as either HIGHZO or LOWZO</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HIGHZO: This assumes a higher roughness then NLCD due to the presence of commercial and industrial buildings.</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LOWZ0: This assumes a lower roughness then NLCD due to the presence of roads, runways and parking lots.</a:t>
            </a:r>
          </a:p>
          <a:p>
            <a:pPr>
              <a:buFont typeface="Wingdings" panose="05000000000000000000" pitchFamily="2" charset="2"/>
              <a:buChar char="Ø"/>
            </a:pPr>
            <a:endParaRPr lang="en-US" sz="24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E29BB81E-0F86-4811-B620-E877E956398B}"/>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Roughness Adjustments for Developed Categories</a:t>
            </a:r>
          </a:p>
        </p:txBody>
      </p:sp>
    </p:spTree>
    <p:extLst>
      <p:ext uri="{BB962C8B-B14F-4D97-AF65-F5344CB8AC3E}">
        <p14:creationId xmlns:p14="http://schemas.microsoft.com/office/powerpoint/2010/main" val="35764997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a:extLst>
              <a:ext uri="{FF2B5EF4-FFF2-40B4-BE49-F238E27FC236}">
                <a16:creationId xmlns:a16="http://schemas.microsoft.com/office/drawing/2014/main" id="{39F62558-278A-4200-BD79-3812A7C28CDC}"/>
              </a:ext>
            </a:extLst>
          </p:cNvPr>
          <p:cNvSpPr>
            <a:spLocks noGrp="1"/>
          </p:cNvSpPr>
          <p:nvPr>
            <p:ph idx="1"/>
          </p:nvPr>
        </p:nvSpPr>
        <p:spPr>
          <a:xfrm>
            <a:off x="1397000" y="928688"/>
            <a:ext cx="7534275" cy="4419600"/>
          </a:xfrm>
        </p:spPr>
        <p:txBody>
          <a:bodyPr/>
          <a:lstStyle/>
          <a:p>
            <a:pPr marL="282575" indent="-282575" eaLnBrk="1" hangingPunct="1">
              <a:spcBef>
                <a:spcPts val="2013"/>
              </a:spcBef>
              <a:buFont typeface="Arial" pitchFamily="34" charset="0"/>
              <a:buNone/>
              <a:defRPr/>
            </a:pPr>
            <a:r>
              <a:rPr lang="en-US" altLang="en-US" dirty="0">
                <a:latin typeface="Times New Roman" panose="02020603050405020304" pitchFamily="18" charset="0"/>
                <a:cs typeface="Times New Roman" panose="02020603050405020304" pitchFamily="18" charset="0"/>
              </a:rPr>
              <a:t>At the end of this session, the student should be able to:</a:t>
            </a:r>
          </a:p>
          <a:p>
            <a:pPr eaLnBrk="1" hangingPunct="1">
              <a:spcBef>
                <a:spcPts val="2013"/>
              </a:spcBef>
              <a:buFont typeface="Wingdings" panose="05000000000000000000" pitchFamily="2" charset="2"/>
              <a:buChar char="Ø"/>
              <a:defRPr/>
            </a:pPr>
            <a:r>
              <a:rPr lang="en-US" altLang="en-US" dirty="0">
                <a:latin typeface="Times New Roman" panose="02020603050405020304" pitchFamily="18" charset="0"/>
                <a:cs typeface="Times New Roman" panose="02020603050405020304" pitchFamily="18" charset="0"/>
              </a:rPr>
              <a:t>List AERSURFACE’s data requirements</a:t>
            </a:r>
          </a:p>
          <a:p>
            <a:pPr eaLnBrk="1" hangingPunct="1">
              <a:spcBef>
                <a:spcPts val="2013"/>
              </a:spcBef>
              <a:buFont typeface="Wingdings" panose="05000000000000000000" pitchFamily="2" charset="2"/>
              <a:buChar char="Ø"/>
              <a:defRPr/>
            </a:pPr>
            <a:r>
              <a:rPr lang="en-US" altLang="en-US" dirty="0">
                <a:latin typeface="Times New Roman" panose="02020603050405020304" pitchFamily="18" charset="0"/>
                <a:cs typeface="Times New Roman" panose="02020603050405020304" pitchFamily="18" charset="0"/>
              </a:rPr>
              <a:t>Explain, in general terms:</a:t>
            </a:r>
          </a:p>
          <a:p>
            <a:pPr lvl="1" eaLnBrk="1" hangingPunct="1">
              <a:spcBef>
                <a:spcPts val="2013"/>
              </a:spcBef>
              <a:buFont typeface="Arial" panose="020B0604020202020204" pitchFamily="34" charset="0"/>
              <a:buChar char="•"/>
              <a:defRPr/>
            </a:pPr>
            <a:r>
              <a:rPr lang="en-US" altLang="en-US" sz="2600" dirty="0">
                <a:latin typeface="Times New Roman" panose="02020603050405020304" pitchFamily="18" charset="0"/>
                <a:cs typeface="Times New Roman" panose="02020603050405020304" pitchFamily="18" charset="0"/>
              </a:rPr>
              <a:t>How the control file is structured </a:t>
            </a:r>
          </a:p>
          <a:p>
            <a:pPr lvl="1" eaLnBrk="1" hangingPunct="1">
              <a:spcBef>
                <a:spcPts val="2013"/>
              </a:spcBef>
              <a:buFont typeface="Arial" panose="020B0604020202020204" pitchFamily="34" charset="0"/>
              <a:buChar char="•"/>
              <a:defRPr/>
            </a:pPr>
            <a:r>
              <a:rPr lang="en-US" altLang="en-US" sz="2600" dirty="0">
                <a:latin typeface="Times New Roman" panose="02020603050405020304" pitchFamily="18" charset="0"/>
                <a:cs typeface="Times New Roman" panose="02020603050405020304" pitchFamily="18" charset="0"/>
              </a:rPr>
              <a:t>What options are available to the user</a:t>
            </a:r>
          </a:p>
          <a:p>
            <a:pPr marL="282575" indent="-282575" eaLnBrk="1" hangingPunct="1">
              <a:spcBef>
                <a:spcPts val="2013"/>
              </a:spcBef>
              <a:buFont typeface="Arial" pitchFamily="34" charset="0"/>
              <a:buNone/>
              <a:defRPr/>
            </a:pPr>
            <a:endParaRPr lang="en-US" alt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F2C5CEC0-6155-44F2-AE88-97FDE20002AB}"/>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Learning Objectives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712AAA5D-EC98-4A4B-8C55-DDF8CDFA7492}"/>
              </a:ext>
            </a:extLst>
          </p:cNvPr>
          <p:cNvSpPr>
            <a:spLocks noGrp="1"/>
          </p:cNvSpPr>
          <p:nvPr>
            <p:ph type="title"/>
          </p:nvPr>
        </p:nvSpPr>
        <p:spPr>
          <a:xfrm>
            <a:off x="819150" y="228600"/>
            <a:ext cx="8201025" cy="623888"/>
          </a:xfrm>
        </p:spPr>
        <p:txBody>
          <a:bodyPr/>
          <a:lstStyle/>
          <a:p>
            <a:pPr eaLnBrk="1" hangingPunct="1">
              <a:defRPr/>
            </a:pPr>
            <a:r>
              <a:rPr lang="en-US" sz="2800" dirty="0">
                <a:latin typeface="Times New Roman" panose="02020603050405020304" pitchFamily="18" charset="0"/>
                <a:cs typeface="Times New Roman" panose="02020603050405020304" pitchFamily="18" charset="0"/>
              </a:rPr>
              <a:t>Certain Control Keywords/Parameters</a:t>
            </a:r>
          </a:p>
        </p:txBody>
      </p:sp>
      <p:sp>
        <p:nvSpPr>
          <p:cNvPr id="66563" name="Content Placeholder 1">
            <a:extLst>
              <a:ext uri="{FF2B5EF4-FFF2-40B4-BE49-F238E27FC236}">
                <a16:creationId xmlns:a16="http://schemas.microsoft.com/office/drawing/2014/main" id="{BC562CA7-7DC1-493B-8782-6D5609B1DF41}"/>
              </a:ext>
            </a:extLst>
          </p:cNvPr>
          <p:cNvSpPr>
            <a:spLocks noGrp="1"/>
          </p:cNvSpPr>
          <p:nvPr>
            <p:ph idx="1"/>
          </p:nvPr>
        </p:nvSpPr>
        <p:spPr>
          <a:xfrm>
            <a:off x="1204913" y="1265238"/>
            <a:ext cx="7429500" cy="5592762"/>
          </a:xfrm>
        </p:spPr>
        <p:txBody>
          <a:bodyPr/>
          <a:lstStyle/>
          <a:p>
            <a:pPr eaLnBrk="1" hangingPunct="1">
              <a:spcBef>
                <a:spcPts val="1200"/>
              </a:spcBef>
              <a:buFont typeface="Wingdings" panose="05000000000000000000" pitchFamily="2" charset="2"/>
              <a:buChar char="Ø"/>
              <a:tabLst>
                <a:tab pos="1943100" algn="l"/>
                <a:tab pos="3429000" algn="l"/>
                <a:tab pos="6286500" algn="l"/>
              </a:tabLst>
              <a:defRPr/>
            </a:pPr>
            <a:r>
              <a:rPr lang="en-US" altLang="en-US" sz="1800" b="1">
                <a:latin typeface="Times New Roman" panose="02020603050405020304" pitchFamily="18" charset="0"/>
                <a:cs typeface="Times New Roman" panose="02020603050405020304" pitchFamily="18" charset="0"/>
              </a:rPr>
              <a:t>ZORADIUS</a:t>
            </a:r>
            <a:r>
              <a:rPr lang="en-US" altLang="en-US" sz="1800">
                <a:latin typeface="Times New Roman" panose="02020603050405020304" pitchFamily="18" charset="0"/>
                <a:cs typeface="Times New Roman" panose="02020603050405020304" pitchFamily="18" charset="0"/>
              </a:rPr>
              <a:t> </a:t>
            </a:r>
            <a:r>
              <a:rPr lang="en-US" altLang="en-US" sz="1800" dirty="0">
                <a:latin typeface="Times New Roman" panose="02020603050405020304" pitchFamily="18" charset="0"/>
                <a:cs typeface="Times New Roman" panose="02020603050405020304" pitchFamily="18" charset="0"/>
              </a:rPr>
              <a:t>	</a:t>
            </a:r>
            <a:r>
              <a:rPr lang="en-US" altLang="en-US" sz="1800" u="sng" dirty="0">
                <a:latin typeface="Times New Roman" panose="02020603050405020304" pitchFamily="18" charset="0"/>
                <a:cs typeface="Times New Roman" panose="02020603050405020304" pitchFamily="18" charset="0"/>
              </a:rPr>
              <a:t>radius (0.5 km to 5.0 km)</a:t>
            </a:r>
            <a:r>
              <a:rPr lang="en-US" altLang="en-US" sz="1800" dirty="0">
                <a:latin typeface="Times New Roman" panose="02020603050405020304" pitchFamily="18" charset="0"/>
                <a:cs typeface="Times New Roman" panose="02020603050405020304" pitchFamily="18" charset="0"/>
              </a:rPr>
              <a:t> </a:t>
            </a:r>
            <a:r>
              <a:rPr lang="en-US" altLang="en-US" sz="1800" dirty="0">
                <a:solidFill>
                  <a:srgbClr val="000000"/>
                </a:solidFill>
                <a:latin typeface="Times New Roman" panose="02020603050405020304" pitchFamily="18" charset="0"/>
                <a:cs typeface="Times New Roman" panose="02020603050405020304" pitchFamily="18" charset="0"/>
              </a:rPr>
              <a:t>(</a:t>
            </a:r>
            <a:r>
              <a:rPr lang="en-US" altLang="en-US" sz="1800" dirty="0">
                <a:solidFill>
                  <a:srgbClr val="FF0000"/>
                </a:solidFill>
                <a:latin typeface="Times New Roman" panose="02020603050405020304" pitchFamily="18" charset="0"/>
                <a:cs typeface="Times New Roman" panose="02020603050405020304" pitchFamily="18" charset="0"/>
              </a:rPr>
              <a:t>applicable only to ZORAD</a:t>
            </a:r>
            <a:r>
              <a:rPr lang="en-US" altLang="en-US" sz="1800" dirty="0">
                <a:latin typeface="Times New Roman" panose="02020603050405020304" pitchFamily="18" charset="0"/>
                <a:cs typeface="Times New Roman" panose="02020603050405020304" pitchFamily="18" charset="0"/>
              </a:rPr>
              <a:t>)</a:t>
            </a:r>
            <a:endParaRPr lang="en-US" altLang="en-US" sz="1800" b="1" u="sng" dirty="0">
              <a:latin typeface="Times New Roman" panose="02020603050405020304" pitchFamily="18" charset="0"/>
              <a:cs typeface="Times New Roman" panose="02020603050405020304" pitchFamily="18" charset="0"/>
            </a:endParaRPr>
          </a:p>
          <a:p>
            <a:pPr eaLnBrk="1" hangingPunct="1">
              <a:spcBef>
                <a:spcPts val="1200"/>
              </a:spcBef>
              <a:buFont typeface="Wingdings" panose="05000000000000000000" pitchFamily="2" charset="2"/>
              <a:buChar char="Ø"/>
              <a:tabLst>
                <a:tab pos="1943100" algn="l"/>
                <a:tab pos="3429000" algn="l"/>
                <a:tab pos="6286500" algn="l"/>
              </a:tabLst>
              <a:defRPr/>
            </a:pPr>
            <a:r>
              <a:rPr lang="en-US" altLang="en-US" sz="1800" b="1" dirty="0">
                <a:highlight>
                  <a:srgbClr val="FFFF00"/>
                </a:highlight>
                <a:latin typeface="Times New Roman" panose="02020603050405020304" pitchFamily="18" charset="0"/>
                <a:cs typeface="Times New Roman" panose="02020603050405020304" pitchFamily="18" charset="0"/>
              </a:rPr>
              <a:t>CLIMATE</a:t>
            </a:r>
            <a:r>
              <a:rPr lang="en-US" altLang="en-US" sz="1800" b="1" dirty="0">
                <a:latin typeface="Times New Roman" panose="02020603050405020304" pitchFamily="18" charset="0"/>
                <a:cs typeface="Times New Roman" panose="02020603050405020304" pitchFamily="18" charset="0"/>
              </a:rPr>
              <a:t>	</a:t>
            </a:r>
            <a:r>
              <a:rPr lang="en-US" altLang="en-US" sz="1800" i="1" u="sng" dirty="0">
                <a:latin typeface="Times New Roman" panose="02020603050405020304" pitchFamily="18" charset="0"/>
                <a:cs typeface="Times New Roman" panose="02020603050405020304" pitchFamily="18" charset="0"/>
              </a:rPr>
              <a:t>Moisture</a:t>
            </a:r>
            <a:r>
              <a:rPr lang="en-US" altLang="en-US" sz="1800" i="1" dirty="0">
                <a:solidFill>
                  <a:srgbClr val="C00000"/>
                </a:solidFill>
                <a:latin typeface="Times New Roman" panose="02020603050405020304" pitchFamily="18" charset="0"/>
                <a:cs typeface="Times New Roman" panose="02020603050405020304" pitchFamily="18" charset="0"/>
              </a:rPr>
              <a:t>*  </a:t>
            </a:r>
            <a:r>
              <a:rPr lang="en-US" altLang="en-US" sz="1800" i="1" dirty="0">
                <a:latin typeface="Times New Roman" panose="02020603050405020304" pitchFamily="18" charset="0"/>
                <a:cs typeface="Times New Roman" panose="02020603050405020304" pitchFamily="18" charset="0"/>
              </a:rPr>
              <a:t>	</a:t>
            </a:r>
            <a:r>
              <a:rPr lang="en-US" altLang="en-US" sz="1800" i="1" u="sng" dirty="0">
                <a:latin typeface="Times New Roman" panose="02020603050405020304" pitchFamily="18" charset="0"/>
                <a:cs typeface="Times New Roman" panose="02020603050405020304" pitchFamily="18" charset="0"/>
              </a:rPr>
              <a:t>Snow Cover</a:t>
            </a:r>
            <a:r>
              <a:rPr lang="en-US" altLang="en-US" sz="1800" i="1" dirty="0">
                <a:solidFill>
                  <a:srgbClr val="C00000"/>
                </a:solidFill>
                <a:latin typeface="Times New Roman" panose="02020603050405020304" pitchFamily="18" charset="0"/>
                <a:cs typeface="Times New Roman" panose="02020603050405020304" pitchFamily="18" charset="0"/>
              </a:rPr>
              <a:t>* </a:t>
            </a:r>
            <a:r>
              <a:rPr lang="en-US" altLang="en-US" sz="1800" i="1" dirty="0">
                <a:latin typeface="Times New Roman" panose="02020603050405020304" pitchFamily="18" charset="0"/>
                <a:cs typeface="Times New Roman" panose="02020603050405020304" pitchFamily="18" charset="0"/>
              </a:rPr>
              <a:t>	</a:t>
            </a:r>
            <a:r>
              <a:rPr lang="en-US" altLang="en-US" sz="1800" i="1" u="sng" dirty="0">
                <a:latin typeface="Times New Roman" panose="02020603050405020304" pitchFamily="18" charset="0"/>
                <a:cs typeface="Times New Roman" panose="02020603050405020304" pitchFamily="18" charset="0"/>
              </a:rPr>
              <a:t>Arid</a:t>
            </a:r>
            <a:r>
              <a:rPr lang="en-US" altLang="en-US" sz="1800" i="1" dirty="0">
                <a:solidFill>
                  <a:srgbClr val="C00000"/>
                </a:solidFill>
                <a:latin typeface="Times New Roman" panose="02020603050405020304" pitchFamily="18" charset="0"/>
                <a:cs typeface="Times New Roman" panose="02020603050405020304" pitchFamily="18" charset="0"/>
              </a:rPr>
              <a:t>*</a:t>
            </a:r>
            <a:endParaRPr lang="en-US" altLang="en-US" sz="1800" i="1" u="sng" dirty="0">
              <a:latin typeface="Times New Roman" panose="02020603050405020304" pitchFamily="18" charset="0"/>
              <a:cs typeface="Times New Roman" panose="02020603050405020304" pitchFamily="18" charset="0"/>
            </a:endParaRPr>
          </a:p>
          <a:p>
            <a:pPr marL="282575" indent="-282575" eaLnBrk="1" hangingPunct="1">
              <a:spcBef>
                <a:spcPct val="0"/>
              </a:spcBef>
              <a:buFont typeface="Arial" pitchFamily="34" charset="0"/>
              <a:buNone/>
              <a:tabLst>
                <a:tab pos="1943100" algn="l"/>
                <a:tab pos="3429000" algn="l"/>
                <a:tab pos="6286500" algn="l"/>
              </a:tabLst>
              <a:defRPr/>
            </a:pPr>
            <a:r>
              <a:rPr lang="en-US" altLang="en-US" sz="1600" i="1" dirty="0">
                <a:solidFill>
                  <a:srgbClr val="C00000"/>
                </a:solidFill>
                <a:latin typeface="Times New Roman" panose="02020603050405020304" pitchFamily="18" charset="0"/>
                <a:cs typeface="Times New Roman" panose="02020603050405020304" pitchFamily="18" charset="0"/>
              </a:rPr>
              <a:t>		</a:t>
            </a:r>
            <a:r>
              <a:rPr lang="en-US" altLang="en-US" sz="1600" b="1" i="1" dirty="0">
                <a:latin typeface="Times New Roman" panose="02020603050405020304" pitchFamily="18" charset="0"/>
                <a:cs typeface="Times New Roman" panose="02020603050405020304" pitchFamily="18" charset="0"/>
              </a:rPr>
              <a:t> </a:t>
            </a:r>
            <a:r>
              <a:rPr lang="en-US" altLang="en-US" sz="1600" b="1" i="1" dirty="0">
                <a:solidFill>
                  <a:srgbClr val="0000FF"/>
                </a:solidFill>
                <a:latin typeface="Times New Roman" panose="02020603050405020304" pitchFamily="18" charset="0"/>
                <a:cs typeface="Times New Roman" panose="02020603050405020304" pitchFamily="18" charset="0"/>
              </a:rPr>
              <a:t>AVERAGE</a:t>
            </a:r>
            <a:r>
              <a:rPr lang="en-US" altLang="en-US" sz="1600" i="1" dirty="0">
                <a:latin typeface="Times New Roman" panose="02020603050405020304" pitchFamily="18" charset="0"/>
                <a:cs typeface="Times New Roman" panose="02020603050405020304" pitchFamily="18" charset="0"/>
              </a:rPr>
              <a:t>	</a:t>
            </a:r>
            <a:r>
              <a:rPr lang="en-US" altLang="en-US" sz="1600" b="1" i="1" dirty="0">
                <a:latin typeface="Times New Roman" panose="02020603050405020304" pitchFamily="18" charset="0"/>
                <a:cs typeface="Times New Roman" panose="02020603050405020304" pitchFamily="18" charset="0"/>
              </a:rPr>
              <a:t>SNOW	ARID</a:t>
            </a:r>
            <a:endParaRPr lang="en-US" altLang="en-US" sz="1600" i="1" dirty="0">
              <a:latin typeface="Times New Roman" panose="02020603050405020304" pitchFamily="18" charset="0"/>
              <a:cs typeface="Times New Roman" panose="02020603050405020304" pitchFamily="18" charset="0"/>
            </a:endParaRPr>
          </a:p>
          <a:p>
            <a:pPr marL="282575" indent="-282575" eaLnBrk="1" hangingPunct="1">
              <a:spcBef>
                <a:spcPct val="0"/>
              </a:spcBef>
              <a:buFont typeface="Arial" pitchFamily="34" charset="0"/>
              <a:buNone/>
              <a:tabLst>
                <a:tab pos="1943100" algn="l"/>
                <a:tab pos="3429000" algn="l"/>
                <a:tab pos="6286500" algn="l"/>
              </a:tabLst>
              <a:defRPr/>
            </a:pPr>
            <a:r>
              <a:rPr lang="en-US" altLang="en-US" sz="1600" b="1" i="1" dirty="0">
                <a:latin typeface="Times New Roman" panose="02020603050405020304" pitchFamily="18" charset="0"/>
                <a:cs typeface="Times New Roman" panose="02020603050405020304" pitchFamily="18" charset="0"/>
              </a:rPr>
              <a:t>		 WET	</a:t>
            </a:r>
            <a:r>
              <a:rPr lang="en-US" altLang="en-US" sz="1600" b="1" i="1" dirty="0">
                <a:solidFill>
                  <a:srgbClr val="0000FF"/>
                </a:solidFill>
                <a:latin typeface="Times New Roman" panose="02020603050405020304" pitchFamily="18" charset="0"/>
                <a:cs typeface="Times New Roman" panose="02020603050405020304" pitchFamily="18" charset="0"/>
              </a:rPr>
              <a:t>NOSNOW</a:t>
            </a:r>
            <a:r>
              <a:rPr lang="en-US" altLang="en-US" sz="1600" b="1" i="1" dirty="0">
                <a:latin typeface="Times New Roman" panose="02020603050405020304" pitchFamily="18" charset="0"/>
                <a:cs typeface="Times New Roman" panose="02020603050405020304" pitchFamily="18" charset="0"/>
              </a:rPr>
              <a:t>	</a:t>
            </a:r>
            <a:r>
              <a:rPr lang="en-US" altLang="en-US" sz="1600" b="1" i="1" dirty="0">
                <a:solidFill>
                  <a:srgbClr val="0000FF"/>
                </a:solidFill>
                <a:latin typeface="Times New Roman" panose="02020603050405020304" pitchFamily="18" charset="0"/>
                <a:cs typeface="Times New Roman" panose="02020603050405020304" pitchFamily="18" charset="0"/>
              </a:rPr>
              <a:t>NONARID</a:t>
            </a:r>
          </a:p>
          <a:p>
            <a:pPr marL="282575" indent="-282575" eaLnBrk="1" hangingPunct="1">
              <a:spcBef>
                <a:spcPct val="0"/>
              </a:spcBef>
              <a:buFont typeface="Arial" pitchFamily="34" charset="0"/>
              <a:buNone/>
              <a:tabLst>
                <a:tab pos="1943100" algn="l"/>
                <a:tab pos="3429000" algn="l"/>
                <a:tab pos="6286500" algn="l"/>
              </a:tabLst>
              <a:defRPr/>
            </a:pPr>
            <a:r>
              <a:rPr lang="en-US" altLang="en-US" sz="1600" b="1" i="1" dirty="0">
                <a:latin typeface="Times New Roman" panose="02020603050405020304" pitchFamily="18" charset="0"/>
                <a:cs typeface="Times New Roman" panose="02020603050405020304" pitchFamily="18" charset="0"/>
              </a:rPr>
              <a:t>		 DRY	</a:t>
            </a:r>
            <a:endParaRPr lang="en-US" altLang="en-US" sz="1600" b="1" dirty="0">
              <a:latin typeface="Times New Roman" panose="02020603050405020304" pitchFamily="18" charset="0"/>
              <a:cs typeface="Times New Roman" panose="02020603050405020304" pitchFamily="18" charset="0"/>
            </a:endParaRPr>
          </a:p>
          <a:p>
            <a:pPr marL="282575" indent="-282575" algn="ctr" eaLnBrk="1" hangingPunct="1">
              <a:spcBef>
                <a:spcPts val="600"/>
              </a:spcBef>
              <a:buFont typeface="Arial" pitchFamily="34" charset="0"/>
              <a:buNone/>
              <a:tabLst>
                <a:tab pos="1943100" algn="l"/>
                <a:tab pos="3429000" algn="l"/>
                <a:tab pos="6286500" algn="l"/>
              </a:tabLst>
              <a:defRPr/>
            </a:pPr>
            <a:r>
              <a:rPr lang="en-US" altLang="en-US" sz="1400" b="1" i="1" dirty="0">
                <a:solidFill>
                  <a:srgbClr val="0000FF"/>
                </a:solidFill>
                <a:latin typeface="Times New Roman" panose="02020603050405020304" pitchFamily="18" charset="0"/>
                <a:cs typeface="Times New Roman" panose="02020603050405020304" pitchFamily="18" charset="0"/>
              </a:rPr>
              <a:t>Blue indicates default value if not specified.</a:t>
            </a:r>
            <a:endParaRPr lang="en-US" altLang="en-US" sz="1400" b="1" dirty="0">
              <a:latin typeface="Times New Roman" panose="02020603050405020304" pitchFamily="18" charset="0"/>
              <a:cs typeface="Times New Roman" panose="02020603050405020304" pitchFamily="18" charset="0"/>
            </a:endParaRPr>
          </a:p>
          <a:p>
            <a:pPr marL="282575" indent="-282575" eaLnBrk="1" hangingPunct="1">
              <a:spcBef>
                <a:spcPts val="600"/>
              </a:spcBef>
              <a:buFont typeface="Arial" pitchFamily="34" charset="0"/>
              <a:buNone/>
              <a:tabLst>
                <a:tab pos="1943100" algn="l"/>
                <a:tab pos="3429000" algn="l"/>
                <a:tab pos="6286500" algn="l"/>
              </a:tabLst>
              <a:defRPr/>
            </a:pPr>
            <a:endParaRPr lang="en-US" altLang="en-US" sz="1800" b="1" dirty="0">
              <a:latin typeface="Times New Roman" panose="02020603050405020304" pitchFamily="18" charset="0"/>
              <a:cs typeface="Times New Roman" panose="02020603050405020304" pitchFamily="18" charset="0"/>
            </a:endParaRPr>
          </a:p>
          <a:p>
            <a:pPr marL="282575" indent="-282575" eaLnBrk="1" hangingPunct="1">
              <a:spcBef>
                <a:spcPts val="600"/>
              </a:spcBef>
              <a:buFont typeface="Wingdings" panose="05000000000000000000" pitchFamily="2" charset="2"/>
              <a:buChar char="§"/>
              <a:tabLst>
                <a:tab pos="1943100" algn="l"/>
                <a:tab pos="3429000" algn="l"/>
                <a:tab pos="6286500" algn="l"/>
              </a:tabLst>
              <a:defRPr/>
            </a:pPr>
            <a:endParaRPr lang="en-US" altLang="en-US" sz="1800" b="1" dirty="0">
              <a:latin typeface="Times New Roman" panose="02020603050405020304" pitchFamily="18" charset="0"/>
              <a:cs typeface="Times New Roman" panose="02020603050405020304" pitchFamily="18" charset="0"/>
            </a:endParaRPr>
          </a:p>
          <a:p>
            <a:pPr marL="282575" indent="-282575" eaLnBrk="1" hangingPunct="1">
              <a:spcBef>
                <a:spcPts val="600"/>
              </a:spcBef>
              <a:buFont typeface="Wingdings" panose="05000000000000000000" pitchFamily="2" charset="2"/>
              <a:buChar char="§"/>
              <a:tabLst>
                <a:tab pos="1943100" algn="l"/>
                <a:tab pos="3429000" algn="l"/>
                <a:tab pos="6286500" algn="l"/>
              </a:tabLst>
              <a:defRPr/>
            </a:pPr>
            <a:endParaRPr lang="en-US" altLang="en-US" sz="1800" b="1" dirty="0">
              <a:latin typeface="Times New Roman" panose="02020603050405020304" pitchFamily="18" charset="0"/>
              <a:cs typeface="Times New Roman" panose="02020603050405020304" pitchFamily="18" charset="0"/>
            </a:endParaRPr>
          </a:p>
          <a:p>
            <a:pPr marL="282575" indent="-282575" eaLnBrk="1" hangingPunct="1">
              <a:spcBef>
                <a:spcPts val="600"/>
              </a:spcBef>
              <a:buFont typeface="Wingdings" panose="05000000000000000000" pitchFamily="2" charset="2"/>
              <a:buChar char="§"/>
              <a:tabLst>
                <a:tab pos="1943100" algn="l"/>
                <a:tab pos="3429000" algn="l"/>
                <a:tab pos="6286500" algn="l"/>
              </a:tabLst>
              <a:defRPr/>
            </a:pPr>
            <a:endParaRPr lang="en-US" altLang="en-US" sz="1800" b="1" dirty="0">
              <a:latin typeface="Times New Roman" panose="02020603050405020304" pitchFamily="18" charset="0"/>
              <a:cs typeface="Times New Roman" panose="02020603050405020304" pitchFamily="18" charset="0"/>
            </a:endParaRPr>
          </a:p>
          <a:p>
            <a:pPr lvl="1" eaLnBrk="1" hangingPunct="1">
              <a:spcBef>
                <a:spcPts val="800"/>
              </a:spcBef>
              <a:buFont typeface="Arial" panose="020B0604020202020204" pitchFamily="34" charset="0"/>
              <a:buNone/>
              <a:tabLst>
                <a:tab pos="1943100" algn="l"/>
                <a:tab pos="3429000" algn="l"/>
                <a:tab pos="6286500" algn="l"/>
              </a:tabLst>
              <a:defRPr/>
            </a:pPr>
            <a:endParaRPr lang="en-US" altLang="en-US" sz="1800" dirty="0">
              <a:latin typeface="Times New Roman" panose="02020603050405020304" pitchFamily="18" charset="0"/>
              <a:cs typeface="Times New Roman" panose="02020603050405020304" pitchFamily="18" charset="0"/>
            </a:endParaRPr>
          </a:p>
          <a:p>
            <a:pPr lvl="1" eaLnBrk="1" hangingPunct="1">
              <a:spcBef>
                <a:spcPts val="800"/>
              </a:spcBef>
              <a:tabLst>
                <a:tab pos="1943100" algn="l"/>
                <a:tab pos="3429000" algn="l"/>
                <a:tab pos="6286500" algn="l"/>
              </a:tabLst>
              <a:defRPr/>
            </a:pPr>
            <a:endParaRPr lang="en-US" altLang="en-US" sz="2000" b="1" dirty="0">
              <a:latin typeface="Times New Roman" panose="02020603050405020304" pitchFamily="18" charset="0"/>
              <a:cs typeface="Times New Roman" panose="02020603050405020304" pitchFamily="18" charset="0"/>
            </a:endParaRPr>
          </a:p>
          <a:p>
            <a:pPr lvl="1" eaLnBrk="1" hangingPunct="1">
              <a:buFont typeface="Arial" panose="020B0604020202020204" pitchFamily="34" charset="0"/>
              <a:buNone/>
              <a:tabLst>
                <a:tab pos="1943100" algn="l"/>
                <a:tab pos="3429000" algn="l"/>
                <a:tab pos="6286500" algn="l"/>
              </a:tabLst>
              <a:defRPr/>
            </a:pPr>
            <a:endParaRPr lang="en-US" altLang="en-US" dirty="0">
              <a:latin typeface="Times New Roman" panose="02020603050405020304" pitchFamily="18" charset="0"/>
              <a:cs typeface="Times New Roman" panose="02020603050405020304" pitchFamily="18" charset="0"/>
            </a:endParaRPr>
          </a:p>
        </p:txBody>
      </p:sp>
      <p:sp>
        <p:nvSpPr>
          <p:cNvPr id="70660" name="TextBox 7">
            <a:extLst>
              <a:ext uri="{FF2B5EF4-FFF2-40B4-BE49-F238E27FC236}">
                <a16:creationId xmlns:a16="http://schemas.microsoft.com/office/drawing/2014/main" id="{DCB5999D-CD5A-42CA-A2E6-001489CE11F7}"/>
              </a:ext>
            </a:extLst>
          </p:cNvPr>
          <p:cNvSpPr txBox="1">
            <a:spLocks noChangeArrowheads="1"/>
          </p:cNvSpPr>
          <p:nvPr/>
        </p:nvSpPr>
        <p:spPr bwMode="auto">
          <a:xfrm>
            <a:off x="1619251" y="3594100"/>
            <a:ext cx="6838950" cy="1361911"/>
          </a:xfrm>
          <a:prstGeom prst="rect">
            <a:avLst/>
          </a:prstGeom>
          <a:noFill/>
          <a:ln w="19050">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1371600" indent="-1371600">
              <a:spcBef>
                <a:spcPct val="20000"/>
              </a:spcBef>
              <a:buFont typeface="Arial" panose="020B0604020202020204" pitchFamily="34" charset="0"/>
              <a:buChar char="•"/>
              <a:defRPr sz="3200">
                <a:solidFill>
                  <a:schemeClr val="tx1"/>
                </a:solidFill>
                <a:latin typeface="Calibri" panose="020F0502020204030204" pitchFamily="34" charset="0"/>
              </a:defRPr>
            </a:lvl1pPr>
            <a:lvl2pPr marL="1371600" indent="-137160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spcAft>
                <a:spcPts val="300"/>
              </a:spcAft>
              <a:buFontTx/>
              <a:buNone/>
            </a:pPr>
            <a:r>
              <a:rPr lang="en-US" altLang="en-US" sz="1600" b="1" i="1" dirty="0">
                <a:latin typeface="Times New Roman" panose="02020603050405020304" pitchFamily="18" charset="0"/>
                <a:cs typeface="Times New Roman" panose="02020603050405020304" pitchFamily="18" charset="0"/>
              </a:rPr>
              <a:t>CLIMATE:  	</a:t>
            </a:r>
            <a:r>
              <a:rPr lang="en-US" altLang="en-US" sz="1600" i="1" dirty="0">
                <a:latin typeface="Times New Roman" panose="02020603050405020304" pitchFamily="18" charset="0"/>
                <a:cs typeface="Times New Roman" panose="02020603050405020304" pitchFamily="18" charset="0"/>
              </a:rPr>
              <a:t>Climate conditions for the period being modeled.</a:t>
            </a:r>
          </a:p>
          <a:p>
            <a:pPr eaLnBrk="1" hangingPunct="1">
              <a:spcBef>
                <a:spcPct val="0"/>
              </a:spcBef>
              <a:buFontTx/>
              <a:buNone/>
            </a:pPr>
            <a:r>
              <a:rPr lang="en-US" altLang="en-US" sz="1600" b="1" i="1" dirty="0">
                <a:latin typeface="Times New Roman" panose="02020603050405020304" pitchFamily="18" charset="0"/>
                <a:cs typeface="Times New Roman" panose="02020603050405020304" pitchFamily="18" charset="0"/>
              </a:rPr>
              <a:t>    Moisture: </a:t>
            </a:r>
            <a:r>
              <a:rPr lang="en-US" altLang="en-US" sz="1600" i="1" dirty="0">
                <a:latin typeface="Times New Roman" panose="02020603050405020304" pitchFamily="18" charset="0"/>
                <a:cs typeface="Times New Roman" panose="02020603050405020304" pitchFamily="18" charset="0"/>
              </a:rPr>
              <a:t> 	General amount of surface moisture in the region.</a:t>
            </a:r>
          </a:p>
          <a:p>
            <a:pPr lvl="1" eaLnBrk="1" hangingPunct="1">
              <a:spcBef>
                <a:spcPct val="0"/>
              </a:spcBef>
              <a:buFontTx/>
              <a:buNone/>
            </a:pPr>
            <a:r>
              <a:rPr lang="en-US" altLang="en-US" sz="1600" b="1" i="1" dirty="0">
                <a:latin typeface="Times New Roman" panose="02020603050405020304" pitchFamily="18" charset="0"/>
                <a:cs typeface="Times New Roman" panose="02020603050405020304" pitchFamily="18" charset="0"/>
              </a:rPr>
              <a:t>Snow Cover: 	</a:t>
            </a:r>
            <a:r>
              <a:rPr lang="en-US" altLang="en-US" sz="1600" i="1" dirty="0">
                <a:latin typeface="Times New Roman" panose="02020603050405020304" pitchFamily="18" charset="0"/>
                <a:cs typeface="Times New Roman" panose="02020603050405020304" pitchFamily="18" charset="0"/>
              </a:rPr>
              <a:t>Was there at least one month of continuous snow cover during the winter? </a:t>
            </a:r>
          </a:p>
          <a:p>
            <a:pPr lvl="1" eaLnBrk="1" hangingPunct="1">
              <a:spcBef>
                <a:spcPct val="0"/>
              </a:spcBef>
              <a:spcAft>
                <a:spcPts val="600"/>
              </a:spcAft>
              <a:buFontTx/>
              <a:buNone/>
            </a:pPr>
            <a:r>
              <a:rPr lang="en-US" altLang="en-US" sz="1600" b="1" i="1" dirty="0">
                <a:latin typeface="Times New Roman" panose="02020603050405020304" pitchFamily="18" charset="0"/>
                <a:cs typeface="Times New Roman" panose="02020603050405020304" pitchFamily="18" charset="0"/>
              </a:rPr>
              <a:t>             Arid:  	</a:t>
            </a:r>
            <a:r>
              <a:rPr lang="en-US" altLang="en-US" sz="1600" i="1" dirty="0">
                <a:latin typeface="Times New Roman" panose="02020603050405020304" pitchFamily="18" charset="0"/>
                <a:cs typeface="Times New Roman" panose="02020603050405020304" pitchFamily="18" charset="0"/>
              </a:rPr>
              <a:t>Is the area considered arid?</a:t>
            </a:r>
            <a:endParaRPr lang="en-US" altLang="en-US" sz="1600" b="1" i="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Content Placeholder 1">
            <a:extLst>
              <a:ext uri="{FF2B5EF4-FFF2-40B4-BE49-F238E27FC236}">
                <a16:creationId xmlns:a16="http://schemas.microsoft.com/office/drawing/2014/main" id="{4FB715D3-D519-4330-B591-944C06C4F5DC}"/>
              </a:ext>
            </a:extLst>
          </p:cNvPr>
          <p:cNvSpPr>
            <a:spLocks noGrp="1"/>
          </p:cNvSpPr>
          <p:nvPr>
            <p:ph idx="1"/>
          </p:nvPr>
        </p:nvSpPr>
        <p:spPr>
          <a:xfrm>
            <a:off x="1266825" y="998538"/>
            <a:ext cx="7429500" cy="5592762"/>
          </a:xfrm>
        </p:spPr>
        <p:txBody>
          <a:bodyPr/>
          <a:lstStyle/>
          <a:p>
            <a:pPr eaLnBrk="1" hangingPunct="1">
              <a:spcBef>
                <a:spcPts val="1200"/>
              </a:spcBef>
              <a:buFont typeface="Wingdings" panose="05000000000000000000" pitchFamily="2" charset="2"/>
              <a:buChar char="Ø"/>
              <a:tabLst>
                <a:tab pos="1943100" algn="l"/>
                <a:tab pos="3429000" algn="l"/>
                <a:tab pos="5200650" algn="l"/>
              </a:tabLst>
              <a:defRPr/>
            </a:pPr>
            <a:r>
              <a:rPr lang="en-US" altLang="en-US" sz="2000" b="1" dirty="0">
                <a:highlight>
                  <a:srgbClr val="FFFF00"/>
                </a:highlight>
                <a:latin typeface="Times New Roman" panose="02020603050405020304" pitchFamily="18" charset="0"/>
                <a:cs typeface="Times New Roman" panose="02020603050405020304" pitchFamily="18" charset="0"/>
              </a:rPr>
              <a:t>FREQ_SECT</a:t>
            </a:r>
            <a:r>
              <a:rPr lang="en-US" altLang="en-US" sz="2000" b="1" dirty="0">
                <a:solidFill>
                  <a:srgbClr val="C00000"/>
                </a:solidFill>
                <a:latin typeface="Times New Roman" panose="02020603050405020304" pitchFamily="18" charset="0"/>
                <a:cs typeface="Times New Roman" panose="02020603050405020304" pitchFamily="18" charset="0"/>
              </a:rPr>
              <a:t>*</a:t>
            </a:r>
            <a:r>
              <a:rPr lang="en-US" altLang="en-US" sz="2000" b="1" dirty="0">
                <a:latin typeface="Times New Roman" panose="02020603050405020304" pitchFamily="18" charset="0"/>
                <a:cs typeface="Times New Roman" panose="02020603050405020304" pitchFamily="18" charset="0"/>
              </a:rPr>
              <a:t>	</a:t>
            </a:r>
            <a:r>
              <a:rPr lang="en-US" altLang="en-US" sz="2000" i="1" u="sng" dirty="0">
                <a:latin typeface="Times New Roman" panose="02020603050405020304" pitchFamily="18" charset="0"/>
                <a:cs typeface="Times New Roman" panose="02020603050405020304" pitchFamily="18" charset="0"/>
              </a:rPr>
              <a:t>Frequency</a:t>
            </a:r>
            <a:r>
              <a:rPr lang="en-US" altLang="en-US" sz="2000" i="1" dirty="0">
                <a:solidFill>
                  <a:srgbClr val="C00000"/>
                </a:solidFill>
                <a:latin typeface="Times New Roman" panose="02020603050405020304" pitchFamily="18" charset="0"/>
                <a:cs typeface="Times New Roman" panose="02020603050405020304" pitchFamily="18" charset="0"/>
              </a:rPr>
              <a:t>*</a:t>
            </a:r>
            <a:r>
              <a:rPr lang="en-US" altLang="en-US" sz="2000" i="1" dirty="0">
                <a:latin typeface="Times New Roman" panose="02020603050405020304" pitchFamily="18" charset="0"/>
                <a:cs typeface="Times New Roman" panose="02020603050405020304" pitchFamily="18" charset="0"/>
              </a:rPr>
              <a:t>	</a:t>
            </a:r>
            <a:r>
              <a:rPr lang="en-US" altLang="en-US" sz="2000" i="1" u="sng" dirty="0">
                <a:latin typeface="Times New Roman" panose="02020603050405020304" pitchFamily="18" charset="0"/>
                <a:cs typeface="Times New Roman" panose="02020603050405020304" pitchFamily="18" charset="0"/>
              </a:rPr>
              <a:t># Sectors</a:t>
            </a:r>
            <a:r>
              <a:rPr lang="en-US" altLang="en-US" sz="2000" i="1" dirty="0">
                <a:solidFill>
                  <a:srgbClr val="C00000"/>
                </a:solidFill>
                <a:latin typeface="Times New Roman" panose="02020603050405020304" pitchFamily="18" charset="0"/>
                <a:cs typeface="Times New Roman" panose="02020603050405020304" pitchFamily="18" charset="0"/>
              </a:rPr>
              <a:t>* </a:t>
            </a:r>
            <a:r>
              <a:rPr lang="en-US" altLang="en-US" sz="2000" i="1" dirty="0">
                <a:latin typeface="Times New Roman" panose="02020603050405020304" pitchFamily="18" charset="0"/>
                <a:cs typeface="Times New Roman" panose="02020603050405020304" pitchFamily="18" charset="0"/>
              </a:rPr>
              <a:t>	</a:t>
            </a:r>
            <a:r>
              <a:rPr lang="en-US" altLang="en-US" sz="2000" i="1" u="sng" dirty="0">
                <a:latin typeface="Times New Roman" panose="02020603050405020304" pitchFamily="18" charset="0"/>
                <a:cs typeface="Times New Roman" panose="02020603050405020304" pitchFamily="18" charset="0"/>
              </a:rPr>
              <a:t>Roughness Adj.</a:t>
            </a:r>
            <a:r>
              <a:rPr lang="en-US" altLang="en-US" sz="2000" i="1" dirty="0">
                <a:solidFill>
                  <a:srgbClr val="C00000"/>
                </a:solidFill>
                <a:latin typeface="Times New Roman" panose="02020603050405020304" pitchFamily="18" charset="0"/>
                <a:cs typeface="Times New Roman" panose="02020603050405020304" pitchFamily="18" charset="0"/>
              </a:rPr>
              <a:t>*</a:t>
            </a:r>
            <a:endParaRPr lang="en-US" altLang="en-US" sz="2000" i="1" u="sng" dirty="0">
              <a:latin typeface="Times New Roman" panose="02020603050405020304" pitchFamily="18" charset="0"/>
              <a:cs typeface="Times New Roman" panose="02020603050405020304" pitchFamily="18" charset="0"/>
            </a:endParaRPr>
          </a:p>
          <a:p>
            <a:pPr marL="282575" indent="-282575" eaLnBrk="1" hangingPunct="1">
              <a:spcBef>
                <a:spcPct val="0"/>
              </a:spcBef>
              <a:buFont typeface="Arial" pitchFamily="34" charset="0"/>
              <a:buNone/>
              <a:tabLst>
                <a:tab pos="1943100" algn="l"/>
                <a:tab pos="3429000" algn="l"/>
                <a:tab pos="5200650" algn="l"/>
              </a:tabLst>
              <a:defRPr/>
            </a:pPr>
            <a:r>
              <a:rPr lang="en-US" altLang="en-US" sz="1800" i="1" dirty="0">
                <a:solidFill>
                  <a:srgbClr val="C00000"/>
                </a:solidFill>
                <a:latin typeface="Times New Roman" panose="02020603050405020304" pitchFamily="18" charset="0"/>
                <a:cs typeface="Times New Roman" panose="02020603050405020304" pitchFamily="18" charset="0"/>
              </a:rPr>
              <a:t>		</a:t>
            </a:r>
            <a:r>
              <a:rPr lang="en-US" altLang="en-US" sz="1800" b="1" i="1" dirty="0">
                <a:latin typeface="Times New Roman" panose="02020603050405020304" pitchFamily="18" charset="0"/>
                <a:cs typeface="Times New Roman" panose="02020603050405020304" pitchFamily="18" charset="0"/>
              </a:rPr>
              <a:t> ANNUAL</a:t>
            </a:r>
            <a:r>
              <a:rPr lang="en-US" altLang="en-US" sz="1800" i="1" dirty="0">
                <a:latin typeface="Times New Roman" panose="02020603050405020304" pitchFamily="18" charset="0"/>
                <a:cs typeface="Times New Roman" panose="02020603050405020304" pitchFamily="18" charset="0"/>
              </a:rPr>
              <a:t>	</a:t>
            </a:r>
            <a:r>
              <a:rPr lang="en-US" altLang="en-US" sz="1800" b="1" i="1" dirty="0">
                <a:latin typeface="Times New Roman" panose="02020603050405020304" pitchFamily="18" charset="0"/>
                <a:cs typeface="Times New Roman" panose="02020603050405020304" pitchFamily="18" charset="0"/>
              </a:rPr>
              <a:t>1…12, OR 16	LOWZ0</a:t>
            </a:r>
            <a:r>
              <a:rPr lang="en-US" altLang="en-US" sz="1800" i="1" dirty="0">
                <a:latin typeface="Times New Roman" panose="02020603050405020304" pitchFamily="18" charset="0"/>
                <a:cs typeface="Times New Roman" panose="02020603050405020304" pitchFamily="18" charset="0"/>
              </a:rPr>
              <a:t>	</a:t>
            </a:r>
          </a:p>
          <a:p>
            <a:pPr marL="282575" indent="-282575" eaLnBrk="1" hangingPunct="1">
              <a:spcBef>
                <a:spcPct val="0"/>
              </a:spcBef>
              <a:buFont typeface="Arial" pitchFamily="34" charset="0"/>
              <a:buNone/>
              <a:tabLst>
                <a:tab pos="1943100" algn="l"/>
                <a:tab pos="3429000" algn="l"/>
                <a:tab pos="5200650" algn="l"/>
              </a:tabLst>
              <a:defRPr/>
            </a:pPr>
            <a:r>
              <a:rPr lang="en-US" altLang="en-US" sz="1800" b="1" i="1" dirty="0">
                <a:latin typeface="Times New Roman" panose="02020603050405020304" pitchFamily="18" charset="0"/>
                <a:cs typeface="Times New Roman" panose="02020603050405020304" pitchFamily="18" charset="0"/>
              </a:rPr>
              <a:t>		 SEASONAL		HIGHZ0</a:t>
            </a:r>
          </a:p>
          <a:p>
            <a:pPr marL="282575" indent="-282575" eaLnBrk="1" hangingPunct="1">
              <a:spcBef>
                <a:spcPct val="0"/>
              </a:spcBef>
              <a:buFont typeface="Arial" pitchFamily="34" charset="0"/>
              <a:buNone/>
              <a:tabLst>
                <a:tab pos="1943100" algn="l"/>
                <a:tab pos="3429000" algn="l"/>
                <a:tab pos="5200650" algn="l"/>
              </a:tabLst>
              <a:defRPr/>
            </a:pPr>
            <a:r>
              <a:rPr lang="en-US" altLang="en-US" sz="1800" b="1" i="1" dirty="0">
                <a:latin typeface="Times New Roman" panose="02020603050405020304" pitchFamily="18" charset="0"/>
                <a:cs typeface="Times New Roman" panose="02020603050405020304" pitchFamily="18" charset="0"/>
              </a:rPr>
              <a:t>		 MONTHLY		VARYZ0</a:t>
            </a:r>
            <a:endParaRPr lang="en-US" altLang="en-US" sz="1800" b="1" dirty="0">
              <a:latin typeface="Times New Roman" panose="02020603050405020304" pitchFamily="18" charset="0"/>
              <a:cs typeface="Times New Roman" panose="02020603050405020304" pitchFamily="18" charset="0"/>
            </a:endParaRPr>
          </a:p>
          <a:p>
            <a:pPr marL="282575" indent="-282575" eaLnBrk="1" hangingPunct="1">
              <a:spcBef>
                <a:spcPts val="600"/>
              </a:spcBef>
              <a:buFont typeface="Arial" pitchFamily="34" charset="0"/>
              <a:buNone/>
              <a:tabLst>
                <a:tab pos="1943100" algn="l"/>
                <a:tab pos="3429000" algn="l"/>
                <a:tab pos="5200650" algn="l"/>
              </a:tabLst>
              <a:defRPr/>
            </a:pPr>
            <a:endParaRPr lang="en-US" altLang="en-US" sz="1800" b="1" dirty="0">
              <a:latin typeface="Times New Roman" panose="02020603050405020304" pitchFamily="18" charset="0"/>
              <a:cs typeface="Times New Roman" panose="02020603050405020304" pitchFamily="18" charset="0"/>
            </a:endParaRPr>
          </a:p>
          <a:p>
            <a:pPr marL="282575" indent="-282575" eaLnBrk="1" hangingPunct="1">
              <a:spcBef>
                <a:spcPts val="600"/>
              </a:spcBef>
              <a:buFont typeface="Wingdings" panose="05000000000000000000" pitchFamily="2" charset="2"/>
              <a:buChar char="§"/>
              <a:tabLst>
                <a:tab pos="1943100" algn="l"/>
                <a:tab pos="3429000" algn="l"/>
                <a:tab pos="5200650" algn="l"/>
              </a:tabLst>
              <a:defRPr/>
            </a:pPr>
            <a:endParaRPr lang="en-US" altLang="en-US" sz="1800" b="1" dirty="0">
              <a:latin typeface="Times New Roman" panose="02020603050405020304" pitchFamily="18" charset="0"/>
              <a:cs typeface="Times New Roman" panose="02020603050405020304" pitchFamily="18" charset="0"/>
            </a:endParaRPr>
          </a:p>
          <a:p>
            <a:pPr marL="282575" indent="-282575" eaLnBrk="1" hangingPunct="1">
              <a:spcBef>
                <a:spcPts val="600"/>
              </a:spcBef>
              <a:buFont typeface="Wingdings" panose="05000000000000000000" pitchFamily="2" charset="2"/>
              <a:buChar char="§"/>
              <a:tabLst>
                <a:tab pos="1943100" algn="l"/>
                <a:tab pos="3429000" algn="l"/>
                <a:tab pos="5200650" algn="l"/>
              </a:tabLst>
              <a:defRPr/>
            </a:pPr>
            <a:endParaRPr lang="en-US" altLang="en-US" sz="1800" b="1" dirty="0">
              <a:latin typeface="Times New Roman" panose="02020603050405020304" pitchFamily="18" charset="0"/>
              <a:cs typeface="Times New Roman" panose="02020603050405020304" pitchFamily="18" charset="0"/>
            </a:endParaRPr>
          </a:p>
          <a:p>
            <a:pPr marL="282575" indent="-282575" eaLnBrk="1" hangingPunct="1">
              <a:spcBef>
                <a:spcPts val="600"/>
              </a:spcBef>
              <a:buFont typeface="Wingdings" panose="05000000000000000000" pitchFamily="2" charset="2"/>
              <a:buChar char="§"/>
              <a:tabLst>
                <a:tab pos="1943100" algn="l"/>
                <a:tab pos="3429000" algn="l"/>
                <a:tab pos="5200650" algn="l"/>
              </a:tabLst>
              <a:defRPr/>
            </a:pPr>
            <a:endParaRPr lang="en-US" altLang="en-US" sz="1800" b="1" dirty="0">
              <a:latin typeface="Times New Roman" panose="02020603050405020304" pitchFamily="18" charset="0"/>
              <a:cs typeface="Times New Roman" panose="02020603050405020304" pitchFamily="18" charset="0"/>
            </a:endParaRPr>
          </a:p>
          <a:p>
            <a:pPr lvl="1" eaLnBrk="1" hangingPunct="1">
              <a:spcBef>
                <a:spcPts val="800"/>
              </a:spcBef>
              <a:buFont typeface="Arial" panose="020B0604020202020204" pitchFamily="34" charset="0"/>
              <a:buNone/>
              <a:tabLst>
                <a:tab pos="1943100" algn="l"/>
                <a:tab pos="3429000" algn="l"/>
                <a:tab pos="5200650" algn="l"/>
              </a:tabLst>
              <a:defRPr/>
            </a:pPr>
            <a:endParaRPr lang="en-US" altLang="en-US" sz="1800" dirty="0">
              <a:latin typeface="Times New Roman" panose="02020603050405020304" pitchFamily="18" charset="0"/>
              <a:cs typeface="Times New Roman" panose="02020603050405020304" pitchFamily="18" charset="0"/>
            </a:endParaRPr>
          </a:p>
          <a:p>
            <a:pPr lvl="1" eaLnBrk="1" hangingPunct="1">
              <a:spcBef>
                <a:spcPts val="800"/>
              </a:spcBef>
              <a:tabLst>
                <a:tab pos="1943100" algn="l"/>
                <a:tab pos="3429000" algn="l"/>
                <a:tab pos="5200650" algn="l"/>
              </a:tabLst>
              <a:defRPr/>
            </a:pPr>
            <a:endParaRPr lang="en-US" altLang="en-US" sz="2000" b="1" dirty="0">
              <a:latin typeface="Times New Roman" panose="02020603050405020304" pitchFamily="18" charset="0"/>
              <a:cs typeface="Times New Roman" panose="02020603050405020304" pitchFamily="18" charset="0"/>
            </a:endParaRPr>
          </a:p>
          <a:p>
            <a:pPr lvl="1" eaLnBrk="1" hangingPunct="1">
              <a:buFont typeface="Arial" panose="020B0604020202020204" pitchFamily="34" charset="0"/>
              <a:buNone/>
              <a:tabLst>
                <a:tab pos="1943100" algn="l"/>
                <a:tab pos="3429000" algn="l"/>
                <a:tab pos="5200650" algn="l"/>
              </a:tabLst>
              <a:defRPr/>
            </a:pPr>
            <a:endParaRPr lang="en-US" altLang="en-US" dirty="0">
              <a:latin typeface="Times New Roman" panose="02020603050405020304" pitchFamily="18" charset="0"/>
              <a:cs typeface="Times New Roman" panose="02020603050405020304" pitchFamily="18" charset="0"/>
            </a:endParaRPr>
          </a:p>
        </p:txBody>
      </p:sp>
      <p:sp>
        <p:nvSpPr>
          <p:cNvPr id="72708" name="TextBox 7">
            <a:extLst>
              <a:ext uri="{FF2B5EF4-FFF2-40B4-BE49-F238E27FC236}">
                <a16:creationId xmlns:a16="http://schemas.microsoft.com/office/drawing/2014/main" id="{30D1BE12-56AF-441C-9E2C-7A713083D2A2}"/>
              </a:ext>
            </a:extLst>
          </p:cNvPr>
          <p:cNvSpPr txBox="1">
            <a:spLocks noChangeArrowheads="1"/>
          </p:cNvSpPr>
          <p:nvPr/>
        </p:nvSpPr>
        <p:spPr bwMode="auto">
          <a:xfrm>
            <a:off x="1495425" y="2409825"/>
            <a:ext cx="6838950" cy="4031873"/>
          </a:xfrm>
          <a:prstGeom prst="rect">
            <a:avLst/>
          </a:prstGeom>
          <a:noFill/>
          <a:ln w="19050">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1371600" indent="-13716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spcAft>
                <a:spcPts val="1200"/>
              </a:spcAft>
              <a:buFontTx/>
              <a:buNone/>
            </a:pPr>
            <a:r>
              <a:rPr lang="en-US" altLang="en-US" sz="1800" b="1" i="1" dirty="0">
                <a:latin typeface="Times New Roman" panose="02020603050405020304" pitchFamily="18" charset="0"/>
                <a:cs typeface="Times New Roman" panose="02020603050405020304" pitchFamily="18" charset="0"/>
              </a:rPr>
              <a:t>FREQ_SECT:  </a:t>
            </a:r>
            <a:r>
              <a:rPr lang="en-US" altLang="en-US" sz="1800" i="1" dirty="0">
                <a:latin typeface="Times New Roman" panose="02020603050405020304" pitchFamily="18" charset="0"/>
                <a:cs typeface="Times New Roman" panose="02020603050405020304" pitchFamily="18" charset="0"/>
              </a:rPr>
              <a:t>Temporal resolution of derived surface characteristics and the treatment of wind sectors for surface roughness</a:t>
            </a:r>
          </a:p>
          <a:p>
            <a:pPr eaLnBrk="1" hangingPunct="1">
              <a:spcBef>
                <a:spcPct val="0"/>
              </a:spcBef>
              <a:spcAft>
                <a:spcPts val="1200"/>
              </a:spcAft>
              <a:buFontTx/>
              <a:buNone/>
            </a:pPr>
            <a:r>
              <a:rPr lang="en-US" altLang="en-US" sz="1800" b="1" i="1" dirty="0">
                <a:latin typeface="Times New Roman" panose="02020603050405020304" pitchFamily="18" charset="0"/>
                <a:cs typeface="Times New Roman" panose="02020603050405020304" pitchFamily="18" charset="0"/>
              </a:rPr>
              <a:t> Frequency:  	</a:t>
            </a:r>
            <a:r>
              <a:rPr lang="en-US" altLang="en-US" sz="1800" i="1" dirty="0">
                <a:latin typeface="Times New Roman" panose="02020603050405020304" pitchFamily="18" charset="0"/>
                <a:cs typeface="Times New Roman" panose="02020603050405020304" pitchFamily="18" charset="0"/>
              </a:rPr>
              <a:t>Indicate the temporal resolution of</a:t>
            </a:r>
            <a:r>
              <a:rPr lang="en-US" altLang="en-US" sz="1800" b="1" i="1" dirty="0">
                <a:latin typeface="Times New Roman" panose="02020603050405020304" pitchFamily="18" charset="0"/>
                <a:cs typeface="Times New Roman" panose="02020603050405020304" pitchFamily="18" charset="0"/>
              </a:rPr>
              <a:t>VARYZ0</a:t>
            </a:r>
            <a:r>
              <a:rPr lang="en-US" altLang="en-US" sz="1800" i="1" dirty="0">
                <a:latin typeface="Times New Roman" panose="02020603050405020304" pitchFamily="18" charset="0"/>
                <a:cs typeface="Times New Roman" panose="02020603050405020304" pitchFamily="18" charset="0"/>
              </a:rPr>
              <a:t> derived surface characteristics</a:t>
            </a:r>
          </a:p>
          <a:p>
            <a:pPr eaLnBrk="1" hangingPunct="1">
              <a:spcBef>
                <a:spcPct val="0"/>
              </a:spcBef>
              <a:spcAft>
                <a:spcPts val="1200"/>
              </a:spcAft>
              <a:buFontTx/>
              <a:buNone/>
            </a:pPr>
            <a:r>
              <a:rPr lang="en-US" altLang="en-US" sz="1800" b="1" i="1" dirty="0">
                <a:latin typeface="Times New Roman" panose="02020603050405020304" pitchFamily="18" charset="0"/>
                <a:cs typeface="Times New Roman" panose="02020603050405020304" pitchFamily="18" charset="0"/>
              </a:rPr>
              <a:t>   # Sectors:  	</a:t>
            </a:r>
            <a:r>
              <a:rPr lang="en-US" altLang="en-US" sz="1800" i="1" dirty="0">
                <a:latin typeface="Times New Roman" panose="02020603050405020304" pitchFamily="18" charset="0"/>
                <a:cs typeface="Times New Roman" panose="02020603050405020304" pitchFamily="18" charset="0"/>
              </a:rPr>
              <a:t>Indicate the number of wind sectors for which surface roughness will be derived</a:t>
            </a:r>
          </a:p>
          <a:p>
            <a:pPr marL="1660525" indent="-1660525" eaLnBrk="1" hangingPunct="1">
              <a:spcBef>
                <a:spcPct val="0"/>
              </a:spcBef>
              <a:spcAft>
                <a:spcPts val="1200"/>
              </a:spcAft>
              <a:buFontTx/>
              <a:buNone/>
            </a:pPr>
            <a:r>
              <a:rPr lang="en-US" altLang="en-US" sz="1800" b="1" i="1" dirty="0">
                <a:latin typeface="Times New Roman" panose="02020603050405020304" pitchFamily="18" charset="0"/>
                <a:cs typeface="Times New Roman" panose="02020603050405020304" pitchFamily="18" charset="0"/>
              </a:rPr>
              <a:t>Roughness Adj.: </a:t>
            </a:r>
            <a:r>
              <a:rPr lang="en-US" altLang="en-US" sz="1800" i="1" dirty="0">
                <a:latin typeface="Times New Roman" panose="02020603050405020304" pitchFamily="18" charset="0"/>
                <a:cs typeface="Times New Roman" panose="02020603050405020304" pitchFamily="18" charset="0"/>
              </a:rPr>
              <a:t> Indicate whether all wind sectors should be treated as though they are lower Z0’s than NLCD (e.g., airports), higher Z0’s than NLCD, or whether it is preferred to vary the roughness Adj. by individual sector</a:t>
            </a:r>
          </a:p>
          <a:p>
            <a:pPr algn="ctr" eaLnBrk="1" hangingPunct="1">
              <a:spcBef>
                <a:spcPct val="0"/>
              </a:spcBef>
              <a:spcAft>
                <a:spcPts val="1200"/>
              </a:spcAft>
              <a:buFontTx/>
              <a:buNone/>
            </a:pPr>
            <a:endParaRPr lang="en-US" altLang="en-US" sz="1800" b="1" i="1"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94FB584F-8234-7581-4ED1-377159889A01}"/>
              </a:ext>
            </a:extLst>
          </p:cNvPr>
          <p:cNvSpPr>
            <a:spLocks noGrp="1"/>
          </p:cNvSpPr>
          <p:nvPr>
            <p:ph type="title"/>
          </p:nvPr>
        </p:nvSpPr>
        <p:spPr/>
        <p:txBody>
          <a:bodyPr/>
          <a:lstStyle/>
          <a:p>
            <a:r>
              <a:rPr lang="en-US" sz="2800" dirty="0">
                <a:latin typeface="Times New Roman" panose="02020603050405020304" pitchFamily="18" charset="0"/>
                <a:cs typeface="Times New Roman" panose="02020603050405020304" pitchFamily="18" charset="0"/>
              </a:rPr>
              <a:t>Certain Control Keywords/Parameters</a:t>
            </a:r>
            <a:endParaRPr lang="en-US" sz="2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71A1F246-78EB-44BB-BD30-4AF1812B659B}"/>
              </a:ext>
            </a:extLst>
          </p:cNvPr>
          <p:cNvSpPr>
            <a:spLocks noGrp="1"/>
          </p:cNvSpPr>
          <p:nvPr>
            <p:ph type="title"/>
          </p:nvPr>
        </p:nvSpPr>
        <p:spPr>
          <a:xfrm>
            <a:off x="819150" y="304800"/>
            <a:ext cx="8201025" cy="623888"/>
          </a:xfrm>
        </p:spPr>
        <p:txBody>
          <a:bodyPr/>
          <a:lstStyle/>
          <a:p>
            <a:pPr eaLnBrk="1" hangingPunct="1">
              <a:defRPr/>
            </a:pPr>
            <a:r>
              <a:rPr lang="en-US" sz="2800" dirty="0">
                <a:latin typeface="Times New Roman" panose="02020603050405020304" pitchFamily="18" charset="0"/>
                <a:cs typeface="Times New Roman" panose="02020603050405020304" pitchFamily="18" charset="0"/>
              </a:rPr>
              <a:t>Certain Control Keywords/Parameters</a:t>
            </a:r>
          </a:p>
        </p:txBody>
      </p:sp>
      <p:sp>
        <p:nvSpPr>
          <p:cNvPr id="70659" name="Content Placeholder 1">
            <a:extLst>
              <a:ext uri="{FF2B5EF4-FFF2-40B4-BE49-F238E27FC236}">
                <a16:creationId xmlns:a16="http://schemas.microsoft.com/office/drawing/2014/main" id="{362E059A-A898-4119-8D3F-3C4B69BDDB28}"/>
              </a:ext>
            </a:extLst>
          </p:cNvPr>
          <p:cNvSpPr>
            <a:spLocks noGrp="1"/>
          </p:cNvSpPr>
          <p:nvPr>
            <p:ph idx="1"/>
          </p:nvPr>
        </p:nvSpPr>
        <p:spPr>
          <a:xfrm>
            <a:off x="1266825" y="960438"/>
            <a:ext cx="7429500" cy="5592762"/>
          </a:xfrm>
        </p:spPr>
        <p:txBody>
          <a:bodyPr/>
          <a:lstStyle/>
          <a:p>
            <a:pPr eaLnBrk="1" hangingPunct="1">
              <a:spcBef>
                <a:spcPts val="1200"/>
              </a:spcBef>
              <a:buFont typeface="Wingdings" panose="05000000000000000000" pitchFamily="2" charset="2"/>
              <a:buChar char="Ø"/>
              <a:tabLst>
                <a:tab pos="1714500" algn="l"/>
                <a:tab pos="2743200" algn="l"/>
                <a:tab pos="4171950" algn="l"/>
                <a:tab pos="5772150" algn="l"/>
              </a:tabLst>
              <a:defRPr/>
            </a:pPr>
            <a:r>
              <a:rPr lang="en-US" altLang="en-US" sz="2000" b="1" dirty="0">
                <a:highlight>
                  <a:srgbClr val="FFFF00"/>
                </a:highlight>
                <a:latin typeface="Times New Roman" panose="02020603050405020304" pitchFamily="18" charset="0"/>
                <a:cs typeface="Times New Roman" panose="02020603050405020304" pitchFamily="18" charset="0"/>
              </a:rPr>
              <a:t>SECTOR</a:t>
            </a:r>
            <a:r>
              <a:rPr lang="en-US" altLang="en-US" sz="2000" b="1" dirty="0">
                <a:latin typeface="Times New Roman" panose="02020603050405020304" pitchFamily="18" charset="0"/>
                <a:cs typeface="Times New Roman" panose="02020603050405020304" pitchFamily="18" charset="0"/>
              </a:rPr>
              <a:t>	</a:t>
            </a:r>
            <a:r>
              <a:rPr lang="en-US" altLang="en-US" sz="2000" i="1" u="sng" dirty="0">
                <a:latin typeface="Times New Roman" panose="02020603050405020304" pitchFamily="18" charset="0"/>
                <a:cs typeface="Times New Roman" panose="02020603050405020304" pitchFamily="18" charset="0"/>
              </a:rPr>
              <a:t>Index</a:t>
            </a:r>
            <a:r>
              <a:rPr lang="en-US" altLang="en-US" sz="2000" i="1" dirty="0">
                <a:solidFill>
                  <a:srgbClr val="C00000"/>
                </a:solidFill>
                <a:latin typeface="Times New Roman" panose="02020603050405020304" pitchFamily="18" charset="0"/>
                <a:cs typeface="Times New Roman" panose="02020603050405020304" pitchFamily="18" charset="0"/>
              </a:rPr>
              <a:t>* </a:t>
            </a:r>
            <a:r>
              <a:rPr lang="en-US" altLang="en-US" sz="2000" i="1" dirty="0">
                <a:latin typeface="Times New Roman" panose="02020603050405020304" pitchFamily="18" charset="0"/>
                <a:cs typeface="Times New Roman" panose="02020603050405020304" pitchFamily="18" charset="0"/>
              </a:rPr>
              <a:t>	</a:t>
            </a:r>
            <a:r>
              <a:rPr lang="en-US" altLang="en-US" sz="2000" i="1" u="sng" dirty="0">
                <a:latin typeface="Times New Roman" panose="02020603050405020304" pitchFamily="18" charset="0"/>
                <a:cs typeface="Times New Roman" panose="02020603050405020304" pitchFamily="18" charset="0"/>
              </a:rPr>
              <a:t>Begin Dir.</a:t>
            </a:r>
            <a:r>
              <a:rPr lang="en-US" altLang="en-US" sz="2000" i="1" dirty="0">
                <a:latin typeface="Times New Roman" panose="02020603050405020304" pitchFamily="18" charset="0"/>
                <a:cs typeface="Times New Roman" panose="02020603050405020304" pitchFamily="18" charset="0"/>
              </a:rPr>
              <a:t>	</a:t>
            </a:r>
            <a:r>
              <a:rPr lang="en-US" altLang="en-US" sz="2000" i="1" u="sng" dirty="0">
                <a:latin typeface="Times New Roman" panose="02020603050405020304" pitchFamily="18" charset="0"/>
                <a:cs typeface="Times New Roman" panose="02020603050405020304" pitchFamily="18" charset="0"/>
              </a:rPr>
              <a:t>End Dir.</a:t>
            </a:r>
            <a:r>
              <a:rPr lang="en-US" altLang="en-US" sz="2000" i="1" dirty="0">
                <a:latin typeface="Times New Roman" panose="02020603050405020304" pitchFamily="18" charset="0"/>
                <a:cs typeface="Times New Roman" panose="02020603050405020304" pitchFamily="18" charset="0"/>
              </a:rPr>
              <a:t>     </a:t>
            </a:r>
            <a:r>
              <a:rPr lang="en-US" altLang="en-US" sz="2000" i="1" u="sng" dirty="0">
                <a:latin typeface="Times New Roman" panose="02020603050405020304" pitchFamily="18" charset="0"/>
                <a:cs typeface="Times New Roman" panose="02020603050405020304" pitchFamily="18" charset="0"/>
              </a:rPr>
              <a:t> Roughness Adj</a:t>
            </a:r>
            <a:r>
              <a:rPr lang="en-US" altLang="en-US" sz="2000" i="1" dirty="0">
                <a:solidFill>
                  <a:srgbClr val="C00000"/>
                </a:solidFill>
                <a:latin typeface="Times New Roman" panose="02020603050405020304" pitchFamily="18" charset="0"/>
                <a:cs typeface="Times New Roman" panose="02020603050405020304" pitchFamily="18" charset="0"/>
              </a:rPr>
              <a:t> </a:t>
            </a:r>
            <a:endParaRPr lang="en-US" altLang="en-US" sz="2000" i="1" u="sng" dirty="0">
              <a:latin typeface="Times New Roman" panose="02020603050405020304" pitchFamily="18" charset="0"/>
              <a:cs typeface="Times New Roman" panose="02020603050405020304" pitchFamily="18" charset="0"/>
            </a:endParaRPr>
          </a:p>
          <a:p>
            <a:pPr marL="282575" indent="-282575" eaLnBrk="1" hangingPunct="1">
              <a:spcBef>
                <a:spcPct val="0"/>
              </a:spcBef>
              <a:buFont typeface="Arial" pitchFamily="34" charset="0"/>
              <a:buNone/>
              <a:tabLst>
                <a:tab pos="1714500" algn="l"/>
                <a:tab pos="2743200" algn="l"/>
                <a:tab pos="4171950" algn="l"/>
                <a:tab pos="5772150" algn="l"/>
              </a:tabLst>
              <a:defRPr/>
            </a:pPr>
            <a:r>
              <a:rPr lang="en-US" altLang="en-US" sz="1800" i="1" dirty="0">
                <a:solidFill>
                  <a:srgbClr val="C00000"/>
                </a:solidFill>
                <a:latin typeface="Times New Roman" panose="02020603050405020304" pitchFamily="18" charset="0"/>
                <a:cs typeface="Times New Roman" panose="02020603050405020304" pitchFamily="18" charset="0"/>
              </a:rPr>
              <a:t>		</a:t>
            </a:r>
            <a:r>
              <a:rPr lang="en-US" altLang="en-US" sz="1800" i="1" dirty="0">
                <a:latin typeface="Times New Roman" panose="02020603050405020304" pitchFamily="18" charset="0"/>
                <a:cs typeface="Times New Roman" panose="02020603050405020304" pitchFamily="18" charset="0"/>
              </a:rPr>
              <a:t>1…16</a:t>
            </a:r>
            <a:r>
              <a:rPr lang="en-US" altLang="en-US" sz="1800" b="1" i="1" dirty="0">
                <a:latin typeface="Times New Roman" panose="02020603050405020304" pitchFamily="18" charset="0"/>
                <a:cs typeface="Times New Roman" panose="02020603050405020304" pitchFamily="18" charset="0"/>
              </a:rPr>
              <a:t>	  </a:t>
            </a:r>
            <a:r>
              <a:rPr lang="en-US" altLang="en-US" sz="1800" i="1" dirty="0">
                <a:latin typeface="Times New Roman" panose="02020603050405020304" pitchFamily="18" charset="0"/>
                <a:cs typeface="Times New Roman" panose="02020603050405020304" pitchFamily="18" charset="0"/>
              </a:rPr>
              <a:t>Whole or Decimal deg.	 </a:t>
            </a:r>
            <a:r>
              <a:rPr lang="en-US" altLang="en-US" sz="1800" b="1" i="1" dirty="0">
                <a:latin typeface="Times New Roman" panose="02020603050405020304" pitchFamily="18" charset="0"/>
                <a:cs typeface="Times New Roman" panose="02020603050405020304" pitchFamily="18" charset="0"/>
              </a:rPr>
              <a:t>LOWZ0</a:t>
            </a:r>
            <a:r>
              <a:rPr lang="en-US" altLang="en-US" sz="1800" i="1" dirty="0">
                <a:latin typeface="Times New Roman" panose="02020603050405020304" pitchFamily="18" charset="0"/>
                <a:cs typeface="Times New Roman" panose="02020603050405020304" pitchFamily="18" charset="0"/>
              </a:rPr>
              <a:t>	</a:t>
            </a:r>
            <a:r>
              <a:rPr lang="en-US" altLang="en-US" sz="1800" b="1" i="1" dirty="0">
                <a:latin typeface="Times New Roman" panose="02020603050405020304" pitchFamily="18" charset="0"/>
                <a:cs typeface="Times New Roman" panose="02020603050405020304" pitchFamily="18" charset="0"/>
              </a:rPr>
              <a:t> 			HIGHZ0</a:t>
            </a:r>
          </a:p>
          <a:p>
            <a:pPr marL="282575" indent="-282575" eaLnBrk="1" hangingPunct="1">
              <a:spcBef>
                <a:spcPct val="0"/>
              </a:spcBef>
              <a:buFont typeface="Arial" pitchFamily="34" charset="0"/>
              <a:buNone/>
              <a:tabLst>
                <a:tab pos="1714500" algn="l"/>
                <a:tab pos="2743200" algn="l"/>
                <a:tab pos="4171950" algn="l"/>
                <a:tab pos="5772150" algn="l"/>
              </a:tabLst>
              <a:defRPr/>
            </a:pPr>
            <a:r>
              <a:rPr lang="en-US" altLang="en-US" sz="1800" b="1" i="1" dirty="0">
                <a:latin typeface="Times New Roman" panose="02020603050405020304" pitchFamily="18" charset="0"/>
                <a:cs typeface="Times New Roman" panose="02020603050405020304" pitchFamily="18" charset="0"/>
              </a:rPr>
              <a:t>					</a:t>
            </a:r>
            <a:endParaRPr lang="en-US" altLang="en-US" sz="1800" b="1" dirty="0">
              <a:latin typeface="Times New Roman" panose="02020603050405020304" pitchFamily="18" charset="0"/>
              <a:cs typeface="Times New Roman" panose="02020603050405020304" pitchFamily="18" charset="0"/>
            </a:endParaRPr>
          </a:p>
          <a:p>
            <a:pPr marL="282575" indent="-282575" eaLnBrk="1" hangingPunct="1">
              <a:spcBef>
                <a:spcPts val="600"/>
              </a:spcBef>
              <a:buFont typeface="Arial" pitchFamily="34" charset="0"/>
              <a:buNone/>
              <a:tabLst>
                <a:tab pos="1714500" algn="l"/>
                <a:tab pos="2743200" algn="l"/>
                <a:tab pos="4171950" algn="l"/>
                <a:tab pos="5772150" algn="l"/>
              </a:tabLst>
              <a:defRPr/>
            </a:pPr>
            <a:endParaRPr lang="en-US" altLang="en-US" sz="1800" b="1" dirty="0">
              <a:latin typeface="Times New Roman" panose="02020603050405020304" pitchFamily="18" charset="0"/>
              <a:cs typeface="Times New Roman" panose="02020603050405020304" pitchFamily="18" charset="0"/>
            </a:endParaRPr>
          </a:p>
          <a:p>
            <a:pPr marL="282575" indent="-282575" eaLnBrk="1" hangingPunct="1">
              <a:spcBef>
                <a:spcPts val="600"/>
              </a:spcBef>
              <a:buFont typeface="Wingdings" panose="05000000000000000000" pitchFamily="2" charset="2"/>
              <a:buChar char="§"/>
              <a:tabLst>
                <a:tab pos="1714500" algn="l"/>
                <a:tab pos="2743200" algn="l"/>
                <a:tab pos="4171950" algn="l"/>
                <a:tab pos="5772150" algn="l"/>
              </a:tabLst>
              <a:defRPr/>
            </a:pPr>
            <a:endParaRPr lang="en-US" altLang="en-US" sz="1800" b="1" dirty="0">
              <a:latin typeface="Times New Roman" panose="02020603050405020304" pitchFamily="18" charset="0"/>
              <a:cs typeface="Times New Roman" panose="02020603050405020304" pitchFamily="18" charset="0"/>
            </a:endParaRPr>
          </a:p>
          <a:p>
            <a:pPr marL="282575" indent="-282575" eaLnBrk="1" hangingPunct="1">
              <a:spcBef>
                <a:spcPts val="600"/>
              </a:spcBef>
              <a:buFont typeface="Wingdings" panose="05000000000000000000" pitchFamily="2" charset="2"/>
              <a:buChar char="§"/>
              <a:tabLst>
                <a:tab pos="1714500" algn="l"/>
                <a:tab pos="2743200" algn="l"/>
                <a:tab pos="4171950" algn="l"/>
                <a:tab pos="5772150" algn="l"/>
              </a:tabLst>
              <a:defRPr/>
            </a:pPr>
            <a:endParaRPr lang="en-US" altLang="en-US" sz="1800" b="1" dirty="0">
              <a:latin typeface="Times New Roman" panose="02020603050405020304" pitchFamily="18" charset="0"/>
              <a:cs typeface="Times New Roman" panose="02020603050405020304" pitchFamily="18" charset="0"/>
            </a:endParaRPr>
          </a:p>
          <a:p>
            <a:pPr marL="282575" indent="-282575" eaLnBrk="1" hangingPunct="1">
              <a:spcBef>
                <a:spcPts val="600"/>
              </a:spcBef>
              <a:buFont typeface="Wingdings" panose="05000000000000000000" pitchFamily="2" charset="2"/>
              <a:buChar char="§"/>
              <a:tabLst>
                <a:tab pos="1714500" algn="l"/>
                <a:tab pos="2743200" algn="l"/>
                <a:tab pos="4171950" algn="l"/>
                <a:tab pos="5772150" algn="l"/>
              </a:tabLst>
              <a:defRPr/>
            </a:pPr>
            <a:endParaRPr lang="en-US" altLang="en-US" sz="1800" b="1" dirty="0">
              <a:latin typeface="Times New Roman" panose="02020603050405020304" pitchFamily="18" charset="0"/>
              <a:cs typeface="Times New Roman" panose="02020603050405020304" pitchFamily="18" charset="0"/>
            </a:endParaRPr>
          </a:p>
          <a:p>
            <a:pPr lvl="1" eaLnBrk="1" hangingPunct="1">
              <a:spcBef>
                <a:spcPts val="800"/>
              </a:spcBef>
              <a:buFont typeface="Arial" panose="020B0604020202020204" pitchFamily="34" charset="0"/>
              <a:buNone/>
              <a:tabLst>
                <a:tab pos="1714500" algn="l"/>
                <a:tab pos="2743200" algn="l"/>
                <a:tab pos="4171950" algn="l"/>
                <a:tab pos="5772150" algn="l"/>
              </a:tabLst>
              <a:defRPr/>
            </a:pPr>
            <a:endParaRPr lang="en-US" altLang="en-US" sz="1800" dirty="0">
              <a:latin typeface="Times New Roman" panose="02020603050405020304" pitchFamily="18" charset="0"/>
              <a:cs typeface="Times New Roman" panose="02020603050405020304" pitchFamily="18" charset="0"/>
            </a:endParaRPr>
          </a:p>
          <a:p>
            <a:pPr lvl="1" eaLnBrk="1" hangingPunct="1">
              <a:spcBef>
                <a:spcPts val="800"/>
              </a:spcBef>
              <a:tabLst>
                <a:tab pos="1714500" algn="l"/>
                <a:tab pos="2743200" algn="l"/>
                <a:tab pos="4171950" algn="l"/>
                <a:tab pos="5772150" algn="l"/>
              </a:tabLst>
              <a:defRPr/>
            </a:pPr>
            <a:endParaRPr lang="en-US" altLang="en-US" sz="2000" b="1" dirty="0">
              <a:latin typeface="Times New Roman" panose="02020603050405020304" pitchFamily="18" charset="0"/>
              <a:cs typeface="Times New Roman" panose="02020603050405020304" pitchFamily="18" charset="0"/>
            </a:endParaRPr>
          </a:p>
          <a:p>
            <a:pPr lvl="1" eaLnBrk="1" hangingPunct="1">
              <a:buFont typeface="Arial" panose="020B0604020202020204" pitchFamily="34" charset="0"/>
              <a:buNone/>
              <a:tabLst>
                <a:tab pos="1714500" algn="l"/>
                <a:tab pos="2743200" algn="l"/>
                <a:tab pos="4171950" algn="l"/>
                <a:tab pos="5772150" algn="l"/>
              </a:tabLst>
              <a:defRPr/>
            </a:pPr>
            <a:endParaRPr lang="en-US" altLang="en-US" dirty="0">
              <a:latin typeface="Times New Roman" panose="02020603050405020304" pitchFamily="18" charset="0"/>
              <a:cs typeface="Times New Roman" panose="02020603050405020304" pitchFamily="18" charset="0"/>
            </a:endParaRPr>
          </a:p>
        </p:txBody>
      </p:sp>
      <p:sp>
        <p:nvSpPr>
          <p:cNvPr id="74756" name="TextBox 7">
            <a:extLst>
              <a:ext uri="{FF2B5EF4-FFF2-40B4-BE49-F238E27FC236}">
                <a16:creationId xmlns:a16="http://schemas.microsoft.com/office/drawing/2014/main" id="{B9D94D86-3A05-45DC-8042-298978E30419}"/>
              </a:ext>
            </a:extLst>
          </p:cNvPr>
          <p:cNvSpPr txBox="1">
            <a:spLocks noChangeArrowheads="1"/>
          </p:cNvSpPr>
          <p:nvPr/>
        </p:nvSpPr>
        <p:spPr bwMode="auto">
          <a:xfrm>
            <a:off x="1495425" y="2143125"/>
            <a:ext cx="6838950" cy="3200876"/>
          </a:xfrm>
          <a:prstGeom prst="rect">
            <a:avLst/>
          </a:prstGeom>
          <a:noFill/>
          <a:ln w="19050">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1371600" indent="-13716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spcAft>
                <a:spcPts val="1200"/>
              </a:spcAft>
              <a:buFontTx/>
              <a:buNone/>
            </a:pPr>
            <a:r>
              <a:rPr lang="en-US" altLang="en-US" sz="1800" b="1" i="1" dirty="0">
                <a:latin typeface="Times New Roman" panose="02020603050405020304" pitchFamily="18" charset="0"/>
                <a:cs typeface="Times New Roman" panose="02020603050405020304" pitchFamily="18" charset="0"/>
              </a:rPr>
              <a:t>     SECTOR:   </a:t>
            </a:r>
            <a:r>
              <a:rPr lang="en-US" altLang="en-US" sz="1800" i="1" dirty="0">
                <a:latin typeface="Times New Roman" panose="02020603050405020304" pitchFamily="18" charset="0"/>
                <a:cs typeface="Times New Roman" panose="02020603050405020304" pitchFamily="18" charset="0"/>
              </a:rPr>
              <a:t>Used to define individual wind sectors. Conditional and repeatable based on FREQ_SECT keyword entries.</a:t>
            </a:r>
          </a:p>
          <a:p>
            <a:pPr eaLnBrk="1" hangingPunct="1">
              <a:spcBef>
                <a:spcPct val="0"/>
              </a:spcBef>
              <a:spcAft>
                <a:spcPts val="1200"/>
              </a:spcAft>
              <a:buFontTx/>
              <a:buNone/>
            </a:pPr>
            <a:r>
              <a:rPr lang="en-US" altLang="en-US" sz="1800" b="1" i="1" dirty="0">
                <a:latin typeface="Times New Roman" panose="02020603050405020304" pitchFamily="18" charset="0"/>
                <a:cs typeface="Times New Roman" panose="02020603050405020304" pitchFamily="18" charset="0"/>
              </a:rPr>
              <a:t>        Index:	</a:t>
            </a:r>
            <a:r>
              <a:rPr lang="en-US" altLang="en-US" sz="1800" i="1" dirty="0">
                <a:latin typeface="Times New Roman" panose="02020603050405020304" pitchFamily="18" charset="0"/>
                <a:cs typeface="Times New Roman" panose="02020603050405020304" pitchFamily="18" charset="0"/>
              </a:rPr>
              <a:t>Sector identifier, consecutive numbering required.</a:t>
            </a:r>
            <a:endParaRPr lang="en-US" altLang="en-US" sz="1800" b="1" i="1" dirty="0">
              <a:latin typeface="Times New Roman" panose="02020603050405020304" pitchFamily="18" charset="0"/>
              <a:cs typeface="Times New Roman" panose="02020603050405020304" pitchFamily="18" charset="0"/>
            </a:endParaRPr>
          </a:p>
          <a:p>
            <a:pPr eaLnBrk="1" hangingPunct="1">
              <a:spcBef>
                <a:spcPct val="0"/>
              </a:spcBef>
              <a:spcAft>
                <a:spcPts val="1200"/>
              </a:spcAft>
              <a:buFontTx/>
              <a:buNone/>
            </a:pPr>
            <a:r>
              <a:rPr lang="en-US" altLang="en-US" sz="1800" b="1" i="1" dirty="0">
                <a:latin typeface="Times New Roman" panose="02020603050405020304" pitchFamily="18" charset="0"/>
                <a:cs typeface="Times New Roman" panose="02020603050405020304" pitchFamily="18" charset="0"/>
              </a:rPr>
              <a:t> Begin Dir.:  	</a:t>
            </a:r>
            <a:r>
              <a:rPr lang="en-US" altLang="en-US" sz="1800" i="1" dirty="0">
                <a:latin typeface="Times New Roman" panose="02020603050405020304" pitchFamily="18" charset="0"/>
                <a:cs typeface="Times New Roman" panose="02020603050405020304" pitchFamily="18" charset="0"/>
              </a:rPr>
              <a:t>Beginning sector direction in whole degrees.</a:t>
            </a:r>
          </a:p>
          <a:p>
            <a:pPr eaLnBrk="1" hangingPunct="1">
              <a:spcBef>
                <a:spcPct val="0"/>
              </a:spcBef>
              <a:spcAft>
                <a:spcPts val="1200"/>
              </a:spcAft>
              <a:buFontTx/>
              <a:buNone/>
            </a:pPr>
            <a:r>
              <a:rPr lang="en-US" altLang="en-US" sz="1800" b="1" i="1" dirty="0">
                <a:latin typeface="Times New Roman" panose="02020603050405020304" pitchFamily="18" charset="0"/>
                <a:cs typeface="Times New Roman" panose="02020603050405020304" pitchFamily="18" charset="0"/>
              </a:rPr>
              <a:t>    End Dir.:  	</a:t>
            </a:r>
            <a:r>
              <a:rPr lang="en-US" altLang="en-US" sz="1800" i="1" dirty="0">
                <a:latin typeface="Times New Roman" panose="02020603050405020304" pitchFamily="18" charset="0"/>
                <a:cs typeface="Times New Roman" panose="02020603050405020304" pitchFamily="18" charset="0"/>
              </a:rPr>
              <a:t>Ending sector direction in whole degrees.</a:t>
            </a:r>
          </a:p>
          <a:p>
            <a:pPr marL="1943100" indent="-1943100" eaLnBrk="1" hangingPunct="1">
              <a:spcBef>
                <a:spcPct val="0"/>
              </a:spcBef>
              <a:spcAft>
                <a:spcPts val="1200"/>
              </a:spcAft>
              <a:buFontTx/>
              <a:buNone/>
            </a:pPr>
            <a:r>
              <a:rPr lang="en-US" altLang="en-US" sz="1800" b="1" i="1" dirty="0">
                <a:latin typeface="Times New Roman" panose="02020603050405020304" pitchFamily="18" charset="0"/>
                <a:cs typeface="Times New Roman" panose="02020603050405020304" pitchFamily="18" charset="0"/>
              </a:rPr>
              <a:t>      Roughness Adj: </a:t>
            </a:r>
            <a:r>
              <a:rPr lang="en-US" altLang="en-US" sz="1800" i="1" dirty="0">
                <a:latin typeface="Times New Roman" panose="02020603050405020304" pitchFamily="18" charset="0"/>
                <a:cs typeface="Times New Roman" panose="02020603050405020304" pitchFamily="18" charset="0"/>
              </a:rPr>
              <a:t> Indicates whether a sector should be treated as though it is higher or lower than the NLCD.  Required  for all sectors when VARYZ0 is specified on FREQ_SECT keyword.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76802" name="Content Placeholder 1">
            <a:extLst>
              <a:ext uri="{FF2B5EF4-FFF2-40B4-BE49-F238E27FC236}">
                <a16:creationId xmlns:a16="http://schemas.microsoft.com/office/drawing/2014/main" id="{7554ED8F-5901-485D-ABB2-8C7F45B63748}"/>
              </a:ext>
            </a:extLst>
          </p:cNvPr>
          <p:cNvSpPr>
            <a:spLocks noGrp="1"/>
          </p:cNvSpPr>
          <p:nvPr>
            <p:ph idx="1"/>
          </p:nvPr>
        </p:nvSpPr>
        <p:spPr>
          <a:xfrm>
            <a:off x="1266825" y="998538"/>
            <a:ext cx="7429500" cy="5592762"/>
          </a:xfrm>
        </p:spPr>
        <p:txBody>
          <a:bodyPr/>
          <a:lstStyle/>
          <a:p>
            <a:pPr marL="282575" indent="-282575" eaLnBrk="1" hangingPunct="1">
              <a:spcBef>
                <a:spcPct val="0"/>
              </a:spcBef>
              <a:buFont typeface="Arial" pitchFamily="34" charset="0"/>
              <a:buNone/>
              <a:tabLst>
                <a:tab pos="1943100" algn="l"/>
                <a:tab pos="3886200" algn="l"/>
                <a:tab pos="5715000" algn="l"/>
              </a:tabLst>
            </a:pPr>
            <a:r>
              <a:rPr lang="en-US" altLang="en-US" sz="1800" b="1" i="1" dirty="0"/>
              <a:t>	</a:t>
            </a:r>
            <a:endParaRPr lang="en-US" altLang="en-US" sz="1800" b="1" dirty="0"/>
          </a:p>
          <a:p>
            <a:pPr marL="282575" indent="-282575" eaLnBrk="1" hangingPunct="1">
              <a:spcBef>
                <a:spcPts val="600"/>
              </a:spcBef>
              <a:buFont typeface="Arial" pitchFamily="34" charset="0"/>
              <a:buNone/>
              <a:tabLst>
                <a:tab pos="1943100" algn="l"/>
                <a:tab pos="3886200" algn="l"/>
                <a:tab pos="5715000" algn="l"/>
              </a:tabLst>
            </a:pPr>
            <a:endParaRPr lang="en-US" altLang="en-US" sz="1800" b="1" dirty="0"/>
          </a:p>
          <a:p>
            <a:pPr marL="282575" indent="-282575" eaLnBrk="1" hangingPunct="1">
              <a:spcBef>
                <a:spcPts val="600"/>
              </a:spcBef>
              <a:buFont typeface="Wingdings" panose="05000000000000000000" pitchFamily="2" charset="2"/>
              <a:buChar char="§"/>
              <a:tabLst>
                <a:tab pos="1943100" algn="l"/>
                <a:tab pos="3886200" algn="l"/>
                <a:tab pos="5715000" algn="l"/>
              </a:tabLst>
            </a:pPr>
            <a:endParaRPr lang="en-US" altLang="en-US" sz="1800" b="1" dirty="0"/>
          </a:p>
          <a:p>
            <a:pPr marL="282575" indent="-282575" eaLnBrk="1" hangingPunct="1">
              <a:spcBef>
                <a:spcPts val="600"/>
              </a:spcBef>
              <a:buFont typeface="Wingdings" panose="05000000000000000000" pitchFamily="2" charset="2"/>
              <a:buChar char="§"/>
              <a:tabLst>
                <a:tab pos="1943100" algn="l"/>
                <a:tab pos="3886200" algn="l"/>
                <a:tab pos="5715000" algn="l"/>
              </a:tabLst>
            </a:pPr>
            <a:endParaRPr lang="en-US" altLang="en-US" sz="1800" b="1" dirty="0"/>
          </a:p>
          <a:p>
            <a:pPr marL="282575" indent="-282575" eaLnBrk="1" hangingPunct="1">
              <a:spcBef>
                <a:spcPts val="600"/>
              </a:spcBef>
              <a:buFont typeface="Wingdings" panose="05000000000000000000" pitchFamily="2" charset="2"/>
              <a:buChar char="§"/>
              <a:tabLst>
                <a:tab pos="1943100" algn="l"/>
                <a:tab pos="3886200" algn="l"/>
                <a:tab pos="5715000" algn="l"/>
              </a:tabLst>
            </a:pPr>
            <a:endParaRPr lang="en-US" altLang="en-US" sz="1800" b="1" dirty="0"/>
          </a:p>
          <a:p>
            <a:pPr lvl="1" eaLnBrk="1" hangingPunct="1">
              <a:spcBef>
                <a:spcPts val="800"/>
              </a:spcBef>
              <a:buFont typeface="Arial" panose="020B0604020202020204" pitchFamily="34" charset="0"/>
              <a:buNone/>
              <a:tabLst>
                <a:tab pos="1943100" algn="l"/>
                <a:tab pos="3886200" algn="l"/>
                <a:tab pos="5715000" algn="l"/>
              </a:tabLst>
            </a:pPr>
            <a:endParaRPr lang="en-US" altLang="en-US" sz="1800" dirty="0"/>
          </a:p>
          <a:p>
            <a:pPr lvl="1" eaLnBrk="1" hangingPunct="1">
              <a:spcBef>
                <a:spcPts val="800"/>
              </a:spcBef>
              <a:tabLst>
                <a:tab pos="1943100" algn="l"/>
                <a:tab pos="3886200" algn="l"/>
                <a:tab pos="5715000" algn="l"/>
              </a:tabLst>
            </a:pPr>
            <a:endParaRPr lang="en-US" altLang="en-US" sz="2000" b="1" dirty="0"/>
          </a:p>
          <a:p>
            <a:pPr lvl="1" eaLnBrk="1" hangingPunct="1">
              <a:buFont typeface="Arial" panose="020B0604020202020204" pitchFamily="34" charset="0"/>
              <a:buNone/>
              <a:tabLst>
                <a:tab pos="1943100" algn="l"/>
                <a:tab pos="3886200" algn="l"/>
                <a:tab pos="5715000" algn="l"/>
              </a:tabLst>
            </a:pPr>
            <a:endParaRPr lang="en-US" altLang="en-US" dirty="0"/>
          </a:p>
        </p:txBody>
      </p:sp>
      <p:pic>
        <p:nvPicPr>
          <p:cNvPr id="76803" name="Picture 2" descr="A close up of a map&#10;&#10;Description automatically generated">
            <a:extLst>
              <a:ext uri="{FF2B5EF4-FFF2-40B4-BE49-F238E27FC236}">
                <a16:creationId xmlns:a16="http://schemas.microsoft.com/office/drawing/2014/main" id="{CB81EDB8-4629-4ED3-96FD-E800A6E153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3350" y="3057525"/>
            <a:ext cx="3143250" cy="286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2">
            <a:extLst>
              <a:ext uri="{FF2B5EF4-FFF2-40B4-BE49-F238E27FC236}">
                <a16:creationId xmlns:a16="http://schemas.microsoft.com/office/drawing/2014/main" id="{664123DC-3C37-4946-860D-8B639D822118}"/>
              </a:ext>
            </a:extLst>
          </p:cNvPr>
          <p:cNvSpPr>
            <a:spLocks noGrp="1"/>
          </p:cNvSpPr>
          <p:nvPr>
            <p:ph type="title"/>
          </p:nvPr>
        </p:nvSpPr>
        <p:spPr>
          <a:xfrm>
            <a:off x="895350" y="332264"/>
            <a:ext cx="8201025" cy="623888"/>
          </a:xfrm>
        </p:spPr>
        <p:txBody>
          <a:bodyPr/>
          <a:lstStyle/>
          <a:p>
            <a:pPr eaLnBrk="1" hangingPunct="1">
              <a:defRPr/>
            </a:pPr>
            <a:r>
              <a:rPr lang="en-US" sz="2800" dirty="0">
                <a:latin typeface="Times New Roman" panose="02020603050405020304" pitchFamily="18" charset="0"/>
                <a:cs typeface="Times New Roman" panose="02020603050405020304" pitchFamily="18" charset="0"/>
              </a:rPr>
              <a:t>Example RDU Airport</a:t>
            </a:r>
          </a:p>
        </p:txBody>
      </p:sp>
      <p:cxnSp>
        <p:nvCxnSpPr>
          <p:cNvPr id="11" name="Straight Arrow Connector 10">
            <a:extLst>
              <a:ext uri="{FF2B5EF4-FFF2-40B4-BE49-F238E27FC236}">
                <a16:creationId xmlns:a16="http://schemas.microsoft.com/office/drawing/2014/main" id="{06A17D30-CBE2-458F-A05D-B4BB39C22B21}"/>
              </a:ext>
              <a:ext uri="{C183D7F6-B498-43B3-948B-1728B52AA6E4}">
                <adec:decorative xmlns:adec="http://schemas.microsoft.com/office/drawing/2017/decorative" val="1"/>
              </a:ext>
            </a:extLst>
          </p:cNvPr>
          <p:cNvCxnSpPr>
            <a:cxnSpLocks/>
          </p:cNvCxnSpPr>
          <p:nvPr/>
        </p:nvCxnSpPr>
        <p:spPr>
          <a:xfrm flipV="1">
            <a:off x="5438775" y="2679700"/>
            <a:ext cx="982663" cy="17399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6806" name="TextBox 11">
            <a:extLst>
              <a:ext uri="{FF2B5EF4-FFF2-40B4-BE49-F238E27FC236}">
                <a16:creationId xmlns:a16="http://schemas.microsoft.com/office/drawing/2014/main" id="{1DF4AA2C-A0E2-4597-A2E1-5C74A3A7354C}"/>
              </a:ext>
            </a:extLst>
          </p:cNvPr>
          <p:cNvSpPr txBox="1">
            <a:spLocks noChangeArrowheads="1"/>
          </p:cNvSpPr>
          <p:nvPr/>
        </p:nvSpPr>
        <p:spPr bwMode="auto">
          <a:xfrm>
            <a:off x="5973763" y="2216150"/>
            <a:ext cx="11525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600">
                <a:latin typeface="Times New Roman" panose="02020603050405020304" pitchFamily="18" charset="0"/>
                <a:cs typeface="Times New Roman" panose="02020603050405020304" pitchFamily="18" charset="0"/>
              </a:rPr>
              <a:t>30 Degrees</a:t>
            </a:r>
          </a:p>
        </p:txBody>
      </p:sp>
      <p:cxnSp>
        <p:nvCxnSpPr>
          <p:cNvPr id="13" name="Straight Arrow Connector 12">
            <a:extLst>
              <a:ext uri="{FF2B5EF4-FFF2-40B4-BE49-F238E27FC236}">
                <a16:creationId xmlns:a16="http://schemas.microsoft.com/office/drawing/2014/main" id="{3B71FF27-183B-42F8-8FA7-EE7BF7601A48}"/>
              </a:ext>
              <a:ext uri="{C183D7F6-B498-43B3-948B-1728B52AA6E4}">
                <adec:decorative xmlns:adec="http://schemas.microsoft.com/office/drawing/2017/decorative" val="1"/>
              </a:ext>
            </a:extLst>
          </p:cNvPr>
          <p:cNvCxnSpPr>
            <a:cxnSpLocks/>
          </p:cNvCxnSpPr>
          <p:nvPr/>
        </p:nvCxnSpPr>
        <p:spPr>
          <a:xfrm flipV="1">
            <a:off x="5448300" y="3725863"/>
            <a:ext cx="2414588" cy="71278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6808" name="TextBox 16">
            <a:extLst>
              <a:ext uri="{FF2B5EF4-FFF2-40B4-BE49-F238E27FC236}">
                <a16:creationId xmlns:a16="http://schemas.microsoft.com/office/drawing/2014/main" id="{A2A37224-1CC5-4DA1-B414-14B38D9C5D25}"/>
              </a:ext>
            </a:extLst>
          </p:cNvPr>
          <p:cNvSpPr txBox="1">
            <a:spLocks noChangeArrowheads="1"/>
          </p:cNvSpPr>
          <p:nvPr/>
        </p:nvSpPr>
        <p:spPr bwMode="auto">
          <a:xfrm>
            <a:off x="7905750" y="3625850"/>
            <a:ext cx="11525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600">
                <a:latin typeface="Times New Roman" panose="02020603050405020304" pitchFamily="18" charset="0"/>
                <a:cs typeface="Times New Roman" panose="02020603050405020304" pitchFamily="18" charset="0"/>
              </a:rPr>
              <a:t>60 Degrees</a:t>
            </a:r>
          </a:p>
        </p:txBody>
      </p:sp>
      <p:cxnSp>
        <p:nvCxnSpPr>
          <p:cNvPr id="18" name="Straight Arrow Connector 17">
            <a:extLst>
              <a:ext uri="{FF2B5EF4-FFF2-40B4-BE49-F238E27FC236}">
                <a16:creationId xmlns:a16="http://schemas.microsoft.com/office/drawing/2014/main" id="{3E3D564D-9839-4CFC-B906-E68BCBEF967F}"/>
              </a:ext>
              <a:ext uri="{C183D7F6-B498-43B3-948B-1728B52AA6E4}">
                <adec:decorative xmlns:adec="http://schemas.microsoft.com/office/drawing/2017/decorative" val="1"/>
              </a:ext>
            </a:extLst>
          </p:cNvPr>
          <p:cNvCxnSpPr/>
          <p:nvPr/>
        </p:nvCxnSpPr>
        <p:spPr>
          <a:xfrm flipH="1">
            <a:off x="3581400" y="4429125"/>
            <a:ext cx="1876425" cy="183832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6810" name="TextBox 23">
            <a:extLst>
              <a:ext uri="{FF2B5EF4-FFF2-40B4-BE49-F238E27FC236}">
                <a16:creationId xmlns:a16="http://schemas.microsoft.com/office/drawing/2014/main" id="{16D3292C-6621-41DD-90F3-3505042B1E34}"/>
              </a:ext>
            </a:extLst>
          </p:cNvPr>
          <p:cNvSpPr txBox="1">
            <a:spLocks noChangeArrowheads="1"/>
          </p:cNvSpPr>
          <p:nvPr/>
        </p:nvSpPr>
        <p:spPr bwMode="auto">
          <a:xfrm>
            <a:off x="2200275" y="6115050"/>
            <a:ext cx="15525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600">
                <a:latin typeface="Times New Roman" panose="02020603050405020304" pitchFamily="18" charset="0"/>
                <a:cs typeface="Times New Roman" panose="02020603050405020304" pitchFamily="18" charset="0"/>
              </a:rPr>
              <a:t>225 Degrees</a:t>
            </a:r>
          </a:p>
        </p:txBody>
      </p:sp>
      <p:sp>
        <p:nvSpPr>
          <p:cNvPr id="6" name="Flowchart: Connector 5">
            <a:extLst>
              <a:ext uri="{FF2B5EF4-FFF2-40B4-BE49-F238E27FC236}">
                <a16:creationId xmlns:a16="http://schemas.microsoft.com/office/drawing/2014/main" id="{7C9B235F-DCC8-49FB-9F87-6F860E8B14D1}"/>
              </a:ext>
              <a:ext uri="{C183D7F6-B498-43B3-948B-1728B52AA6E4}">
                <adec:decorative xmlns:adec="http://schemas.microsoft.com/office/drawing/2017/decorative" val="1"/>
              </a:ext>
            </a:extLst>
          </p:cNvPr>
          <p:cNvSpPr/>
          <p:nvPr/>
        </p:nvSpPr>
        <p:spPr>
          <a:xfrm>
            <a:off x="5162550" y="4070350"/>
            <a:ext cx="571500" cy="628650"/>
          </a:xfrm>
          <a:prstGeom prst="flowChartConnector">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4" name="Group 3">
            <a:extLst>
              <a:ext uri="{FF2B5EF4-FFF2-40B4-BE49-F238E27FC236}">
                <a16:creationId xmlns:a16="http://schemas.microsoft.com/office/drawing/2014/main" id="{3EB506A8-1073-3E7A-04C6-28CCB39260F5}"/>
              </a:ext>
            </a:extLst>
          </p:cNvPr>
          <p:cNvGrpSpPr/>
          <p:nvPr/>
        </p:nvGrpSpPr>
        <p:grpSpPr>
          <a:xfrm>
            <a:off x="904875" y="1200150"/>
            <a:ext cx="3676650" cy="1695450"/>
            <a:chOff x="904875" y="1200150"/>
            <a:chExt cx="3676650" cy="1695450"/>
          </a:xfrm>
        </p:grpSpPr>
        <p:pic>
          <p:nvPicPr>
            <p:cNvPr id="76812" name="Picture 2" descr="A screen shot of a social media post&#10;&#10;Description automatically generated">
              <a:extLst>
                <a:ext uri="{FF2B5EF4-FFF2-40B4-BE49-F238E27FC236}">
                  <a16:creationId xmlns:a16="http://schemas.microsoft.com/office/drawing/2014/main" id="{2EBD94A8-5597-4532-9A48-AAB0FFDDFA6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4875" y="1200150"/>
              <a:ext cx="3676650"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17939570-F3B2-2091-423A-CD7389AF04F2}"/>
                </a:ext>
              </a:extLst>
            </p:cNvPr>
            <p:cNvSpPr/>
            <p:nvPr/>
          </p:nvSpPr>
          <p:spPr>
            <a:xfrm>
              <a:off x="3865245" y="1261110"/>
              <a:ext cx="716280" cy="62103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200" b="1" dirty="0">
                  <a:solidFill>
                    <a:schemeClr val="bg1"/>
                  </a:solidFill>
                </a:rPr>
                <a:t>L</a:t>
              </a:r>
              <a:r>
                <a:rPr lang="en-US" sz="1200" b="1" dirty="0">
                  <a:solidFill>
                    <a:schemeClr val="tx1"/>
                  </a:solidFill>
                </a:rPr>
                <a:t>LOWZ0</a:t>
              </a:r>
              <a:endParaRPr lang="en-US" sz="1200" b="1" dirty="0">
                <a:solidFill>
                  <a:schemeClr val="bg1"/>
                </a:solidFill>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C113FEC1-C5EB-4DC1-818F-30D1F0486FD9}"/>
              </a:ext>
            </a:extLst>
          </p:cNvPr>
          <p:cNvSpPr>
            <a:spLocks noGrp="1"/>
          </p:cNvSpPr>
          <p:nvPr>
            <p:ph type="title"/>
          </p:nvPr>
        </p:nvSpPr>
        <p:spPr>
          <a:xfrm>
            <a:off x="819150" y="304800"/>
            <a:ext cx="8201025" cy="623888"/>
          </a:xfrm>
        </p:spPr>
        <p:txBody>
          <a:bodyPr/>
          <a:lstStyle/>
          <a:p>
            <a:pPr eaLnBrk="1" hangingPunct="1">
              <a:defRPr/>
            </a:pPr>
            <a:r>
              <a:rPr lang="en-US" sz="2800" dirty="0">
                <a:latin typeface="Times New Roman" panose="02020603050405020304" pitchFamily="18" charset="0"/>
                <a:cs typeface="Times New Roman" panose="02020603050405020304" pitchFamily="18" charset="0"/>
              </a:rPr>
              <a:t>Certain Control Keywords/Parameters</a:t>
            </a:r>
          </a:p>
        </p:txBody>
      </p:sp>
      <p:sp>
        <p:nvSpPr>
          <p:cNvPr id="76803" name="Content Placeholder 1">
            <a:extLst>
              <a:ext uri="{FF2B5EF4-FFF2-40B4-BE49-F238E27FC236}">
                <a16:creationId xmlns:a16="http://schemas.microsoft.com/office/drawing/2014/main" id="{C9CF44BA-903E-4841-AEC8-427F7A583147}"/>
              </a:ext>
            </a:extLst>
          </p:cNvPr>
          <p:cNvSpPr>
            <a:spLocks noGrp="1"/>
          </p:cNvSpPr>
          <p:nvPr>
            <p:ph idx="1"/>
          </p:nvPr>
        </p:nvSpPr>
        <p:spPr>
          <a:xfrm>
            <a:off x="1266825" y="998538"/>
            <a:ext cx="7429500" cy="1716087"/>
          </a:xfrm>
        </p:spPr>
        <p:txBody>
          <a:bodyPr/>
          <a:lstStyle/>
          <a:p>
            <a:pPr eaLnBrk="1" hangingPunct="1">
              <a:spcBef>
                <a:spcPts val="1200"/>
              </a:spcBef>
              <a:buFont typeface="Wingdings" panose="05000000000000000000" pitchFamily="2" charset="2"/>
              <a:buChar char="Ø"/>
              <a:tabLst>
                <a:tab pos="1714500" algn="l"/>
                <a:tab pos="3543300" algn="l"/>
              </a:tabLst>
              <a:defRPr/>
            </a:pPr>
            <a:r>
              <a:rPr lang="en-US" altLang="en-US" sz="2000" b="1" dirty="0">
                <a:highlight>
                  <a:srgbClr val="FFFF00"/>
                </a:highlight>
                <a:latin typeface="Times New Roman" panose="02020603050405020304" pitchFamily="18" charset="0"/>
                <a:cs typeface="Times New Roman" panose="02020603050405020304" pitchFamily="18" charset="0"/>
              </a:rPr>
              <a:t>SEASON</a:t>
            </a:r>
            <a:r>
              <a:rPr lang="en-US" altLang="en-US" sz="2000" b="1" dirty="0">
                <a:latin typeface="Times New Roman" panose="02020603050405020304" pitchFamily="18" charset="0"/>
                <a:cs typeface="Times New Roman" panose="02020603050405020304" pitchFamily="18" charset="0"/>
              </a:rPr>
              <a:t>	</a:t>
            </a:r>
            <a:r>
              <a:rPr lang="en-US" altLang="en-US" sz="2000" i="1" u="sng" dirty="0">
                <a:latin typeface="Times New Roman" panose="02020603050405020304" pitchFamily="18" charset="0"/>
                <a:cs typeface="Times New Roman" panose="02020603050405020304" pitchFamily="18" charset="0"/>
              </a:rPr>
              <a:t>Season</a:t>
            </a:r>
            <a:r>
              <a:rPr lang="en-US" altLang="en-US" sz="2000" i="1" dirty="0">
                <a:solidFill>
                  <a:srgbClr val="C00000"/>
                </a:solidFill>
                <a:latin typeface="Times New Roman" panose="02020603050405020304" pitchFamily="18" charset="0"/>
                <a:cs typeface="Times New Roman" panose="02020603050405020304" pitchFamily="18" charset="0"/>
              </a:rPr>
              <a:t>* </a:t>
            </a:r>
            <a:r>
              <a:rPr lang="en-US" altLang="en-US" sz="2000" i="1" dirty="0">
                <a:latin typeface="Times New Roman" panose="02020603050405020304" pitchFamily="18" charset="0"/>
                <a:cs typeface="Times New Roman" panose="02020603050405020304" pitchFamily="18" charset="0"/>
              </a:rPr>
              <a:t>	</a:t>
            </a:r>
            <a:r>
              <a:rPr lang="en-US" altLang="en-US" sz="2000" i="1" u="sng" dirty="0">
                <a:latin typeface="Times New Roman" panose="02020603050405020304" pitchFamily="18" charset="0"/>
                <a:cs typeface="Times New Roman" panose="02020603050405020304" pitchFamily="18" charset="0"/>
              </a:rPr>
              <a:t>Months</a:t>
            </a:r>
            <a:r>
              <a:rPr lang="en-US" altLang="en-US" sz="2000" i="1" dirty="0">
                <a:solidFill>
                  <a:srgbClr val="C00000"/>
                </a:solidFill>
                <a:latin typeface="Times New Roman" panose="02020603050405020304" pitchFamily="18" charset="0"/>
                <a:cs typeface="Times New Roman" panose="02020603050405020304" pitchFamily="18" charset="0"/>
              </a:rPr>
              <a:t>*</a:t>
            </a:r>
            <a:endParaRPr lang="en-US" altLang="en-US" sz="2000" i="1" u="sng" dirty="0">
              <a:latin typeface="Times New Roman" panose="02020603050405020304" pitchFamily="18" charset="0"/>
              <a:cs typeface="Times New Roman" panose="02020603050405020304" pitchFamily="18" charset="0"/>
            </a:endParaRPr>
          </a:p>
          <a:p>
            <a:pPr marL="282575" indent="-282575" eaLnBrk="1" hangingPunct="1">
              <a:spcBef>
                <a:spcPct val="0"/>
              </a:spcBef>
              <a:buFont typeface="Arial" pitchFamily="34" charset="0"/>
              <a:buNone/>
              <a:tabLst>
                <a:tab pos="1714500" algn="l"/>
                <a:tab pos="3543300" algn="l"/>
              </a:tabLst>
              <a:defRPr/>
            </a:pPr>
            <a:r>
              <a:rPr lang="en-US" altLang="en-US" sz="1800" i="1" dirty="0">
                <a:solidFill>
                  <a:srgbClr val="C00000"/>
                </a:solidFill>
                <a:latin typeface="Times New Roman" panose="02020603050405020304" pitchFamily="18" charset="0"/>
                <a:cs typeface="Times New Roman" panose="02020603050405020304" pitchFamily="18" charset="0"/>
              </a:rPr>
              <a:t>		</a:t>
            </a:r>
            <a:r>
              <a:rPr lang="en-US" altLang="en-US" sz="1800" b="1" i="1" dirty="0">
                <a:latin typeface="Times New Roman" panose="02020603050405020304" pitchFamily="18" charset="0"/>
                <a:cs typeface="Times New Roman" panose="02020603050405020304" pitchFamily="18" charset="0"/>
              </a:rPr>
              <a:t>WINTERNS</a:t>
            </a:r>
            <a:r>
              <a:rPr lang="en-US" altLang="en-US" sz="1800" i="1" dirty="0">
                <a:latin typeface="Times New Roman" panose="02020603050405020304" pitchFamily="18" charset="0"/>
                <a:cs typeface="Times New Roman" panose="02020603050405020304" pitchFamily="18" charset="0"/>
              </a:rPr>
              <a:t>	0 or 1…12, default = 0</a:t>
            </a:r>
          </a:p>
          <a:p>
            <a:pPr marL="282575" indent="-282575" eaLnBrk="1" hangingPunct="1">
              <a:spcBef>
                <a:spcPct val="0"/>
              </a:spcBef>
              <a:buFont typeface="Arial" pitchFamily="34" charset="0"/>
              <a:buNone/>
              <a:tabLst>
                <a:tab pos="1714500" algn="l"/>
                <a:tab pos="3543300" algn="l"/>
              </a:tabLst>
              <a:defRPr/>
            </a:pPr>
            <a:r>
              <a:rPr lang="en-US" altLang="en-US" sz="1800" b="1" i="1" dirty="0">
                <a:latin typeface="Times New Roman" panose="02020603050405020304" pitchFamily="18" charset="0"/>
                <a:cs typeface="Times New Roman" panose="02020603050405020304" pitchFamily="18" charset="0"/>
              </a:rPr>
              <a:t>		WINTERWS</a:t>
            </a:r>
          </a:p>
          <a:p>
            <a:pPr marL="282575" indent="-282575" eaLnBrk="1" hangingPunct="1">
              <a:spcBef>
                <a:spcPct val="0"/>
              </a:spcBef>
              <a:buFont typeface="Arial" pitchFamily="34" charset="0"/>
              <a:buNone/>
              <a:tabLst>
                <a:tab pos="1714500" algn="l"/>
                <a:tab pos="3543300" algn="l"/>
              </a:tabLst>
              <a:defRPr/>
            </a:pPr>
            <a:r>
              <a:rPr lang="en-US" altLang="en-US" sz="1800" b="1" i="1" dirty="0">
                <a:latin typeface="Times New Roman" panose="02020603050405020304" pitchFamily="18" charset="0"/>
                <a:cs typeface="Times New Roman" panose="02020603050405020304" pitchFamily="18" charset="0"/>
              </a:rPr>
              <a:t>		SPRING</a:t>
            </a:r>
          </a:p>
          <a:p>
            <a:pPr marL="282575" indent="-282575" eaLnBrk="1" hangingPunct="1">
              <a:spcBef>
                <a:spcPct val="0"/>
              </a:spcBef>
              <a:buFont typeface="Arial" pitchFamily="34" charset="0"/>
              <a:buNone/>
              <a:tabLst>
                <a:tab pos="1714500" algn="l"/>
                <a:tab pos="3543300" algn="l"/>
              </a:tabLst>
              <a:defRPr/>
            </a:pPr>
            <a:r>
              <a:rPr lang="en-US" altLang="en-US" sz="1800" b="1" i="1" dirty="0">
                <a:latin typeface="Times New Roman" panose="02020603050405020304" pitchFamily="18" charset="0"/>
                <a:cs typeface="Times New Roman" panose="02020603050405020304" pitchFamily="18" charset="0"/>
              </a:rPr>
              <a:t>		SUMMER</a:t>
            </a:r>
          </a:p>
          <a:p>
            <a:pPr marL="282575" indent="-282575" eaLnBrk="1" hangingPunct="1">
              <a:spcBef>
                <a:spcPct val="0"/>
              </a:spcBef>
              <a:buFont typeface="Arial" pitchFamily="34" charset="0"/>
              <a:buNone/>
              <a:tabLst>
                <a:tab pos="1714500" algn="l"/>
                <a:tab pos="3543300" algn="l"/>
              </a:tabLst>
              <a:defRPr/>
            </a:pPr>
            <a:r>
              <a:rPr lang="en-US" altLang="en-US" sz="1800" b="1" i="1" dirty="0">
                <a:latin typeface="Times New Roman" panose="02020603050405020304" pitchFamily="18" charset="0"/>
                <a:cs typeface="Times New Roman" panose="02020603050405020304" pitchFamily="18" charset="0"/>
              </a:rPr>
              <a:t>		AUTUM</a:t>
            </a:r>
          </a:p>
        </p:txBody>
      </p:sp>
      <p:sp>
        <p:nvSpPr>
          <p:cNvPr id="78852" name="TextBox 7">
            <a:extLst>
              <a:ext uri="{FF2B5EF4-FFF2-40B4-BE49-F238E27FC236}">
                <a16:creationId xmlns:a16="http://schemas.microsoft.com/office/drawing/2014/main" id="{63EEA55A-DE8D-41A7-8E0E-5ECCA6966262}"/>
              </a:ext>
            </a:extLst>
          </p:cNvPr>
          <p:cNvSpPr txBox="1">
            <a:spLocks noChangeArrowheads="1"/>
          </p:cNvSpPr>
          <p:nvPr/>
        </p:nvSpPr>
        <p:spPr bwMode="auto">
          <a:xfrm>
            <a:off x="1428750" y="2809875"/>
            <a:ext cx="7334250" cy="3524250"/>
          </a:xfrm>
          <a:prstGeom prst="rect">
            <a:avLst/>
          </a:prstGeom>
          <a:noFill/>
          <a:ln w="19050">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1371600" indent="-13716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spcAft>
                <a:spcPts val="600"/>
              </a:spcAft>
              <a:buFontTx/>
              <a:buNone/>
            </a:pPr>
            <a:r>
              <a:rPr lang="en-US" altLang="en-US" sz="1800" b="1" i="1" dirty="0">
                <a:latin typeface="Times New Roman" panose="02020603050405020304" pitchFamily="18" charset="0"/>
                <a:cs typeface="Times New Roman" panose="02020603050405020304" pitchFamily="18" charset="0"/>
              </a:rPr>
              <a:t>     SEASON:  </a:t>
            </a:r>
            <a:r>
              <a:rPr lang="en-US" altLang="en-US" sz="1800" i="1" dirty="0">
                <a:latin typeface="Times New Roman" panose="02020603050405020304" pitchFamily="18" charset="0"/>
                <a:cs typeface="Times New Roman" panose="02020603050405020304" pitchFamily="18" charset="0"/>
              </a:rPr>
              <a:t>Used to reassign months to seasons when the </a:t>
            </a:r>
            <a:r>
              <a:rPr lang="en-US" altLang="en-US" sz="1800" b="1" i="1" dirty="0">
                <a:latin typeface="Times New Roman" panose="02020603050405020304" pitchFamily="18" charset="0"/>
                <a:cs typeface="Times New Roman" panose="02020603050405020304" pitchFamily="18" charset="0"/>
              </a:rPr>
              <a:t>Frequency</a:t>
            </a:r>
            <a:r>
              <a:rPr lang="en-US" altLang="en-US" sz="1800" i="1" dirty="0">
                <a:latin typeface="Times New Roman" panose="02020603050405020304" pitchFamily="18" charset="0"/>
                <a:cs typeface="Times New Roman" panose="02020603050405020304" pitchFamily="18" charset="0"/>
              </a:rPr>
              <a:t> of surface characteristics specified on </a:t>
            </a:r>
            <a:r>
              <a:rPr lang="en-US" altLang="en-US" sz="1800" b="1" i="1" dirty="0">
                <a:latin typeface="Times New Roman" panose="02020603050405020304" pitchFamily="18" charset="0"/>
                <a:cs typeface="Times New Roman" panose="02020603050405020304" pitchFamily="18" charset="0"/>
              </a:rPr>
              <a:t>FREQ_SECT</a:t>
            </a:r>
            <a:r>
              <a:rPr lang="en-US" altLang="en-US" sz="1800" i="1" dirty="0">
                <a:latin typeface="Times New Roman" panose="02020603050405020304" pitchFamily="18" charset="0"/>
                <a:cs typeface="Times New Roman" panose="02020603050405020304" pitchFamily="18" charset="0"/>
              </a:rPr>
              <a:t> keyword is </a:t>
            </a:r>
            <a:r>
              <a:rPr lang="en-US" altLang="en-US" sz="1800" b="1" i="1" dirty="0">
                <a:latin typeface="Times New Roman" panose="02020603050405020304" pitchFamily="18" charset="0"/>
                <a:cs typeface="Times New Roman" panose="02020603050405020304" pitchFamily="18" charset="0"/>
              </a:rPr>
              <a:t>ANNUAL</a:t>
            </a:r>
            <a:r>
              <a:rPr lang="en-US" altLang="en-US" sz="1800" i="1" dirty="0">
                <a:latin typeface="Times New Roman" panose="02020603050405020304" pitchFamily="18" charset="0"/>
                <a:cs typeface="Times New Roman" panose="02020603050405020304" pitchFamily="18" charset="0"/>
              </a:rPr>
              <a:t> or </a:t>
            </a:r>
            <a:r>
              <a:rPr lang="en-US" altLang="en-US" sz="1800" b="1" i="1" dirty="0">
                <a:latin typeface="Times New Roman" panose="02020603050405020304" pitchFamily="18" charset="0"/>
                <a:cs typeface="Times New Roman" panose="02020603050405020304" pitchFamily="18" charset="0"/>
              </a:rPr>
              <a:t>MONTHLY. </a:t>
            </a:r>
            <a:r>
              <a:rPr lang="en-US" altLang="en-US" sz="1800" i="1" dirty="0">
                <a:latin typeface="Times New Roman" panose="02020603050405020304" pitchFamily="18" charset="0"/>
                <a:cs typeface="Times New Roman" panose="02020603050405020304" pitchFamily="18" charset="0"/>
              </a:rPr>
              <a:t>If </a:t>
            </a:r>
            <a:r>
              <a:rPr lang="en-US" altLang="en-US" sz="1800" b="1" i="1" dirty="0">
                <a:latin typeface="Times New Roman" panose="02020603050405020304" pitchFamily="18" charset="0"/>
                <a:cs typeface="Times New Roman" panose="02020603050405020304" pitchFamily="18" charset="0"/>
              </a:rPr>
              <a:t>Frequency</a:t>
            </a:r>
            <a:r>
              <a:rPr lang="en-US" altLang="en-US" sz="1800" i="1" dirty="0">
                <a:latin typeface="Times New Roman" panose="02020603050405020304" pitchFamily="18" charset="0"/>
                <a:cs typeface="Times New Roman" panose="02020603050405020304" pitchFamily="18" charset="0"/>
              </a:rPr>
              <a:t> is </a:t>
            </a:r>
            <a:r>
              <a:rPr lang="en-US" altLang="en-US" sz="1800" b="1" i="1" dirty="0">
                <a:latin typeface="Times New Roman" panose="02020603050405020304" pitchFamily="18" charset="0"/>
                <a:cs typeface="Times New Roman" panose="02020603050405020304" pitchFamily="18" charset="0"/>
              </a:rPr>
              <a:t>SEASONAL</a:t>
            </a:r>
            <a:r>
              <a:rPr lang="en-US" altLang="en-US" sz="1800" i="1" dirty="0">
                <a:latin typeface="Times New Roman" panose="02020603050405020304" pitchFamily="18" charset="0"/>
                <a:cs typeface="Times New Roman" panose="02020603050405020304" pitchFamily="18" charset="0"/>
              </a:rPr>
              <a:t>, AERMET default assignments will be used:</a:t>
            </a:r>
          </a:p>
          <a:p>
            <a:pPr eaLnBrk="1" hangingPunct="1">
              <a:spcBef>
                <a:spcPct val="0"/>
              </a:spcBef>
              <a:buFontTx/>
              <a:buNone/>
            </a:pPr>
            <a:r>
              <a:rPr lang="en-US" altLang="en-US" sz="1800" b="1" i="1" dirty="0">
                <a:latin typeface="Times New Roman" panose="02020603050405020304" pitchFamily="18" charset="0"/>
                <a:cs typeface="Times New Roman" panose="02020603050405020304" pitchFamily="18" charset="0"/>
              </a:rPr>
              <a:t>	</a:t>
            </a:r>
            <a:r>
              <a:rPr lang="en-US" altLang="en-US" sz="1800" i="1" dirty="0">
                <a:latin typeface="Times New Roman" panose="02020603050405020304" pitchFamily="18" charset="0"/>
                <a:cs typeface="Times New Roman" panose="02020603050405020304" pitchFamily="18" charset="0"/>
              </a:rPr>
              <a:t>Winter = Dec, Jan, Feb;		Spring = Mar, Apr, May</a:t>
            </a:r>
          </a:p>
          <a:p>
            <a:pPr eaLnBrk="1" hangingPunct="1">
              <a:spcBef>
                <a:spcPct val="0"/>
              </a:spcBef>
              <a:spcAft>
                <a:spcPts val="1200"/>
              </a:spcAft>
              <a:buFontTx/>
              <a:buNone/>
            </a:pPr>
            <a:r>
              <a:rPr lang="en-US" altLang="en-US" sz="1800" i="1" dirty="0">
                <a:latin typeface="Times New Roman" panose="02020603050405020304" pitchFamily="18" charset="0"/>
                <a:cs typeface="Times New Roman" panose="02020603050405020304" pitchFamily="18" charset="0"/>
              </a:rPr>
              <a:t>	Summer = Jun, Jul, Aug;	Autumn = Sep, Oct, Nov</a:t>
            </a:r>
          </a:p>
          <a:p>
            <a:pPr eaLnBrk="1" hangingPunct="1">
              <a:spcBef>
                <a:spcPct val="0"/>
              </a:spcBef>
              <a:spcAft>
                <a:spcPts val="1200"/>
              </a:spcAft>
              <a:buFontTx/>
              <a:buNone/>
            </a:pPr>
            <a:r>
              <a:rPr lang="en-US" altLang="en-US" sz="1800" b="1" i="1" dirty="0">
                <a:latin typeface="Times New Roman" panose="02020603050405020304" pitchFamily="18" charset="0"/>
                <a:cs typeface="Times New Roman" panose="02020603050405020304" pitchFamily="18" charset="0"/>
              </a:rPr>
              <a:t>       Season:	WINTERNS = </a:t>
            </a:r>
            <a:r>
              <a:rPr lang="en-US" altLang="en-US" sz="1800" i="1" dirty="0">
                <a:latin typeface="Times New Roman" panose="02020603050405020304" pitchFamily="18" charset="0"/>
                <a:cs typeface="Times New Roman" panose="02020603050405020304" pitchFamily="18" charset="0"/>
              </a:rPr>
              <a:t>winter months with </a:t>
            </a:r>
            <a:r>
              <a:rPr lang="en-US" altLang="en-US" sz="1800" b="1" i="1" dirty="0">
                <a:latin typeface="Times New Roman" panose="02020603050405020304" pitchFamily="18" charset="0"/>
                <a:cs typeface="Times New Roman" panose="02020603050405020304" pitchFamily="18" charset="0"/>
              </a:rPr>
              <a:t>no</a:t>
            </a:r>
            <a:r>
              <a:rPr lang="en-US" altLang="en-US" sz="1800" i="1" dirty="0">
                <a:latin typeface="Times New Roman" panose="02020603050405020304" pitchFamily="18" charset="0"/>
                <a:cs typeface="Times New Roman" panose="02020603050405020304" pitchFamily="18" charset="0"/>
              </a:rPr>
              <a:t> continuous snow cover, and </a:t>
            </a:r>
            <a:r>
              <a:rPr lang="en-US" altLang="en-US" sz="1800" b="1" i="1" dirty="0">
                <a:latin typeface="Times New Roman" panose="02020603050405020304" pitchFamily="18" charset="0"/>
                <a:cs typeface="Times New Roman" panose="02020603050405020304" pitchFamily="18" charset="0"/>
              </a:rPr>
              <a:t>WINTERWS = </a:t>
            </a:r>
            <a:r>
              <a:rPr lang="en-US" altLang="en-US" sz="1800" i="1" dirty="0">
                <a:latin typeface="Times New Roman" panose="02020603050405020304" pitchFamily="18" charset="0"/>
                <a:cs typeface="Times New Roman" panose="02020603050405020304" pitchFamily="18" charset="0"/>
              </a:rPr>
              <a:t>winter months </a:t>
            </a:r>
            <a:r>
              <a:rPr lang="en-US" altLang="en-US" sz="1800" b="1" i="1" dirty="0">
                <a:latin typeface="Times New Roman" panose="02020603050405020304" pitchFamily="18" charset="0"/>
                <a:cs typeface="Times New Roman" panose="02020603050405020304" pitchFamily="18" charset="0"/>
              </a:rPr>
              <a:t>with</a:t>
            </a:r>
            <a:r>
              <a:rPr lang="en-US" altLang="en-US" sz="1800" i="1" dirty="0">
                <a:latin typeface="Times New Roman" panose="02020603050405020304" pitchFamily="18" charset="0"/>
                <a:cs typeface="Times New Roman" panose="02020603050405020304" pitchFamily="18" charset="0"/>
              </a:rPr>
              <a:t> continuous snow cover.</a:t>
            </a:r>
          </a:p>
          <a:p>
            <a:pPr eaLnBrk="1" hangingPunct="1">
              <a:spcBef>
                <a:spcPct val="0"/>
              </a:spcBef>
              <a:spcAft>
                <a:spcPts val="1200"/>
              </a:spcAft>
              <a:buFontTx/>
              <a:buNone/>
            </a:pPr>
            <a:r>
              <a:rPr lang="en-US" altLang="en-US" sz="1800" b="1" i="1" dirty="0">
                <a:latin typeface="Times New Roman" panose="02020603050405020304" pitchFamily="18" charset="0"/>
                <a:cs typeface="Times New Roman" panose="02020603050405020304" pitchFamily="18" charset="0"/>
              </a:rPr>
              <a:t>       Months:	</a:t>
            </a:r>
            <a:r>
              <a:rPr lang="en-US" altLang="en-US" sz="1800" i="1" dirty="0">
                <a:latin typeface="Times New Roman" panose="02020603050405020304" pitchFamily="18" charset="0"/>
                <a:cs typeface="Times New Roman" panose="02020603050405020304" pitchFamily="18" charset="0"/>
              </a:rPr>
              <a:t>Space delimited list of months (month number where Jan = 1 and Dec = 12). All months must be assigned. </a:t>
            </a:r>
            <a:endParaRPr lang="en-US" altLang="en-US" sz="1800" b="1" i="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CC8FB0AA-5655-4106-9678-0836293F71F1}"/>
              </a:ext>
            </a:extLst>
          </p:cNvPr>
          <p:cNvSpPr>
            <a:spLocks noGrp="1"/>
          </p:cNvSpPr>
          <p:nvPr>
            <p:ph type="title"/>
          </p:nvPr>
        </p:nvSpPr>
        <p:spPr>
          <a:xfrm>
            <a:off x="838200" y="132548"/>
            <a:ext cx="8201025" cy="623888"/>
          </a:xfrm>
        </p:spPr>
        <p:txBody>
          <a:bodyPr/>
          <a:lstStyle/>
          <a:p>
            <a:pPr eaLnBrk="1" hangingPunct="1">
              <a:defRPr/>
            </a:pPr>
            <a:r>
              <a:rPr lang="en-US" dirty="0">
                <a:latin typeface="Times New Roman" panose="02020603050405020304" pitchFamily="18" charset="0"/>
                <a:cs typeface="Times New Roman" panose="02020603050405020304" pitchFamily="18" charset="0"/>
              </a:rPr>
              <a:t>AERSURFACE User Options</a:t>
            </a:r>
          </a:p>
        </p:txBody>
      </p:sp>
      <p:sp>
        <p:nvSpPr>
          <p:cNvPr id="7" name="Content Placeholder 1">
            <a:extLst>
              <a:ext uri="{FF2B5EF4-FFF2-40B4-BE49-F238E27FC236}">
                <a16:creationId xmlns:a16="http://schemas.microsoft.com/office/drawing/2014/main" id="{869A3803-2E16-4D5E-B8C9-6863E28DEBCE}"/>
              </a:ext>
            </a:extLst>
          </p:cNvPr>
          <p:cNvSpPr>
            <a:spLocks noGrp="1"/>
          </p:cNvSpPr>
          <p:nvPr>
            <p:ph idx="1"/>
          </p:nvPr>
        </p:nvSpPr>
        <p:spPr>
          <a:xfrm>
            <a:off x="838200" y="998538"/>
            <a:ext cx="4886325" cy="5592762"/>
          </a:xfrm>
        </p:spPr>
        <p:txBody>
          <a:bodyPr/>
          <a:lstStyle/>
          <a:p>
            <a:pPr eaLnBrk="1" hangingPunct="1">
              <a:spcBef>
                <a:spcPts val="1200"/>
              </a:spcBef>
              <a:buFont typeface="Wingdings" panose="05000000000000000000" pitchFamily="2" charset="2"/>
              <a:buChar char="Ø"/>
              <a:defRPr/>
            </a:pPr>
            <a:r>
              <a:rPr lang="en-US" sz="2400" b="1" dirty="0">
                <a:latin typeface="Times New Roman" panose="02020603050405020304" pitchFamily="18" charset="0"/>
                <a:cs typeface="Times New Roman" panose="02020603050405020304" pitchFamily="18" charset="0"/>
              </a:rPr>
              <a:t>Control File Structure and Format</a:t>
            </a:r>
            <a:endParaRPr lang="en-US" sz="2000" dirty="0">
              <a:latin typeface="Times New Roman" panose="02020603050405020304" pitchFamily="18" charset="0"/>
              <a:cs typeface="Times New Roman" panose="02020603050405020304" pitchFamily="18" charset="0"/>
            </a:endParaRPr>
          </a:p>
          <a:p>
            <a:pPr lvl="1" eaLnBrk="1" hangingPunct="1">
              <a:spcBef>
                <a:spcPts val="800"/>
              </a:spcBef>
              <a:spcAft>
                <a:spcPts val="0"/>
              </a:spcAft>
              <a:buFont typeface="Wingdings" panose="05000000000000000000" pitchFamily="2" charset="2"/>
              <a:buChar char="§"/>
              <a:defRPr/>
            </a:pPr>
            <a:r>
              <a:rPr lang="en-US" sz="1800" dirty="0">
                <a:latin typeface="Times New Roman" panose="02020603050405020304" pitchFamily="18" charset="0"/>
                <a:cs typeface="Times New Roman" panose="02020603050405020304" pitchFamily="18" charset="0"/>
              </a:rPr>
              <a:t>ASCII Text control file</a:t>
            </a:r>
          </a:p>
          <a:p>
            <a:pPr lvl="1" eaLnBrk="1" hangingPunct="1">
              <a:spcBef>
                <a:spcPts val="800"/>
              </a:spcBef>
              <a:spcAft>
                <a:spcPts val="0"/>
              </a:spcAft>
              <a:buFont typeface="Wingdings" panose="05000000000000000000" pitchFamily="2" charset="2"/>
              <a:buChar char="§"/>
              <a:defRPr/>
            </a:pPr>
            <a:r>
              <a:rPr lang="en-US" sz="1800" b="1" dirty="0" err="1">
                <a:latin typeface="Times New Roman" panose="02020603050405020304" pitchFamily="18" charset="0"/>
                <a:cs typeface="Times New Roman" panose="02020603050405020304" pitchFamily="18" charset="0"/>
              </a:rPr>
              <a:t>aersurface.inp</a:t>
            </a:r>
            <a:r>
              <a:rPr lang="en-US" sz="1800" dirty="0">
                <a:latin typeface="Times New Roman" panose="02020603050405020304" pitchFamily="18" charset="0"/>
                <a:cs typeface="Times New Roman" panose="02020603050405020304" pitchFamily="18" charset="0"/>
              </a:rPr>
              <a:t> (not case sensitive)</a:t>
            </a:r>
          </a:p>
          <a:p>
            <a:pPr lvl="1" eaLnBrk="1" hangingPunct="1">
              <a:spcBef>
                <a:spcPts val="800"/>
              </a:spcBef>
              <a:spcAft>
                <a:spcPts val="0"/>
              </a:spcAft>
              <a:buFont typeface="Wingdings" panose="05000000000000000000" pitchFamily="2" charset="2"/>
              <a:buChar char="§"/>
              <a:defRPr/>
            </a:pPr>
            <a:r>
              <a:rPr lang="en-US" sz="1800" dirty="0">
                <a:latin typeface="Times New Roman" panose="02020603050405020304" pitchFamily="18" charset="0"/>
                <a:cs typeface="Times New Roman" panose="02020603050405020304" pitchFamily="18" charset="0"/>
              </a:rPr>
              <a:t>Pathway/Keyword/Parameter structure (similar to AERMOD and AERMAP)</a:t>
            </a:r>
          </a:p>
          <a:p>
            <a:pPr lvl="1" eaLnBrk="1" hangingPunct="1">
              <a:spcBef>
                <a:spcPts val="800"/>
              </a:spcBef>
              <a:spcAft>
                <a:spcPts val="0"/>
              </a:spcAft>
              <a:buFont typeface="Wingdings" panose="05000000000000000000" pitchFamily="2" charset="2"/>
              <a:buChar char="§"/>
              <a:defRPr/>
            </a:pPr>
            <a:r>
              <a:rPr lang="en-US" sz="1800" b="1" dirty="0">
                <a:latin typeface="Times New Roman" panose="02020603050405020304" pitchFamily="18" charset="0"/>
                <a:cs typeface="Times New Roman" panose="02020603050405020304" pitchFamily="18" charset="0"/>
              </a:rPr>
              <a:t>Two pathways</a:t>
            </a:r>
          </a:p>
          <a:p>
            <a:pPr lvl="2" eaLnBrk="1" hangingPunct="1">
              <a:spcBef>
                <a:spcPts val="400"/>
              </a:spcBef>
              <a:spcAft>
                <a:spcPts val="0"/>
              </a:spcAft>
              <a:buFont typeface="Wingdings" panose="05000000000000000000" pitchFamily="2" charset="2"/>
              <a:buChar char="§"/>
              <a:defRPr/>
            </a:pPr>
            <a:r>
              <a:rPr lang="en-US" sz="1800" dirty="0">
                <a:latin typeface="Times New Roman" panose="02020603050405020304" pitchFamily="18" charset="0"/>
                <a:cs typeface="Times New Roman" panose="02020603050405020304" pitchFamily="18" charset="0"/>
              </a:rPr>
              <a:t>CO = Control</a:t>
            </a:r>
          </a:p>
          <a:p>
            <a:pPr lvl="2" eaLnBrk="1" hangingPunct="1">
              <a:spcBef>
                <a:spcPts val="400"/>
              </a:spcBef>
              <a:spcAft>
                <a:spcPts val="0"/>
              </a:spcAft>
              <a:buFont typeface="Wingdings" panose="05000000000000000000" pitchFamily="2" charset="2"/>
              <a:buChar char="§"/>
              <a:defRPr/>
            </a:pPr>
            <a:r>
              <a:rPr lang="en-US" sz="1800" dirty="0">
                <a:latin typeface="Times New Roman" panose="02020603050405020304" pitchFamily="18" charset="0"/>
                <a:cs typeface="Times New Roman" panose="02020603050405020304" pitchFamily="18" charset="0"/>
              </a:rPr>
              <a:t>OU = Output</a:t>
            </a:r>
          </a:p>
          <a:p>
            <a:pPr lvl="1" eaLnBrk="1" hangingPunct="1">
              <a:spcBef>
                <a:spcPts val="800"/>
              </a:spcBef>
              <a:spcAft>
                <a:spcPts val="0"/>
              </a:spcAft>
              <a:buFont typeface="Wingdings" panose="05000000000000000000" pitchFamily="2" charset="2"/>
              <a:buChar char="§"/>
              <a:defRPr/>
            </a:pPr>
            <a:r>
              <a:rPr lang="en-US" sz="1800" dirty="0">
                <a:latin typeface="Times New Roman" panose="02020603050405020304" pitchFamily="18" charset="0"/>
                <a:cs typeface="Times New Roman" panose="02020603050405020304" pitchFamily="18" charset="0"/>
              </a:rPr>
              <a:t>Pathway order is important</a:t>
            </a:r>
          </a:p>
          <a:p>
            <a:pPr lvl="1" eaLnBrk="1" hangingPunct="1">
              <a:spcBef>
                <a:spcPts val="800"/>
              </a:spcBef>
              <a:spcAft>
                <a:spcPts val="0"/>
              </a:spcAft>
              <a:buFont typeface="Wingdings" panose="05000000000000000000" pitchFamily="2" charset="2"/>
              <a:buChar char="§"/>
              <a:defRPr/>
            </a:pPr>
            <a:r>
              <a:rPr lang="en-US" sz="1800" dirty="0">
                <a:latin typeface="Times New Roman" panose="02020603050405020304" pitchFamily="18" charset="0"/>
                <a:cs typeface="Times New Roman" panose="02020603050405020304" pitchFamily="18" charset="0"/>
              </a:rPr>
              <a:t>Keyword order is important for some keywords</a:t>
            </a:r>
          </a:p>
          <a:p>
            <a:pPr lvl="1" eaLnBrk="1" hangingPunct="1">
              <a:spcBef>
                <a:spcPts val="800"/>
              </a:spcBef>
              <a:spcAft>
                <a:spcPts val="0"/>
              </a:spcAft>
              <a:buFont typeface="Wingdings" panose="05000000000000000000" pitchFamily="2" charset="2"/>
              <a:buChar char="§"/>
              <a:defRPr/>
            </a:pPr>
            <a:r>
              <a:rPr lang="en-US" sz="1800" b="1" dirty="0">
                <a:solidFill>
                  <a:srgbClr val="C00000"/>
                </a:solidFill>
                <a:latin typeface="Times New Roman" panose="02020603050405020304" pitchFamily="18" charset="0"/>
                <a:cs typeface="Times New Roman" panose="02020603050405020304" pitchFamily="18" charset="0"/>
              </a:rPr>
              <a:t>Order of the parameters following a keyword on a record is critical!</a:t>
            </a:r>
            <a:endParaRPr lang="en-US" sz="1800" dirty="0">
              <a:latin typeface="Times New Roman" panose="02020603050405020304" pitchFamily="18" charset="0"/>
              <a:cs typeface="Times New Roman" panose="02020603050405020304" pitchFamily="18" charset="0"/>
            </a:endParaRPr>
          </a:p>
          <a:p>
            <a:pPr lvl="1" eaLnBrk="1" hangingPunct="1">
              <a:spcBef>
                <a:spcPts val="800"/>
              </a:spcBef>
              <a:spcAft>
                <a:spcPts val="0"/>
              </a:spcAft>
              <a:buFont typeface="Arial" charset="0"/>
              <a:buChar char="–"/>
              <a:defRPr/>
            </a:pPr>
            <a:endParaRPr lang="en-US" sz="2000" b="1" dirty="0">
              <a:latin typeface="Times New Roman" panose="02020603050405020304" pitchFamily="18" charset="0"/>
              <a:cs typeface="Times New Roman" panose="02020603050405020304" pitchFamily="18" charset="0"/>
            </a:endParaRPr>
          </a:p>
          <a:p>
            <a:pPr marL="685800" lvl="2" eaLnBrk="1" hangingPunct="1">
              <a:buFont typeface="Arial" pitchFamily="34" charset="0"/>
              <a:buNone/>
              <a:defRPr/>
            </a:pPr>
            <a:endParaRPr lang="en-US" sz="2000" dirty="0">
              <a:latin typeface="Times New Roman" panose="02020603050405020304" pitchFamily="18" charset="0"/>
              <a:cs typeface="Times New Roman" panose="02020603050405020304" pitchFamily="18" charset="0"/>
            </a:endParaRPr>
          </a:p>
          <a:p>
            <a:pPr lvl="1" eaLnBrk="1" hangingPunct="1">
              <a:buFont typeface="Arial" charset="0"/>
              <a:buNone/>
              <a:defRPr/>
            </a:pPr>
            <a:endParaRPr lang="en-US" dirty="0">
              <a:latin typeface="Times New Roman" panose="02020603050405020304" pitchFamily="18" charset="0"/>
              <a:cs typeface="Times New Roman" panose="02020603050405020304" pitchFamily="18" charset="0"/>
            </a:endParaRPr>
          </a:p>
        </p:txBody>
      </p:sp>
      <p:pic>
        <p:nvPicPr>
          <p:cNvPr id="60420" name="Picture 2" descr="The control file is divided into two pathways, CO and OU, which represent program Control and Output options, respectively. Each pathway is comprised of several primary keywords. In general, primary keywords require one or more secondary keywords and/or unique parameters. The exceptions to this are the required “STARTING” and “FINISHED” keywords that identify the beginning and ending of the pathway. ">
            <a:extLst>
              <a:ext uri="{FF2B5EF4-FFF2-40B4-BE49-F238E27FC236}">
                <a16:creationId xmlns:a16="http://schemas.microsoft.com/office/drawing/2014/main" id="{9562FF77-1B4B-4E1C-A5CD-A6C351C2E9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2354" y="1032669"/>
            <a:ext cx="3790335" cy="552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99450C20-D5ED-C26F-8105-DCB47982FE5E}"/>
              </a:ext>
            </a:extLst>
          </p:cNvPr>
          <p:cNvSpPr/>
          <p:nvPr/>
        </p:nvSpPr>
        <p:spPr>
          <a:xfrm>
            <a:off x="6746864" y="2998470"/>
            <a:ext cx="744855" cy="33909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050" b="1" dirty="0">
                <a:solidFill>
                  <a:schemeClr val="bg1"/>
                </a:solidFill>
              </a:rPr>
              <a:t>L</a:t>
            </a:r>
            <a:r>
              <a:rPr lang="en-US" sz="1050" b="1" dirty="0">
                <a:solidFill>
                  <a:schemeClr val="tx1"/>
                </a:solidFill>
              </a:rPr>
              <a:t>LOWZ0</a:t>
            </a:r>
            <a:endParaRPr lang="en-US" sz="1050" b="1" dirty="0">
              <a:solidFill>
                <a:schemeClr val="bg1"/>
              </a:solidFill>
            </a:endParaRPr>
          </a:p>
        </p:txBody>
      </p:sp>
      <p:sp>
        <p:nvSpPr>
          <p:cNvPr id="3" name="TextBox 2">
            <a:extLst>
              <a:ext uri="{FF2B5EF4-FFF2-40B4-BE49-F238E27FC236}">
                <a16:creationId xmlns:a16="http://schemas.microsoft.com/office/drawing/2014/main" id="{F1AC8CC9-2055-DE42-5B97-7B910DC71092}"/>
              </a:ext>
            </a:extLst>
          </p:cNvPr>
          <p:cNvSpPr txBox="1"/>
          <p:nvPr/>
        </p:nvSpPr>
        <p:spPr>
          <a:xfrm>
            <a:off x="6188581" y="1279210"/>
            <a:ext cx="744855" cy="215444"/>
          </a:xfrm>
          <a:prstGeom prst="rect">
            <a:avLst/>
          </a:prstGeom>
          <a:solidFill>
            <a:schemeClr val="bg1"/>
          </a:solidFill>
        </p:spPr>
        <p:txBody>
          <a:bodyPr wrap="square" rtlCol="0">
            <a:spAutoFit/>
          </a:bodyPr>
          <a:lstStyle/>
          <a:p>
            <a:r>
              <a:rPr lang="en-US" sz="800" dirty="0"/>
              <a:t>MODL_301</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AF84E9-9B28-44B7-A744-86C589F12011}"/>
              </a:ext>
            </a:extLst>
          </p:cNvPr>
          <p:cNvSpPr>
            <a:spLocks noGrp="1"/>
          </p:cNvSpPr>
          <p:nvPr>
            <p:ph type="title"/>
          </p:nvPr>
        </p:nvSpPr>
        <p:spPr>
          <a:xfrm>
            <a:off x="1109663" y="95250"/>
            <a:ext cx="7467600"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AERSURFACE Output (SFC Values)</a:t>
            </a:r>
          </a:p>
        </p:txBody>
      </p:sp>
      <p:pic>
        <p:nvPicPr>
          <p:cNvPr id="89091" name="Picture 2" descr="Recall that albedo and Bowen ratio do not vary by sector, so they will only vary by season. Based on the land cover, it is more difficult to tell if the variations in albedo and Bowen ratio are what is expected for each season. We do see a seasonal variation in Bowen ratio, with the winter months moister and the summer tending to be drier. Albedo shows essentially no variation across seasons. It is up to you to determine if these values are appropriate for your application, i.e., the location and the year(s) being modeled.">
            <a:extLst>
              <a:ext uri="{FF2B5EF4-FFF2-40B4-BE49-F238E27FC236}">
                <a16:creationId xmlns:a16="http://schemas.microsoft.com/office/drawing/2014/main" id="{046723B2-E7AE-46D1-88F3-8DCCD87CE7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7275" y="3535363"/>
            <a:ext cx="2951163" cy="2681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9092" name="Group 29">
            <a:extLst>
              <a:ext uri="{FF2B5EF4-FFF2-40B4-BE49-F238E27FC236}">
                <a16:creationId xmlns:a16="http://schemas.microsoft.com/office/drawing/2014/main" id="{1A85DCFB-ADBD-4BF1-8DC2-36031A0D145F}"/>
              </a:ext>
              <a:ext uri="{C183D7F6-B498-43B3-948B-1728B52AA6E4}">
                <adec:decorative xmlns:adec="http://schemas.microsoft.com/office/drawing/2017/decorative" val="1"/>
              </a:ext>
            </a:extLst>
          </p:cNvPr>
          <p:cNvGrpSpPr>
            <a:grpSpLocks/>
          </p:cNvGrpSpPr>
          <p:nvPr/>
        </p:nvGrpSpPr>
        <p:grpSpPr bwMode="auto">
          <a:xfrm>
            <a:off x="7283450" y="4343400"/>
            <a:ext cx="635000" cy="633413"/>
            <a:chOff x="6918527" y="4297145"/>
            <a:chExt cx="633799" cy="632762"/>
          </a:xfrm>
        </p:grpSpPr>
        <p:cxnSp>
          <p:nvCxnSpPr>
            <p:cNvPr id="6" name="Straight Arrow Connector 5">
              <a:extLst>
                <a:ext uri="{FF2B5EF4-FFF2-40B4-BE49-F238E27FC236}">
                  <a16:creationId xmlns:a16="http://schemas.microsoft.com/office/drawing/2014/main" id="{48F9543E-3190-47C0-B4FF-43EAA80C8E14}"/>
                </a:ext>
              </a:extLst>
            </p:cNvPr>
            <p:cNvCxnSpPr>
              <a:cxnSpLocks/>
            </p:cNvCxnSpPr>
            <p:nvPr/>
          </p:nvCxnSpPr>
          <p:spPr>
            <a:xfrm flipV="1">
              <a:off x="7160956" y="4297145"/>
              <a:ext cx="148943" cy="32034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9BFD86E1-CC1C-4F89-8A03-F0098754F223}"/>
                </a:ext>
              </a:extLst>
            </p:cNvPr>
            <p:cNvCxnSpPr>
              <a:cxnSpLocks/>
            </p:cNvCxnSpPr>
            <p:nvPr/>
          </p:nvCxnSpPr>
          <p:spPr>
            <a:xfrm flipV="1">
              <a:off x="7143526" y="4457318"/>
              <a:ext cx="351758" cy="18713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2F434032-29D8-4EB1-98AC-E19E971C42DE}"/>
                </a:ext>
              </a:extLst>
            </p:cNvPr>
            <p:cNvCxnSpPr>
              <a:cxnSpLocks/>
            </p:cNvCxnSpPr>
            <p:nvPr/>
          </p:nvCxnSpPr>
          <p:spPr>
            <a:xfrm flipH="1">
              <a:off x="6918527" y="4617490"/>
              <a:ext cx="277288" cy="14431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Flowchart: Connector 8">
              <a:extLst>
                <a:ext uri="{FF2B5EF4-FFF2-40B4-BE49-F238E27FC236}">
                  <a16:creationId xmlns:a16="http://schemas.microsoft.com/office/drawing/2014/main" id="{F84E5AB1-EB01-4F5C-8D8A-54E5BDCEF2F4}"/>
                </a:ext>
              </a:extLst>
            </p:cNvPr>
            <p:cNvSpPr/>
            <p:nvPr/>
          </p:nvSpPr>
          <p:spPr>
            <a:xfrm>
              <a:off x="6918527" y="4306660"/>
              <a:ext cx="633799" cy="623247"/>
            </a:xfrm>
            <a:prstGeom prst="flowChartConnector">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pic>
        <p:nvPicPr>
          <p:cNvPr id="89093" name="Picture 33" descr="This complete run can be found in APTI423\RDU Land Use Run\.&#10;&#10;This slide shows AERSURFACE output using the example control file from an earlier slide. This file is formatted for input directly into AERMET Stage 3 control file. The land cover and sectors are shown here for easy comparison to the results particularly for the surface roughness.&#10;&#10;The comment records at the top of the output summarize the user inputs. Review them to be sure the input and results are what was intended for your application. As mentioned previously, the values developed by AERSURFACE are only to aid modelers and should be evaluated carefully based on your knowledge of the area and other products, such as aerial photos and topographic maps, available to you. Adjust the values as you deem necessary, but also check with your regulatory agency’s modeling contact, if needed, to discuss these values.">
            <a:extLst>
              <a:ext uri="{FF2B5EF4-FFF2-40B4-BE49-F238E27FC236}">
                <a16:creationId xmlns:a16="http://schemas.microsoft.com/office/drawing/2014/main" id="{750D0A11-167D-446F-B37C-43B9CAB411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9663" y="594494"/>
            <a:ext cx="5029200" cy="5294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EECA9FF5-F0C0-47CC-A7EE-91D192698C96}"/>
              </a:ext>
            </a:extLst>
          </p:cNvPr>
          <p:cNvSpPr>
            <a:spLocks noGrp="1"/>
          </p:cNvSpPr>
          <p:nvPr>
            <p:ph sz="half" idx="1"/>
          </p:nvPr>
        </p:nvSpPr>
        <p:spPr>
          <a:xfrm>
            <a:off x="1524000" y="623887"/>
            <a:ext cx="6934200" cy="5821157"/>
          </a:xfrm>
        </p:spPr>
        <p:txBody>
          <a:bodyPr/>
          <a:lstStyle/>
          <a:p>
            <a:pPr marL="0" indent="0" eaLnBrk="1" hangingPunct="1">
              <a:buFont typeface="Wingdings" pitchFamily="2" charset="2"/>
              <a:buNone/>
              <a:defRPr/>
            </a:pPr>
            <a:r>
              <a:rPr lang="en-US" sz="3200" dirty="0">
                <a:latin typeface="Times New Roman" panose="02020603050405020304" pitchFamily="18" charset="0"/>
                <a:cs typeface="Times New Roman" panose="02020603050405020304" pitchFamily="18" charset="0"/>
              </a:rPr>
              <a:t>This lesson introduces:</a:t>
            </a:r>
          </a:p>
          <a:p>
            <a:pPr eaLnBrk="1" hangingPunct="1">
              <a:buFont typeface="Wingdings" pitchFamily="2" charset="2"/>
              <a:buChar char="Ø"/>
              <a:defRPr/>
            </a:pPr>
            <a:r>
              <a:rPr lang="en-US" dirty="0">
                <a:latin typeface="Times New Roman" panose="02020603050405020304" pitchFamily="18" charset="0"/>
                <a:cs typeface="Times New Roman" panose="02020603050405020304" pitchFamily="18" charset="0"/>
              </a:rPr>
              <a:t>Surface Characteristics—Definitions and Averaging Methods for:</a:t>
            </a:r>
          </a:p>
          <a:p>
            <a:pPr lvl="1" eaLnBrk="1" hangingPunct="1">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Surface Roughness Length (</a:t>
            </a:r>
            <a:r>
              <a:rPr lang="en-US" i="1" dirty="0">
                <a:latin typeface="Times New Roman" panose="02020603050405020304" pitchFamily="18" charset="0"/>
                <a:cs typeface="Times New Roman" panose="02020603050405020304" pitchFamily="18" charset="0"/>
              </a:rPr>
              <a:t>z</a:t>
            </a:r>
            <a:r>
              <a:rPr lang="en-US" i="1" baseline="-25000" dirty="0">
                <a:latin typeface="Times New Roman" panose="02020603050405020304" pitchFamily="18" charset="0"/>
                <a:cs typeface="Times New Roman" panose="02020603050405020304" pitchFamily="18" charset="0"/>
              </a:rPr>
              <a:t>0</a:t>
            </a:r>
            <a:r>
              <a:rPr lang="en-US" dirty="0">
                <a:latin typeface="Times New Roman" panose="02020603050405020304" pitchFamily="18" charset="0"/>
                <a:cs typeface="Times New Roman" panose="02020603050405020304" pitchFamily="18" charset="0"/>
              </a:rPr>
              <a:t>)</a:t>
            </a:r>
          </a:p>
          <a:p>
            <a:pPr lvl="1" eaLnBrk="1" hangingPunct="1">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Daytime Bowen Ratio (</a:t>
            </a:r>
            <a:r>
              <a:rPr lang="en-US" i="1" dirty="0">
                <a:latin typeface="Times New Roman" panose="02020603050405020304" pitchFamily="18" charset="0"/>
                <a:cs typeface="Times New Roman" panose="02020603050405020304" pitchFamily="18" charset="0"/>
              </a:rPr>
              <a:t>B</a:t>
            </a:r>
            <a:r>
              <a:rPr lang="en-US" i="1" baseline="-25000" dirty="0">
                <a:latin typeface="Times New Roman" panose="02020603050405020304" pitchFamily="18" charset="0"/>
                <a:cs typeface="Times New Roman" panose="02020603050405020304" pitchFamily="18" charset="0"/>
              </a:rPr>
              <a:t>0</a:t>
            </a:r>
            <a:r>
              <a:rPr lang="en-US" dirty="0">
                <a:latin typeface="Times New Roman" panose="02020603050405020304" pitchFamily="18" charset="0"/>
                <a:cs typeface="Times New Roman" panose="02020603050405020304" pitchFamily="18" charset="0"/>
              </a:rPr>
              <a:t>)</a:t>
            </a:r>
          </a:p>
          <a:p>
            <a:pPr lvl="1" eaLnBrk="1" hangingPunct="1">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Noon-time Albedo (</a:t>
            </a:r>
            <a:r>
              <a:rPr lang="el-GR" i="1" dirty="0">
                <a:latin typeface="Times New Roman" panose="02020603050405020304" pitchFamily="18" charset="0"/>
                <a:cs typeface="Times New Roman" panose="02020603050405020304" pitchFamily="18" charset="0"/>
              </a:rPr>
              <a:t>α</a:t>
            </a:r>
            <a:r>
              <a:rPr lang="en-US" dirty="0">
                <a:latin typeface="Times New Roman" panose="02020603050405020304" pitchFamily="18" charset="0"/>
                <a:cs typeface="Times New Roman" panose="02020603050405020304" pitchFamily="18" charset="0"/>
              </a:rPr>
              <a:t>)</a:t>
            </a:r>
          </a:p>
          <a:p>
            <a:pPr eaLnBrk="1" hangingPunct="1">
              <a:buFont typeface="Wingdings" pitchFamily="2" charset="2"/>
              <a:buChar char="Ø"/>
              <a:defRPr/>
            </a:pPr>
            <a:r>
              <a:rPr lang="en-US" dirty="0">
                <a:latin typeface="Times New Roman" panose="02020603050405020304" pitchFamily="18" charset="0"/>
                <a:cs typeface="Times New Roman" panose="02020603050405020304" pitchFamily="18" charset="0"/>
              </a:rPr>
              <a:t>Land Cover Data Products and Data Resources</a:t>
            </a:r>
          </a:p>
          <a:p>
            <a:pPr lvl="2" eaLnBrk="1" hangingPunct="1">
              <a:buFont typeface="Wingdings" panose="05000000000000000000" pitchFamily="2" charset="2"/>
              <a:buChar char="§"/>
              <a:defRPr/>
            </a:pPr>
            <a:r>
              <a:rPr lang="en-US" sz="1800" dirty="0">
                <a:latin typeface="Times New Roman" panose="02020603050405020304" pitchFamily="18" charset="0"/>
              </a:rPr>
              <a:t>USGS </a:t>
            </a:r>
            <a:r>
              <a:rPr lang="en-US" sz="1800" b="0" i="0" u="none" strike="noStrike" baseline="0" dirty="0">
                <a:solidFill>
                  <a:srgbClr val="000000"/>
                </a:solidFill>
                <a:latin typeface="Times New Roman" panose="02020603050405020304" pitchFamily="18" charset="0"/>
              </a:rPr>
              <a:t>Multi-Resolution Land Characteristics (MRLC) Consortium </a:t>
            </a:r>
          </a:p>
          <a:p>
            <a:pPr lvl="2" eaLnBrk="1" hangingPunct="1">
              <a:buFont typeface="Wingdings" panose="05000000000000000000" pitchFamily="2" charset="2"/>
              <a:buChar char="§"/>
              <a:defRPr/>
            </a:pPr>
            <a:r>
              <a:rPr lang="en-US" sz="1800" dirty="0">
                <a:latin typeface="Times New Roman" panose="02020603050405020304" pitchFamily="18" charset="0"/>
                <a:cs typeface="Times New Roman" panose="02020603050405020304" pitchFamily="18" charset="0"/>
              </a:rPr>
              <a:t>EPA archive located at: </a:t>
            </a:r>
          </a:p>
          <a:p>
            <a:pPr eaLnBrk="1" hangingPunct="1">
              <a:spcBef>
                <a:spcPts val="2013"/>
              </a:spcBef>
              <a:buFont typeface="Wingdings" panose="05000000000000000000" pitchFamily="2" charset="2"/>
              <a:buChar char="Ø"/>
              <a:defRPr/>
            </a:pPr>
            <a:r>
              <a:rPr lang="en-US" altLang="en-US" dirty="0">
                <a:latin typeface="Times New Roman" panose="02020603050405020304" pitchFamily="18" charset="0"/>
                <a:cs typeface="Times New Roman" panose="02020603050405020304" pitchFamily="18" charset="0"/>
              </a:rPr>
              <a:t>How AERSURFACE averages the field of land use characteristics, in an area, to produce a single value for each of the three surface parameters for each month and Zo sector</a:t>
            </a:r>
          </a:p>
          <a:p>
            <a:pPr eaLnBrk="1" hangingPunct="1">
              <a:defRPr/>
            </a:pPr>
            <a:endParaRPr lang="en-US" sz="2200" dirty="0">
              <a:latin typeface="Times New Roman" panose="02020603050405020304" pitchFamily="18" charset="0"/>
              <a:cs typeface="Times New Roman" panose="02020603050405020304" pitchFamily="18" charset="0"/>
            </a:endParaRPr>
          </a:p>
          <a:p>
            <a:pPr lvl="1" eaLnBrk="1" hangingPunct="1">
              <a:buFont typeface="Arial" charset="0"/>
              <a:buNone/>
              <a:defRPr/>
            </a:pPr>
            <a:endParaRPr lang="en-US" sz="2000" dirty="0">
              <a:latin typeface="Times New Roman" panose="02020603050405020304" pitchFamily="18" charset="0"/>
              <a:cs typeface="Times New Roman" panose="02020603050405020304" pitchFamily="18" charset="0"/>
            </a:endParaRPr>
          </a:p>
        </p:txBody>
      </p:sp>
      <p:sp>
        <p:nvSpPr>
          <p:cNvPr id="5" name="Title 4">
            <a:extLst>
              <a:ext uri="{FF2B5EF4-FFF2-40B4-BE49-F238E27FC236}">
                <a16:creationId xmlns:a16="http://schemas.microsoft.com/office/drawing/2014/main" id="{4AE51440-02EA-4A40-B60A-DA8F287135D7}"/>
              </a:ext>
            </a:extLst>
          </p:cNvPr>
          <p:cNvSpPr>
            <a:spLocks noGrp="1"/>
          </p:cNvSpPr>
          <p:nvPr>
            <p:ph type="title"/>
          </p:nvPr>
        </p:nvSpPr>
        <p:spPr>
          <a:xfrm>
            <a:off x="1257300" y="0"/>
            <a:ext cx="7467600" cy="623888"/>
          </a:xfrm>
        </p:spPr>
        <p:txBody>
          <a:bodyPr/>
          <a:lstStyle/>
          <a:p>
            <a:pPr eaLnBrk="1" hangingPunct="1">
              <a:defRPr/>
            </a:pPr>
            <a:r>
              <a:rPr lang="en-US" dirty="0">
                <a:latin typeface="Times New Roman" panose="02020603050405020304" pitchFamily="18" charset="0"/>
                <a:cs typeface="Times New Roman" panose="02020603050405020304" pitchFamily="18" charset="0"/>
              </a:rPr>
              <a:t>Overview</a:t>
            </a:r>
          </a:p>
        </p:txBody>
      </p:sp>
      <p:sp>
        <p:nvSpPr>
          <p:cNvPr id="6" name="Rectangle 4">
            <a:extLst>
              <a:ext uri="{FF2B5EF4-FFF2-40B4-BE49-F238E27FC236}">
                <a16:creationId xmlns:a16="http://schemas.microsoft.com/office/drawing/2014/main" id="{6CB4E832-0BC3-47AA-BBE4-0A161EF71012}"/>
              </a:ext>
            </a:extLst>
          </p:cNvPr>
          <p:cNvSpPr>
            <a:spLocks noChangeArrowheads="1"/>
          </p:cNvSpPr>
          <p:nvPr/>
        </p:nvSpPr>
        <p:spPr bwMode="auto">
          <a:xfrm>
            <a:off x="4876800" y="4333753"/>
            <a:ext cx="3581400" cy="338554"/>
          </a:xfrm>
          <a:prstGeom prst="rect">
            <a:avLst/>
          </a:prstGeom>
          <a:noFill/>
          <a:ln>
            <a:noFill/>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1155CC"/>
                </a:solidFill>
                <a:effectLst/>
                <a:hlinkClick r:id="rId3"/>
              </a:rPr>
              <a:t>https://gaftp.epa.gov/Air/aqmg/nlcd/</a:t>
            </a:r>
            <a:r>
              <a:rPr kumimoji="0" lang="en-US" altLang="en-US" sz="1600" b="0" i="0" u="none" strike="noStrike" cap="none" normalizeH="0" baseline="0" dirty="0">
                <a:ln>
                  <a:noFill/>
                </a:ln>
                <a:solidFill>
                  <a:schemeClr val="tx1"/>
                </a:solidFill>
                <a:effectLst/>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a:extLst>
              <a:ext uri="{FF2B5EF4-FFF2-40B4-BE49-F238E27FC236}">
                <a16:creationId xmlns:a16="http://schemas.microsoft.com/office/drawing/2014/main" id="{B78C5A96-1FB6-4603-9DA6-544E6FBED32E}"/>
              </a:ext>
            </a:extLst>
          </p:cNvPr>
          <p:cNvSpPr>
            <a:spLocks noGrp="1"/>
          </p:cNvSpPr>
          <p:nvPr>
            <p:ph idx="1"/>
          </p:nvPr>
        </p:nvSpPr>
        <p:spPr>
          <a:xfrm>
            <a:off x="1295400" y="1295400"/>
            <a:ext cx="7534275" cy="5029200"/>
          </a:xfrm>
        </p:spPr>
        <p:txBody>
          <a:bodyPr/>
          <a:lstStyle/>
          <a:p>
            <a:pPr marL="282575" indent="-282575" eaLnBrk="1" hangingPunct="1">
              <a:spcBef>
                <a:spcPts val="2013"/>
              </a:spcBef>
              <a:buFont typeface="Wingdings" panose="05000000000000000000" pitchFamily="2" charset="2"/>
              <a:buChar char="Ø"/>
            </a:pPr>
            <a:r>
              <a:rPr lang="en-US" altLang="en-US" dirty="0">
                <a:latin typeface="Times New Roman" panose="02020603050405020304" pitchFamily="18" charset="0"/>
                <a:cs typeface="Times New Roman" panose="02020603050405020304" pitchFamily="18" charset="0"/>
              </a:rPr>
              <a:t>AERSURFACE is a </a:t>
            </a:r>
            <a:r>
              <a:rPr lang="en-US" altLang="en-US" b="1" dirty="0">
                <a:latin typeface="Times New Roman" panose="02020603050405020304" pitchFamily="18" charset="0"/>
                <a:cs typeface="Times New Roman" panose="02020603050405020304" pitchFamily="18" charset="0"/>
              </a:rPr>
              <a:t>non-regulatory tool</a:t>
            </a:r>
            <a:r>
              <a:rPr lang="en-US" altLang="en-US" dirty="0">
                <a:latin typeface="Times New Roman" panose="02020603050405020304" pitchFamily="18" charset="0"/>
                <a:cs typeface="Times New Roman" panose="02020603050405020304" pitchFamily="18" charset="0"/>
              </a:rPr>
              <a:t> to aid modelers with development of monthly surface values for:</a:t>
            </a:r>
          </a:p>
          <a:p>
            <a:pPr marL="802386" lvl="1" indent="-342900" eaLnBrk="1" hangingPunct="1">
              <a:spcBef>
                <a:spcPts val="2013"/>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Noon-time albedo </a:t>
            </a:r>
          </a:p>
          <a:p>
            <a:pPr marL="802386" lvl="1" indent="-342900" eaLnBrk="1" hangingPunct="1">
              <a:spcBef>
                <a:spcPts val="2013"/>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Bowen ratio</a:t>
            </a:r>
          </a:p>
          <a:p>
            <a:pPr marL="802386" lvl="1" indent="-342900" eaLnBrk="1" hangingPunct="1">
              <a:spcBef>
                <a:spcPts val="2013"/>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Roughness length </a:t>
            </a:r>
          </a:p>
          <a:p>
            <a:pPr eaLnBrk="1" hangingPunct="1">
              <a:spcBef>
                <a:spcPts val="2013"/>
              </a:spcBef>
              <a:buFont typeface="Wingdings" panose="05000000000000000000" pitchFamily="2" charset="2"/>
              <a:buChar char="Ø"/>
            </a:pPr>
            <a:r>
              <a:rPr lang="en-US" altLang="en-US" dirty="0">
                <a:latin typeface="Times New Roman" panose="02020603050405020304" pitchFamily="18" charset="0"/>
                <a:cs typeface="Times New Roman" panose="02020603050405020304" pitchFamily="18" charset="0"/>
              </a:rPr>
              <a:t>Uses land cover data from the National Land Cover Dataset (NLCD) developed and maintained </a:t>
            </a:r>
            <a:r>
              <a:rPr lang="en-US" altLang="en-US">
                <a:latin typeface="Times New Roman" panose="02020603050405020304" pitchFamily="18" charset="0"/>
                <a:cs typeface="Times New Roman" panose="02020603050405020304" pitchFamily="18" charset="0"/>
              </a:rPr>
              <a:t>by USGS, Impervious Surface data &amp; Tree Canopy data</a:t>
            </a:r>
          </a:p>
          <a:p>
            <a:pPr eaLnBrk="1" hangingPunct="1">
              <a:spcBef>
                <a:spcPts val="2013"/>
              </a:spcBef>
              <a:buFont typeface="Wingdings" panose="05000000000000000000" pitchFamily="2" charset="2"/>
              <a:buChar char="Ø"/>
            </a:pPr>
            <a:endParaRPr lang="en-US" altLang="en-US" dirty="0">
              <a:latin typeface="Times New Roman" panose="02020603050405020304" pitchFamily="18" charset="0"/>
              <a:cs typeface="Times New Roman" panose="02020603050405020304" pitchFamily="18" charset="0"/>
            </a:endParaRPr>
          </a:p>
          <a:p>
            <a:pPr marL="282575" indent="-282575" eaLnBrk="1" hangingPunct="1">
              <a:spcBef>
                <a:spcPts val="2013"/>
              </a:spcBef>
              <a:buFont typeface="Wingdings" panose="05000000000000000000" pitchFamily="2" charset="2"/>
              <a:buChar char="Ø"/>
            </a:pPr>
            <a:endParaRPr lang="en-US" altLang="en-US" sz="24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EC1D546F-5126-4CDE-B4BE-DEF63E3D4045}"/>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What is AERSURFACE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8354" name="Picture 1026" descr="C:\WINDOWS\Desktop\AERMIC_08_06_01_Presentations\Presentations\flow.tif"/>
          <p:cNvPicPr>
            <a:picLocks noChangeAspect="1" noChangeArrowheads="1"/>
          </p:cNvPicPr>
          <p:nvPr/>
        </p:nvPicPr>
        <p:blipFill>
          <a:blip r:embed="rId2" cstate="print"/>
          <a:srcRect/>
          <a:stretch>
            <a:fillRect/>
          </a:stretch>
        </p:blipFill>
        <p:spPr bwMode="auto">
          <a:xfrm>
            <a:off x="-6313" y="-30829"/>
            <a:ext cx="9144000" cy="6846888"/>
          </a:xfrm>
          <a:prstGeom prst="rect">
            <a:avLst/>
          </a:prstGeom>
          <a:noFill/>
        </p:spPr>
      </p:pic>
      <p:sp>
        <p:nvSpPr>
          <p:cNvPr id="3" name="Rectangle 2">
            <a:extLst>
              <a:ext uri="{FF2B5EF4-FFF2-40B4-BE49-F238E27FC236}">
                <a16:creationId xmlns:a16="http://schemas.microsoft.com/office/drawing/2014/main" id="{DD724100-7BF1-441E-9F55-E60931254975}"/>
              </a:ext>
            </a:extLst>
          </p:cNvPr>
          <p:cNvSpPr/>
          <p:nvPr/>
        </p:nvSpPr>
        <p:spPr>
          <a:xfrm>
            <a:off x="3621931" y="1753726"/>
            <a:ext cx="1613743" cy="408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i="1" dirty="0">
                <a:solidFill>
                  <a:srgbClr val="FF0000"/>
                </a:solidFill>
                <a:effectLst>
                  <a:outerShdw blurRad="38100" dist="38100" dir="2700000" algn="tl">
                    <a:srgbClr val="000000">
                      <a:alpha val="43137"/>
                    </a:srgbClr>
                  </a:outerShdw>
                </a:effectLst>
                <a:highlight>
                  <a:srgbClr val="FFFF00"/>
                </a:highlight>
              </a:rPr>
              <a:t>AERSURFACE</a:t>
            </a:r>
          </a:p>
        </p:txBody>
      </p:sp>
      <p:cxnSp>
        <p:nvCxnSpPr>
          <p:cNvPr id="5" name="Straight Arrow Connector 4">
            <a:extLst>
              <a:ext uri="{FF2B5EF4-FFF2-40B4-BE49-F238E27FC236}">
                <a16:creationId xmlns:a16="http://schemas.microsoft.com/office/drawing/2014/main" id="{E5E76EF1-3867-4EE1-9953-B47FC748BF82}"/>
              </a:ext>
            </a:extLst>
          </p:cNvPr>
          <p:cNvCxnSpPr>
            <a:cxnSpLocks/>
          </p:cNvCxnSpPr>
          <p:nvPr/>
        </p:nvCxnSpPr>
        <p:spPr>
          <a:xfrm flipH="1">
            <a:off x="3190672" y="2023353"/>
            <a:ext cx="431260" cy="19260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A7CA4C0A-5BF4-447E-90C1-B2531530E0A1}"/>
              </a:ext>
            </a:extLst>
          </p:cNvPr>
          <p:cNvSpPr/>
          <p:nvPr/>
        </p:nvSpPr>
        <p:spPr>
          <a:xfrm>
            <a:off x="205091" y="1549996"/>
            <a:ext cx="1498060" cy="408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AERMINUTE</a:t>
            </a:r>
          </a:p>
        </p:txBody>
      </p:sp>
      <p:cxnSp>
        <p:nvCxnSpPr>
          <p:cNvPr id="8" name="Straight Arrow Connector 7">
            <a:extLst>
              <a:ext uri="{FF2B5EF4-FFF2-40B4-BE49-F238E27FC236}">
                <a16:creationId xmlns:a16="http://schemas.microsoft.com/office/drawing/2014/main" id="{6574C1CD-C718-40AE-8309-19D1DC23017C}"/>
              </a:ext>
            </a:extLst>
          </p:cNvPr>
          <p:cNvCxnSpPr>
            <a:cxnSpLocks/>
          </p:cNvCxnSpPr>
          <p:nvPr/>
        </p:nvCxnSpPr>
        <p:spPr>
          <a:xfrm>
            <a:off x="1483746" y="1958007"/>
            <a:ext cx="0" cy="25795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7C6CE070-956A-4D2B-A922-B7DE889BF97B}"/>
              </a:ext>
            </a:extLst>
          </p:cNvPr>
          <p:cNvSpPr/>
          <p:nvPr/>
        </p:nvSpPr>
        <p:spPr>
          <a:xfrm>
            <a:off x="7574601" y="1418150"/>
            <a:ext cx="1364308" cy="408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B0F0"/>
                </a:solidFill>
              </a:rPr>
              <a:t>DEM DATA</a:t>
            </a:r>
          </a:p>
        </p:txBody>
      </p:sp>
      <p:cxnSp>
        <p:nvCxnSpPr>
          <p:cNvPr id="11" name="Straight Arrow Connector 10">
            <a:extLst>
              <a:ext uri="{FF2B5EF4-FFF2-40B4-BE49-F238E27FC236}">
                <a16:creationId xmlns:a16="http://schemas.microsoft.com/office/drawing/2014/main" id="{F9427542-140A-4E18-8DF0-D51BCE741A39}"/>
              </a:ext>
            </a:extLst>
          </p:cNvPr>
          <p:cNvCxnSpPr>
            <a:cxnSpLocks/>
          </p:cNvCxnSpPr>
          <p:nvPr/>
        </p:nvCxnSpPr>
        <p:spPr>
          <a:xfrm flipH="1">
            <a:off x="7740869" y="1823193"/>
            <a:ext cx="152735" cy="20016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8863A22-7C4C-4831-A495-46327EC152BA}"/>
              </a:ext>
            </a:extLst>
          </p:cNvPr>
          <p:cNvSpPr/>
          <p:nvPr/>
        </p:nvSpPr>
        <p:spPr>
          <a:xfrm>
            <a:off x="7587573" y="3799298"/>
            <a:ext cx="1186776" cy="42250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0000"/>
                </a:solidFill>
              </a:rPr>
              <a:t>BPIPPRM</a:t>
            </a:r>
          </a:p>
        </p:txBody>
      </p:sp>
      <p:cxnSp>
        <p:nvCxnSpPr>
          <p:cNvPr id="14" name="Straight Arrow Connector 13">
            <a:extLst>
              <a:ext uri="{FF2B5EF4-FFF2-40B4-BE49-F238E27FC236}">
                <a16:creationId xmlns:a16="http://schemas.microsoft.com/office/drawing/2014/main" id="{0B08FD2D-EAF4-4CB9-A831-36567FD3B13D}"/>
              </a:ext>
            </a:extLst>
          </p:cNvPr>
          <p:cNvCxnSpPr>
            <a:cxnSpLocks/>
          </p:cNvCxnSpPr>
          <p:nvPr/>
        </p:nvCxnSpPr>
        <p:spPr>
          <a:xfrm>
            <a:off x="7856706" y="4221804"/>
            <a:ext cx="0" cy="85603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95588DC1-BB62-4AE4-887D-0DA7EF998D24}"/>
              </a:ext>
            </a:extLst>
          </p:cNvPr>
          <p:cNvSpPr/>
          <p:nvPr/>
        </p:nvSpPr>
        <p:spPr>
          <a:xfrm>
            <a:off x="6313" y="858847"/>
            <a:ext cx="1589023" cy="45355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B0F0"/>
                </a:solidFill>
              </a:rPr>
              <a:t>SURFACE &amp; UPPER AIR NWS DATA</a:t>
            </a:r>
          </a:p>
        </p:txBody>
      </p:sp>
      <p:cxnSp>
        <p:nvCxnSpPr>
          <p:cNvPr id="16" name="Straight Arrow Connector 15">
            <a:extLst>
              <a:ext uri="{FF2B5EF4-FFF2-40B4-BE49-F238E27FC236}">
                <a16:creationId xmlns:a16="http://schemas.microsoft.com/office/drawing/2014/main" id="{1CF2EF80-CC01-43D8-A679-4550BCCB39E8}"/>
              </a:ext>
            </a:extLst>
          </p:cNvPr>
          <p:cNvCxnSpPr>
            <a:cxnSpLocks/>
          </p:cNvCxnSpPr>
          <p:nvPr/>
        </p:nvCxnSpPr>
        <p:spPr>
          <a:xfrm>
            <a:off x="3406302" y="1418150"/>
            <a:ext cx="215630" cy="33557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E0D5F2CD-32AC-443E-81EF-F6AD097589C3}"/>
              </a:ext>
            </a:extLst>
          </p:cNvPr>
          <p:cNvSpPr/>
          <p:nvPr/>
        </p:nvSpPr>
        <p:spPr>
          <a:xfrm>
            <a:off x="3190672" y="955145"/>
            <a:ext cx="2297961" cy="45355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B0F0"/>
                </a:solidFill>
              </a:rPr>
              <a:t>LAND USE, CANOPY &amp; I</a:t>
            </a:r>
            <a:r>
              <a:rPr lang="en-US" sz="1400" i="1" dirty="0">
                <a:solidFill>
                  <a:srgbClr val="00B0F0"/>
                </a:solidFill>
              </a:rPr>
              <a:t>MPERVIOU</a:t>
            </a:r>
            <a:r>
              <a:rPr lang="en-US" sz="1400" dirty="0">
                <a:solidFill>
                  <a:srgbClr val="00B0F0"/>
                </a:solidFill>
              </a:rPr>
              <a:t>S SURFACE DATA</a:t>
            </a:r>
          </a:p>
        </p:txBody>
      </p:sp>
      <p:cxnSp>
        <p:nvCxnSpPr>
          <p:cNvPr id="27" name="Straight Arrow Connector 26">
            <a:extLst>
              <a:ext uri="{FF2B5EF4-FFF2-40B4-BE49-F238E27FC236}">
                <a16:creationId xmlns:a16="http://schemas.microsoft.com/office/drawing/2014/main" id="{20E7EAB7-6187-4EB7-93E5-F8002299E6B3}"/>
              </a:ext>
            </a:extLst>
          </p:cNvPr>
          <p:cNvCxnSpPr>
            <a:cxnSpLocks/>
          </p:cNvCxnSpPr>
          <p:nvPr/>
        </p:nvCxnSpPr>
        <p:spPr>
          <a:xfrm>
            <a:off x="472966" y="1312404"/>
            <a:ext cx="312459" cy="23759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a:extLst>
              <a:ext uri="{FF2B5EF4-FFF2-40B4-BE49-F238E27FC236}">
                <a16:creationId xmlns:a16="http://schemas.microsoft.com/office/drawing/2014/main" id="{9D9AD505-1C0C-4A9D-8037-DB3328FC2283}"/>
              </a:ext>
            </a:extLst>
          </p:cNvPr>
          <p:cNvSpPr>
            <a:spLocks noGrp="1"/>
          </p:cNvSpPr>
          <p:nvPr>
            <p:ph idx="1"/>
          </p:nvPr>
        </p:nvSpPr>
        <p:spPr>
          <a:xfrm>
            <a:off x="1295400" y="1295400"/>
            <a:ext cx="7534275" cy="4957916"/>
          </a:xfrm>
        </p:spPr>
        <p:txBody>
          <a:bodyPr/>
          <a:lstStyle/>
          <a:p>
            <a:pPr eaLnBrk="1" hangingPunct="1">
              <a:spcBef>
                <a:spcPts val="2013"/>
              </a:spcBef>
              <a:buFont typeface="Wingdings" panose="05000000000000000000" pitchFamily="2" charset="2"/>
              <a:buChar char="Ø"/>
              <a:defRPr/>
            </a:pPr>
            <a:r>
              <a:rPr lang="en-US" altLang="en-US" b="1" dirty="0">
                <a:highlight>
                  <a:srgbClr val="FFFF00"/>
                </a:highlight>
                <a:latin typeface="Times New Roman" panose="02020603050405020304" pitchFamily="18" charset="0"/>
                <a:cs typeface="Times New Roman" panose="02020603050405020304" pitchFamily="18" charset="0"/>
              </a:rPr>
              <a:t>Noon-time</a:t>
            </a:r>
            <a:r>
              <a:rPr lang="en-US" altLang="en-US" b="1" dirty="0">
                <a:latin typeface="Times New Roman" panose="02020603050405020304" pitchFamily="18" charset="0"/>
                <a:cs typeface="Times New Roman" panose="02020603050405020304" pitchFamily="18" charset="0"/>
              </a:rPr>
              <a:t> Albedo (</a:t>
            </a:r>
            <a:r>
              <a:rPr lang="el-GR" altLang="en-US" b="1" i="1" dirty="0">
                <a:latin typeface="Times New Roman" panose="02020603050405020304" pitchFamily="18" charset="0"/>
                <a:cs typeface="Times New Roman" panose="02020603050405020304" pitchFamily="18" charset="0"/>
              </a:rPr>
              <a:t>α</a:t>
            </a:r>
            <a:r>
              <a:rPr lang="en-US" altLang="en-US" b="1" dirty="0">
                <a:latin typeface="Times New Roman" panose="02020603050405020304" pitchFamily="18" charset="0"/>
                <a:cs typeface="Times New Roman" panose="02020603050405020304" pitchFamily="18" charset="0"/>
              </a:rPr>
              <a:t>)</a:t>
            </a:r>
          </a:p>
          <a:p>
            <a:pPr lvl="1" eaLnBrk="1" hangingPunct="1">
              <a:buFont typeface="Wingdings" panose="05000000000000000000" pitchFamily="2" charset="2"/>
              <a:buChar char="§"/>
              <a:defRPr/>
            </a:pPr>
            <a:r>
              <a:rPr lang="en-US" altLang="en-US" dirty="0">
                <a:latin typeface="Times New Roman" panose="02020603050405020304" pitchFamily="18" charset="0"/>
                <a:cs typeface="Times New Roman" panose="02020603050405020304" pitchFamily="18" charset="0"/>
              </a:rPr>
              <a:t>Reflectivity of the earth’s surface</a:t>
            </a:r>
          </a:p>
          <a:p>
            <a:pPr lvl="1" eaLnBrk="1" hangingPunct="1">
              <a:buFont typeface="Wingdings" panose="05000000000000000000" pitchFamily="2" charset="2"/>
              <a:buChar char="§"/>
              <a:defRPr/>
            </a:pPr>
            <a:r>
              <a:rPr lang="en-US" altLang="en-US" dirty="0">
                <a:latin typeface="Times New Roman" panose="02020603050405020304" pitchFamily="18" charset="0"/>
                <a:cs typeface="Times New Roman" panose="02020603050405020304" pitchFamily="18" charset="0"/>
              </a:rPr>
              <a:t>Fraction of incoming radiation reflected at the earth’s surface (0.00 &lt; </a:t>
            </a:r>
            <a:r>
              <a:rPr lang="el-GR" altLang="en-US" i="1" dirty="0">
                <a:latin typeface="Times New Roman" panose="02020603050405020304" pitchFamily="18" charset="0"/>
                <a:cs typeface="Times New Roman" panose="02020603050405020304" pitchFamily="18" charset="0"/>
              </a:rPr>
              <a:t>α </a:t>
            </a:r>
            <a:r>
              <a:rPr lang="en-US" altLang="en-US" i="1" dirty="0">
                <a:latin typeface="Times New Roman" panose="02020603050405020304" pitchFamily="18" charset="0"/>
                <a:cs typeface="Times New Roman" panose="02020603050405020304" pitchFamily="18" charset="0"/>
              </a:rPr>
              <a:t>&lt; </a:t>
            </a:r>
            <a:r>
              <a:rPr lang="en-US" altLang="en-US" dirty="0">
                <a:latin typeface="Times New Roman" panose="02020603050405020304" pitchFamily="18" charset="0"/>
                <a:cs typeface="Times New Roman" panose="02020603050405020304" pitchFamily="18" charset="0"/>
              </a:rPr>
              <a:t>1.00) </a:t>
            </a:r>
          </a:p>
          <a:p>
            <a:pPr marL="457200" lvl="1" indent="0" eaLnBrk="1" hangingPunct="1">
              <a:buFont typeface="Arial" panose="020B0604020202020204" pitchFamily="34" charset="0"/>
              <a:buNone/>
              <a:defRPr/>
            </a:pPr>
            <a:endParaRPr lang="en-US" altLang="en-US" dirty="0">
              <a:latin typeface="Times New Roman" panose="02020603050405020304" pitchFamily="18" charset="0"/>
              <a:cs typeface="Times New Roman" panose="02020603050405020304" pitchFamily="18" charset="0"/>
            </a:endParaRPr>
          </a:p>
          <a:p>
            <a:pPr marL="457200" lvl="1" indent="0" eaLnBrk="1" hangingPunct="1">
              <a:buNone/>
              <a:defRPr/>
            </a:pPr>
            <a:endParaRPr lang="en-US" altLang="en-US"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defRPr/>
            </a:pPr>
            <a:r>
              <a:rPr lang="en-US" altLang="en-US" dirty="0">
                <a:latin typeface="Times New Roman" panose="02020603050405020304" pitchFamily="18" charset="0"/>
                <a:cs typeface="Times New Roman" panose="02020603050405020304" pitchFamily="18" charset="0"/>
              </a:rPr>
              <a:t>Varies with land cover, latitude and season</a:t>
            </a:r>
          </a:p>
          <a:p>
            <a:pPr lvl="1" eaLnBrk="1" hangingPunct="1">
              <a:buFont typeface="Wingdings" panose="05000000000000000000" pitchFamily="2" charset="2"/>
              <a:buChar char="§"/>
              <a:defRPr/>
            </a:pPr>
            <a:r>
              <a:rPr lang="en-US" altLang="en-US" dirty="0">
                <a:latin typeface="Times New Roman" panose="02020603050405020304" pitchFamily="18" charset="0"/>
                <a:cs typeface="Times New Roman" panose="02020603050405020304" pitchFamily="18" charset="0"/>
              </a:rPr>
              <a:t>Typical values range from 0.1 for thick deciduous forests to 0.9 for fresh snow</a:t>
            </a:r>
          </a:p>
          <a:p>
            <a:pPr lvl="1" eaLnBrk="1" hangingPunct="1">
              <a:buFont typeface="Wingdings" panose="05000000000000000000" pitchFamily="2" charset="2"/>
              <a:buChar char="§"/>
              <a:defRPr/>
            </a:pPr>
            <a:r>
              <a:rPr lang="en-US" altLang="en-US" dirty="0">
                <a:latin typeface="Times New Roman" panose="02020603050405020304" pitchFamily="18" charset="0"/>
                <a:cs typeface="Times New Roman" panose="02020603050405020304" pitchFamily="18" charset="0"/>
              </a:rPr>
              <a:t>Using the noon-time AERMOD calculates </a:t>
            </a:r>
            <a:r>
              <a:rPr lang="el-GR" altLang="en-US" i="1" dirty="0">
                <a:latin typeface="Times New Roman" panose="02020603050405020304" pitchFamily="18" charset="0"/>
                <a:cs typeface="Times New Roman" panose="02020603050405020304" pitchFamily="18" charset="0"/>
              </a:rPr>
              <a:t>α</a:t>
            </a:r>
            <a:r>
              <a:rPr lang="en-US" altLang="en-US" dirty="0">
                <a:latin typeface="Times New Roman" panose="02020603050405020304" pitchFamily="18" charset="0"/>
                <a:cs typeface="Times New Roman" panose="02020603050405020304" pitchFamily="18" charset="0"/>
              </a:rPr>
              <a:t> for each convective hour</a:t>
            </a:r>
          </a:p>
          <a:p>
            <a:pPr lvl="1" eaLnBrk="1" hangingPunct="1">
              <a:defRPr/>
            </a:pPr>
            <a:endParaRPr lang="en-US" altLang="en-US" dirty="0">
              <a:latin typeface="Times New Roman" panose="02020603050405020304" pitchFamily="18" charset="0"/>
              <a:cs typeface="Times New Roman" panose="02020603050405020304" pitchFamily="18" charset="0"/>
            </a:endParaRPr>
          </a:p>
          <a:p>
            <a:pPr marL="282575" indent="-282575" eaLnBrk="1" hangingPunct="1">
              <a:spcBef>
                <a:spcPts val="2013"/>
              </a:spcBef>
              <a:buFont typeface="Wingdings" panose="05000000000000000000" pitchFamily="2" charset="2"/>
              <a:buChar char="§"/>
              <a:defRPr/>
            </a:pPr>
            <a:endParaRPr lang="en-US" altLang="en-US"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defRPr/>
            </a:pPr>
            <a:endParaRPr lang="en-US" altLang="en-US"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D5157880-41C9-4857-86B1-8A6716B6F792}"/>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Surface Characteristics</a:t>
            </a:r>
          </a:p>
        </p:txBody>
      </p:sp>
      <p:grpSp>
        <p:nvGrpSpPr>
          <p:cNvPr id="17412" name="Group 79" descr="A diagram showing the sun hitting Earth's surface and bouncing back.">
            <a:extLst>
              <a:ext uri="{FF2B5EF4-FFF2-40B4-BE49-F238E27FC236}">
                <a16:creationId xmlns:a16="http://schemas.microsoft.com/office/drawing/2014/main" id="{69AD6EBF-8504-456A-9C8D-E812C006EC1D}"/>
              </a:ext>
            </a:extLst>
          </p:cNvPr>
          <p:cNvGrpSpPr>
            <a:grpSpLocks/>
          </p:cNvGrpSpPr>
          <p:nvPr/>
        </p:nvGrpSpPr>
        <p:grpSpPr bwMode="auto">
          <a:xfrm>
            <a:off x="3718718" y="3278264"/>
            <a:ext cx="1706563" cy="992187"/>
            <a:chOff x="4459325" y="3016221"/>
            <a:chExt cx="1245912" cy="723944"/>
          </a:xfrm>
        </p:grpSpPr>
        <p:sp>
          <p:nvSpPr>
            <p:cNvPr id="12" name="Oval 11">
              <a:extLst>
                <a:ext uri="{FF2B5EF4-FFF2-40B4-BE49-F238E27FC236}">
                  <a16:creationId xmlns:a16="http://schemas.microsoft.com/office/drawing/2014/main" id="{55EE852C-BA1C-4608-99DE-E2928CE94609}"/>
                </a:ext>
              </a:extLst>
            </p:cNvPr>
            <p:cNvSpPr/>
            <p:nvPr/>
          </p:nvSpPr>
          <p:spPr>
            <a:xfrm>
              <a:off x="5372607" y="3084561"/>
              <a:ext cx="190074" cy="181855"/>
            </a:xfrm>
            <a:prstGeom prst="ellipse">
              <a:avLst/>
            </a:prstGeom>
            <a:solidFill>
              <a:srgbClr val="FFC000"/>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cxnSp>
          <p:nvCxnSpPr>
            <p:cNvPr id="13" name="Straight Arrow Connector 12">
              <a:extLst>
                <a:ext uri="{FF2B5EF4-FFF2-40B4-BE49-F238E27FC236}">
                  <a16:creationId xmlns:a16="http://schemas.microsoft.com/office/drawing/2014/main" id="{5D92AC20-98DE-43D3-AC36-BFEF9FADF016}"/>
                </a:ext>
              </a:extLst>
            </p:cNvPr>
            <p:cNvCxnSpPr/>
            <p:nvPr/>
          </p:nvCxnSpPr>
          <p:spPr>
            <a:xfrm flipH="1">
              <a:off x="5048091" y="3296532"/>
              <a:ext cx="302496" cy="303477"/>
            </a:xfrm>
            <a:prstGeom prst="straightConnector1">
              <a:avLst/>
            </a:prstGeom>
            <a:ln w="63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60AD9CEE-9FD0-42DE-BD38-6EB55D6C59D6}"/>
                </a:ext>
              </a:extLst>
            </p:cNvPr>
            <p:cNvCxnSpPr/>
            <p:nvPr/>
          </p:nvCxnSpPr>
          <p:spPr>
            <a:xfrm flipH="1" flipV="1">
              <a:off x="4702712" y="3280316"/>
              <a:ext cx="345378" cy="319694"/>
            </a:xfrm>
            <a:prstGeom prst="straightConnector1">
              <a:avLst/>
            </a:prstGeom>
            <a:ln w="63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ABC7906-5B5D-4045-B7CF-8F09DB8BAFF4}"/>
                </a:ext>
              </a:extLst>
            </p:cNvPr>
            <p:cNvCxnSpPr/>
            <p:nvPr/>
          </p:nvCxnSpPr>
          <p:spPr>
            <a:xfrm flipV="1">
              <a:off x="5516322" y="3041704"/>
              <a:ext cx="31293" cy="4864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B95D67B-C6D6-4D2C-9D1F-D9A27B75AD01}"/>
                </a:ext>
              </a:extLst>
            </p:cNvPr>
            <p:cNvCxnSpPr/>
            <p:nvPr/>
          </p:nvCxnSpPr>
          <p:spPr>
            <a:xfrm flipV="1">
              <a:off x="5560363" y="3123944"/>
              <a:ext cx="69539" cy="17375"/>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1554ACB-FFC1-4EB1-9223-07588C813E80}"/>
                </a:ext>
              </a:extLst>
            </p:cNvPr>
            <p:cNvCxnSpPr/>
            <p:nvPr/>
          </p:nvCxnSpPr>
          <p:spPr>
            <a:xfrm>
              <a:off x="5563841" y="3210817"/>
              <a:ext cx="48677" cy="22008"/>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317359F-AE5E-4B45-816C-B784169360E4}"/>
                </a:ext>
              </a:extLst>
            </p:cNvPr>
            <p:cNvCxnSpPr/>
            <p:nvPr/>
          </p:nvCxnSpPr>
          <p:spPr>
            <a:xfrm>
              <a:off x="5525594" y="3258308"/>
              <a:ext cx="25498" cy="52124"/>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E55AC51-DB01-44CB-94BE-28412552A4F2}"/>
                </a:ext>
              </a:extLst>
            </p:cNvPr>
            <p:cNvCxnSpPr/>
            <p:nvPr/>
          </p:nvCxnSpPr>
          <p:spPr>
            <a:xfrm flipH="1" flipV="1">
              <a:off x="5386515" y="3028962"/>
              <a:ext cx="26657" cy="53282"/>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4BE496E-C808-4C6E-82C0-62C5E6622F06}"/>
                </a:ext>
              </a:extLst>
            </p:cNvPr>
            <p:cNvCxnSpPr/>
            <p:nvPr/>
          </p:nvCxnSpPr>
          <p:spPr>
            <a:xfrm flipV="1">
              <a:off x="5468804" y="3016221"/>
              <a:ext cx="4636" cy="60232"/>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1EAE7A89-F7B5-4B42-842A-5FF8C909F1FF}"/>
                </a:ext>
              </a:extLst>
            </p:cNvPr>
            <p:cNvCxnSpPr/>
            <p:nvPr/>
          </p:nvCxnSpPr>
          <p:spPr>
            <a:xfrm flipH="1" flipV="1">
              <a:off x="5326248" y="3085720"/>
              <a:ext cx="47519" cy="3474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96D4F03-A7FF-4391-98D2-8C7E577A6A1E}"/>
                </a:ext>
              </a:extLst>
            </p:cNvPr>
            <p:cNvCxnSpPr/>
            <p:nvPr/>
          </p:nvCxnSpPr>
          <p:spPr>
            <a:xfrm flipH="1" flipV="1">
              <a:off x="5308863" y="3158693"/>
              <a:ext cx="55631" cy="4633"/>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2B8C32F6-2C0E-4843-9C7C-A11C71D05CBA}"/>
                </a:ext>
              </a:extLst>
            </p:cNvPr>
            <p:cNvCxnSpPr/>
            <p:nvPr/>
          </p:nvCxnSpPr>
          <p:spPr>
            <a:xfrm flipH="1">
              <a:off x="5308863" y="3224717"/>
              <a:ext cx="47518" cy="25483"/>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FE8EA930-0D30-46F2-99FE-1F6FC110ACA5}"/>
                </a:ext>
              </a:extLst>
            </p:cNvPr>
            <p:cNvCxnSpPr/>
            <p:nvPr/>
          </p:nvCxnSpPr>
          <p:spPr>
            <a:xfrm flipV="1">
              <a:off x="5438670" y="3289582"/>
              <a:ext cx="4636" cy="60232"/>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F1DD9944-717C-483C-908D-9FEA9A7DC0D4}"/>
                </a:ext>
              </a:extLst>
            </p:cNvPr>
            <p:cNvCxnSpPr/>
            <p:nvPr/>
          </p:nvCxnSpPr>
          <p:spPr>
            <a:xfrm>
              <a:off x="4459325" y="3609276"/>
              <a:ext cx="1121900" cy="4633"/>
            </a:xfrm>
            <a:prstGeom prst="line">
              <a:avLst/>
            </a:prstGeom>
          </p:spPr>
          <p:style>
            <a:lnRef idx="1">
              <a:schemeClr val="accent1"/>
            </a:lnRef>
            <a:fillRef idx="0">
              <a:schemeClr val="accent1"/>
            </a:fillRef>
            <a:effectRef idx="0">
              <a:schemeClr val="accent1"/>
            </a:effectRef>
            <a:fontRef idx="minor">
              <a:schemeClr val="tx1"/>
            </a:fontRef>
          </p:style>
        </p:cxnSp>
        <p:sp>
          <p:nvSpPr>
            <p:cNvPr id="17427" name="TextBox 72">
              <a:extLst>
                <a:ext uri="{FF2B5EF4-FFF2-40B4-BE49-F238E27FC236}">
                  <a16:creationId xmlns:a16="http://schemas.microsoft.com/office/drawing/2014/main" id="{93B4EECB-E054-4AF2-8BDF-835DC993F019}"/>
                </a:ext>
              </a:extLst>
            </p:cNvPr>
            <p:cNvSpPr txBox="1">
              <a:spLocks noChangeArrowheads="1"/>
            </p:cNvSpPr>
            <p:nvPr/>
          </p:nvSpPr>
          <p:spPr bwMode="auto">
            <a:xfrm>
              <a:off x="5336225" y="3093781"/>
              <a:ext cx="36901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800">
                  <a:latin typeface="Arial" panose="020B0604020202020204" pitchFamily="34" charset="0"/>
                </a:rPr>
                <a:t>Sun</a:t>
              </a:r>
            </a:p>
          </p:txBody>
        </p:sp>
        <p:sp>
          <p:nvSpPr>
            <p:cNvPr id="17428" name="TextBox 73">
              <a:extLst>
                <a:ext uri="{FF2B5EF4-FFF2-40B4-BE49-F238E27FC236}">
                  <a16:creationId xmlns:a16="http://schemas.microsoft.com/office/drawing/2014/main" id="{899175C2-7019-47CE-A4A6-C2391FA44DAC}"/>
                </a:ext>
              </a:extLst>
            </p:cNvPr>
            <p:cNvSpPr txBox="1">
              <a:spLocks noChangeArrowheads="1"/>
            </p:cNvSpPr>
            <p:nvPr/>
          </p:nvSpPr>
          <p:spPr bwMode="auto">
            <a:xfrm>
              <a:off x="4688846" y="3582912"/>
              <a:ext cx="636881" cy="157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800">
                  <a:latin typeface="Arial" panose="020B0604020202020204" pitchFamily="34" charset="0"/>
                </a:rPr>
                <a:t>Earth’s surface</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
            <a:extLst>
              <a:ext uri="{FF2B5EF4-FFF2-40B4-BE49-F238E27FC236}">
                <a16:creationId xmlns:a16="http://schemas.microsoft.com/office/drawing/2014/main" id="{97D9C027-DA9C-4110-87CF-E2B07D848213}"/>
              </a:ext>
            </a:extLst>
          </p:cNvPr>
          <p:cNvSpPr>
            <a:spLocks noGrp="1"/>
          </p:cNvSpPr>
          <p:nvPr>
            <p:ph idx="1"/>
          </p:nvPr>
        </p:nvSpPr>
        <p:spPr>
          <a:xfrm>
            <a:off x="1219200" y="1118419"/>
            <a:ext cx="7534275" cy="5311878"/>
          </a:xfrm>
        </p:spPr>
        <p:txBody>
          <a:bodyPr/>
          <a:lstStyle/>
          <a:p>
            <a:pPr eaLnBrk="1" hangingPunct="1">
              <a:spcBef>
                <a:spcPts val="2013"/>
              </a:spcBef>
              <a:buFont typeface="Wingdings" panose="05000000000000000000" pitchFamily="2" charset="2"/>
              <a:buChar char="Ø"/>
              <a:defRPr/>
            </a:pPr>
            <a:r>
              <a:rPr lang="en-US" altLang="en-US" b="1" dirty="0">
                <a:latin typeface="Times New Roman" panose="02020603050405020304" pitchFamily="18" charset="0"/>
                <a:cs typeface="Times New Roman" panose="02020603050405020304" pitchFamily="18" charset="0"/>
              </a:rPr>
              <a:t>Daytime Bowen Ratio (</a:t>
            </a:r>
            <a:r>
              <a:rPr lang="en-US" altLang="en-US" b="1" i="1" dirty="0">
                <a:latin typeface="Times New Roman" panose="02020603050405020304" pitchFamily="18" charset="0"/>
                <a:cs typeface="Times New Roman" panose="02020603050405020304" pitchFamily="18" charset="0"/>
              </a:rPr>
              <a:t>B</a:t>
            </a:r>
            <a:r>
              <a:rPr lang="en-US" altLang="en-US" b="1" i="1" baseline="-25000" dirty="0">
                <a:latin typeface="Times New Roman" panose="02020603050405020304" pitchFamily="18" charset="0"/>
                <a:cs typeface="Times New Roman" panose="02020603050405020304" pitchFamily="18" charset="0"/>
              </a:rPr>
              <a:t>0</a:t>
            </a:r>
            <a:r>
              <a:rPr lang="en-US" altLang="en-US" b="1" dirty="0">
                <a:latin typeface="Times New Roman" panose="02020603050405020304" pitchFamily="18" charset="0"/>
                <a:cs typeface="Times New Roman" panose="02020603050405020304" pitchFamily="18" charset="0"/>
              </a:rPr>
              <a:t>)</a:t>
            </a:r>
          </a:p>
          <a:p>
            <a:pPr lvl="1" eaLnBrk="1" hangingPunct="1">
              <a:buFont typeface="Wingdings" panose="05000000000000000000" pitchFamily="2" charset="2"/>
              <a:buChar char="§"/>
              <a:defRPr/>
            </a:pPr>
            <a:r>
              <a:rPr lang="en-US" altLang="en-US" dirty="0">
                <a:latin typeface="Times New Roman" panose="02020603050405020304" pitchFamily="18" charset="0"/>
                <a:cs typeface="Times New Roman" panose="02020603050405020304" pitchFamily="18" charset="0"/>
              </a:rPr>
              <a:t>Ratio of </a:t>
            </a:r>
            <a:r>
              <a:rPr lang="en-US" altLang="en-US" b="1" dirty="0">
                <a:solidFill>
                  <a:srgbClr val="C00000"/>
                </a:solidFill>
                <a:latin typeface="Times New Roman" panose="02020603050405020304" pitchFamily="18" charset="0"/>
                <a:cs typeface="Times New Roman" panose="02020603050405020304" pitchFamily="18" charset="0"/>
              </a:rPr>
              <a:t>sensible heat flux (H)</a:t>
            </a:r>
            <a:r>
              <a:rPr lang="en-US" altLang="en-US" dirty="0">
                <a:latin typeface="Times New Roman" panose="02020603050405020304" pitchFamily="18" charset="0"/>
                <a:cs typeface="Times New Roman" panose="02020603050405020304" pitchFamily="18" charset="0"/>
              </a:rPr>
              <a:t> to </a:t>
            </a:r>
            <a:r>
              <a:rPr lang="en-US" altLang="en-US" b="1" dirty="0">
                <a:solidFill>
                  <a:srgbClr val="0065B0"/>
                </a:solidFill>
                <a:latin typeface="Times New Roman" panose="02020603050405020304" pitchFamily="18" charset="0"/>
                <a:cs typeface="Times New Roman" panose="02020603050405020304" pitchFamily="18" charset="0"/>
              </a:rPr>
              <a:t>latent heat flux (L)</a:t>
            </a:r>
            <a:r>
              <a:rPr lang="en-US" altLang="en-US" dirty="0">
                <a:latin typeface="Times New Roman" panose="02020603050405020304" pitchFamily="18" charset="0"/>
                <a:cs typeface="Times New Roman" panose="02020603050405020304" pitchFamily="18" charset="0"/>
              </a:rPr>
              <a:t>, </a:t>
            </a:r>
            <a:r>
              <a:rPr lang="en-US" altLang="en-US" i="1" dirty="0">
                <a:latin typeface="Times New Roman" panose="02020603050405020304" pitchFamily="18" charset="0"/>
                <a:cs typeface="Times New Roman" panose="02020603050405020304" pitchFamily="18" charset="0"/>
              </a:rPr>
              <a:t>B</a:t>
            </a:r>
            <a:r>
              <a:rPr lang="en-US" altLang="en-US" i="1" baseline="-25000" dirty="0">
                <a:latin typeface="Times New Roman" panose="02020603050405020304" pitchFamily="18" charset="0"/>
                <a:cs typeface="Times New Roman" panose="02020603050405020304" pitchFamily="18" charset="0"/>
              </a:rPr>
              <a:t>0</a:t>
            </a:r>
            <a:r>
              <a:rPr lang="en-US" altLang="en-US" dirty="0">
                <a:latin typeface="Times New Roman" panose="02020603050405020304" pitchFamily="18" charset="0"/>
                <a:cs typeface="Times New Roman" panose="02020603050405020304" pitchFamily="18" charset="0"/>
              </a:rPr>
              <a:t> = </a:t>
            </a:r>
            <a:r>
              <a:rPr lang="en-US" altLang="en-US" b="1" dirty="0">
                <a:solidFill>
                  <a:srgbClr val="C00000"/>
                </a:solidFill>
                <a:latin typeface="Times New Roman" panose="02020603050405020304" pitchFamily="18" charset="0"/>
                <a:cs typeface="Times New Roman" panose="02020603050405020304" pitchFamily="18" charset="0"/>
              </a:rPr>
              <a:t>H</a:t>
            </a:r>
            <a:r>
              <a:rPr lang="en-US" altLang="en-US" dirty="0">
                <a:latin typeface="Times New Roman" panose="02020603050405020304" pitchFamily="18" charset="0"/>
                <a:cs typeface="Times New Roman" panose="02020603050405020304" pitchFamily="18" charset="0"/>
              </a:rPr>
              <a:t>/</a:t>
            </a:r>
            <a:r>
              <a:rPr lang="en-US" altLang="en-US" b="1" dirty="0">
                <a:solidFill>
                  <a:srgbClr val="0065B0"/>
                </a:solidFill>
                <a:latin typeface="Times New Roman" panose="02020603050405020304" pitchFamily="18" charset="0"/>
                <a:cs typeface="Times New Roman" panose="02020603050405020304" pitchFamily="18" charset="0"/>
              </a:rPr>
              <a:t>L</a:t>
            </a:r>
            <a:endParaRPr lang="en-US" altLang="en-US" b="1" i="1" dirty="0">
              <a:solidFill>
                <a:srgbClr val="0065B0"/>
              </a:solidFill>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defRPr/>
            </a:pPr>
            <a:r>
              <a:rPr lang="en-US" altLang="en-US" dirty="0">
                <a:latin typeface="Times New Roman" panose="02020603050405020304" pitchFamily="18" charset="0"/>
                <a:cs typeface="Times New Roman" panose="02020603050405020304" pitchFamily="18" charset="0"/>
              </a:rPr>
              <a:t>Varies by land cover type and moisture conditions (rainfall)</a:t>
            </a:r>
            <a:endParaRPr lang="en-US" altLang="en-US" b="1" i="1" dirty="0">
              <a:solidFill>
                <a:srgbClr val="0065B0"/>
              </a:solidFill>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defRPr/>
            </a:pPr>
            <a:r>
              <a:rPr lang="en-US" altLang="en-US" b="1" dirty="0">
                <a:solidFill>
                  <a:srgbClr val="C00000"/>
                </a:solidFill>
                <a:latin typeface="Times New Roman" panose="02020603050405020304" pitchFamily="18" charset="0"/>
                <a:cs typeface="Times New Roman" panose="02020603050405020304" pitchFamily="18" charset="0"/>
              </a:rPr>
              <a:t>Dry environment = </a:t>
            </a:r>
            <a:r>
              <a:rPr lang="en-US" altLang="en-US" b="1" i="1" dirty="0">
                <a:solidFill>
                  <a:srgbClr val="C00000"/>
                </a:solidFill>
                <a:latin typeface="Times New Roman" panose="02020603050405020304" pitchFamily="18" charset="0"/>
                <a:cs typeface="Times New Roman" panose="02020603050405020304" pitchFamily="18" charset="0"/>
              </a:rPr>
              <a:t>larger B</a:t>
            </a:r>
            <a:r>
              <a:rPr lang="en-US" altLang="en-US" b="1" i="1" baseline="-25000" dirty="0">
                <a:solidFill>
                  <a:srgbClr val="C00000"/>
                </a:solidFill>
                <a:latin typeface="Times New Roman" panose="02020603050405020304" pitchFamily="18" charset="0"/>
                <a:cs typeface="Times New Roman" panose="02020603050405020304" pitchFamily="18" charset="0"/>
              </a:rPr>
              <a:t>0</a:t>
            </a:r>
            <a:endParaRPr lang="en-US" altLang="en-US" b="1" baseline="-25000" dirty="0">
              <a:solidFill>
                <a:srgbClr val="C00000"/>
              </a:solidFill>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defRPr/>
            </a:pPr>
            <a:r>
              <a:rPr lang="en-US" altLang="en-US" b="1" dirty="0">
                <a:solidFill>
                  <a:srgbClr val="0065B0"/>
                </a:solidFill>
                <a:latin typeface="Times New Roman" panose="02020603050405020304" pitchFamily="18" charset="0"/>
                <a:cs typeface="Times New Roman" panose="02020603050405020304" pitchFamily="18" charset="0"/>
              </a:rPr>
              <a:t>Wet or moist environment = </a:t>
            </a:r>
            <a:r>
              <a:rPr lang="en-US" altLang="en-US" b="1" i="1" dirty="0">
                <a:solidFill>
                  <a:srgbClr val="0065B0"/>
                </a:solidFill>
                <a:latin typeface="Times New Roman" panose="02020603050405020304" pitchFamily="18" charset="0"/>
                <a:cs typeface="Times New Roman" panose="02020603050405020304" pitchFamily="18" charset="0"/>
              </a:rPr>
              <a:t>smaller B</a:t>
            </a:r>
            <a:r>
              <a:rPr lang="en-US" altLang="en-US" b="1" i="1" baseline="-25000" dirty="0">
                <a:solidFill>
                  <a:srgbClr val="0065B0"/>
                </a:solidFill>
                <a:latin typeface="Times New Roman" panose="02020603050405020304" pitchFamily="18" charset="0"/>
                <a:cs typeface="Times New Roman" panose="02020603050405020304" pitchFamily="18" charset="0"/>
              </a:rPr>
              <a:t>0</a:t>
            </a:r>
            <a:endParaRPr lang="en-US" altLang="en-US" b="1" i="1" baseline="-25000" dirty="0">
              <a:solidFill>
                <a:srgbClr val="FF0000"/>
              </a:solidFill>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defRPr/>
            </a:pPr>
            <a:r>
              <a:rPr lang="en-US" altLang="en-US" dirty="0">
                <a:latin typeface="Times New Roman" panose="02020603050405020304" pitchFamily="18" charset="0"/>
                <a:cs typeface="Times New Roman" panose="02020603050405020304" pitchFamily="18" charset="0"/>
              </a:rPr>
              <a:t>Typical summer (winter) values for average moisture conditions: </a:t>
            </a:r>
          </a:p>
          <a:p>
            <a:pPr lvl="2" eaLnBrk="1" hangingPunct="1">
              <a:buSzTx/>
              <a:buFont typeface="Courier New" panose="02070309020205020404" pitchFamily="49" charset="0"/>
              <a:buChar char="o"/>
              <a:defRPr/>
            </a:pPr>
            <a:r>
              <a:rPr lang="en-US" altLang="en-US" sz="2000" dirty="0">
                <a:latin typeface="Times New Roman" panose="02020603050405020304" pitchFamily="18" charset="0"/>
                <a:cs typeface="Times New Roman" panose="02020603050405020304" pitchFamily="18" charset="0"/>
              </a:rPr>
              <a:t>Water = 0.1 (0.1, 1.5 if water is frozen)</a:t>
            </a:r>
          </a:p>
          <a:p>
            <a:pPr lvl="2" eaLnBrk="1" hangingPunct="1">
              <a:buSzTx/>
              <a:buFont typeface="Courier New" panose="02070309020205020404" pitchFamily="49" charset="0"/>
              <a:buChar char="o"/>
              <a:defRPr/>
            </a:pPr>
            <a:r>
              <a:rPr lang="en-US" altLang="en-US" sz="2000" dirty="0">
                <a:latin typeface="Times New Roman" panose="02020603050405020304" pitchFamily="18" charset="0"/>
                <a:cs typeface="Times New Roman" panose="02020603050405020304" pitchFamily="18" charset="0"/>
              </a:rPr>
              <a:t>Deciduous forest = 0.3 (1.5); Grassland = 0.8 (1.5)</a:t>
            </a:r>
          </a:p>
          <a:p>
            <a:pPr lvl="2" eaLnBrk="1" hangingPunct="1">
              <a:buSzTx/>
              <a:buFont typeface="Courier New" panose="02070309020205020404" pitchFamily="49" charset="0"/>
              <a:buChar char="o"/>
              <a:defRPr/>
            </a:pPr>
            <a:r>
              <a:rPr lang="en-US" altLang="en-US" sz="2000" dirty="0">
                <a:latin typeface="Times New Roman" panose="02020603050405020304" pitchFamily="18" charset="0"/>
                <a:cs typeface="Times New Roman" panose="02020603050405020304" pitchFamily="18" charset="0"/>
              </a:rPr>
              <a:t>Desert shrubland = 4.0 (6.0)</a:t>
            </a:r>
            <a:endParaRPr lang="en-US" altLang="en-US" sz="2000" b="1" i="1" dirty="0">
              <a:solidFill>
                <a:srgbClr val="FF0000"/>
              </a:solidFill>
              <a:latin typeface="Times New Roman" panose="02020603050405020304" pitchFamily="18" charset="0"/>
              <a:cs typeface="Times New Roman" panose="02020603050405020304" pitchFamily="18" charset="0"/>
            </a:endParaRPr>
          </a:p>
          <a:p>
            <a:pPr lvl="2" eaLnBrk="1" hangingPunct="1">
              <a:buSzTx/>
              <a:buFont typeface="Arial" pitchFamily="34" charset="0"/>
              <a:buNone/>
              <a:defRPr/>
            </a:pPr>
            <a:endParaRPr lang="en-US" altLang="en-US" dirty="0">
              <a:latin typeface="Times New Roman" panose="02020603050405020304" pitchFamily="18" charset="0"/>
              <a:cs typeface="Times New Roman" panose="02020603050405020304" pitchFamily="18" charset="0"/>
            </a:endParaRPr>
          </a:p>
          <a:p>
            <a:pPr lvl="2" eaLnBrk="1" hangingPunct="1">
              <a:buSzTx/>
              <a:buFont typeface="Calibri" panose="020F0502020204030204" pitchFamily="34" charset="0"/>
              <a:buChar char="›"/>
              <a:defRPr/>
            </a:pPr>
            <a:endParaRPr lang="en-US" altLang="en-US" dirty="0">
              <a:latin typeface="Times New Roman" panose="02020603050405020304" pitchFamily="18" charset="0"/>
              <a:cs typeface="Times New Roman" panose="02020603050405020304" pitchFamily="18" charset="0"/>
            </a:endParaRPr>
          </a:p>
          <a:p>
            <a:pPr lvl="1" eaLnBrk="1" hangingPunct="1">
              <a:defRPr/>
            </a:pPr>
            <a:endParaRPr lang="en-US" altLang="en-US" sz="2800" dirty="0">
              <a:latin typeface="Times New Roman" panose="02020603050405020304" pitchFamily="18" charset="0"/>
              <a:cs typeface="Times New Roman" panose="02020603050405020304" pitchFamily="18" charset="0"/>
            </a:endParaRPr>
          </a:p>
          <a:p>
            <a:pPr marL="282575" indent="-282575" eaLnBrk="1" hangingPunct="1">
              <a:spcBef>
                <a:spcPts val="2013"/>
              </a:spcBef>
              <a:buFont typeface="Wingdings" panose="05000000000000000000" pitchFamily="2" charset="2"/>
              <a:buChar char="§"/>
              <a:defRPr/>
            </a:pPr>
            <a:endParaRPr lang="en-US" altLang="en-US"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defRPr/>
            </a:pPr>
            <a:endParaRPr lang="en-US" altLang="en-US"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E91DC170-6EC0-4216-B1AD-8E4C8FFD095F}"/>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Surface Characteristics Cont’d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1">
            <a:extLst>
              <a:ext uri="{FF2B5EF4-FFF2-40B4-BE49-F238E27FC236}">
                <a16:creationId xmlns:a16="http://schemas.microsoft.com/office/drawing/2014/main" id="{9E9D7672-EA76-4EDD-9D97-1F19305E292B}"/>
              </a:ext>
            </a:extLst>
          </p:cNvPr>
          <p:cNvSpPr>
            <a:spLocks noGrp="1"/>
          </p:cNvSpPr>
          <p:nvPr>
            <p:ph idx="1"/>
          </p:nvPr>
        </p:nvSpPr>
        <p:spPr>
          <a:xfrm>
            <a:off x="1381781" y="964546"/>
            <a:ext cx="7534275" cy="5893453"/>
          </a:xfrm>
        </p:spPr>
        <p:txBody>
          <a:bodyPr/>
          <a:lstStyle/>
          <a:p>
            <a:pPr marL="282575" indent="-282575" eaLnBrk="1" hangingPunct="1">
              <a:spcBef>
                <a:spcPts val="2013"/>
              </a:spcBef>
              <a:buFont typeface="Wingdings" panose="05000000000000000000" pitchFamily="2" charset="2"/>
              <a:buChar char="Ø"/>
            </a:pPr>
            <a:r>
              <a:rPr lang="en-US" altLang="en-US" b="1" dirty="0">
                <a:latin typeface="Times New Roman" panose="02020603050405020304" pitchFamily="18" charset="0"/>
                <a:cs typeface="Times New Roman" panose="02020603050405020304" pitchFamily="18" charset="0"/>
              </a:rPr>
              <a:t>Surface Roughness Length (</a:t>
            </a:r>
            <a:r>
              <a:rPr lang="en-US" altLang="en-US" b="1" i="1" dirty="0">
                <a:latin typeface="Times New Roman" panose="02020603050405020304" pitchFamily="18" charset="0"/>
                <a:cs typeface="Times New Roman" panose="02020603050405020304" pitchFamily="18" charset="0"/>
              </a:rPr>
              <a:t>z</a:t>
            </a:r>
            <a:r>
              <a:rPr lang="en-US" altLang="en-US" b="1" i="1" baseline="-25000" dirty="0">
                <a:latin typeface="Times New Roman" panose="02020603050405020304" pitchFamily="18" charset="0"/>
                <a:cs typeface="Times New Roman" panose="02020603050405020304" pitchFamily="18" charset="0"/>
              </a:rPr>
              <a:t>0</a:t>
            </a:r>
            <a:r>
              <a:rPr lang="en-US" altLang="en-US" b="1" dirty="0">
                <a:latin typeface="Times New Roman" panose="02020603050405020304" pitchFamily="18" charset="0"/>
                <a:cs typeface="Times New Roman" panose="02020603050405020304" pitchFamily="18" charset="0"/>
              </a:rPr>
              <a:t>)</a:t>
            </a:r>
          </a:p>
          <a:p>
            <a:pPr lvl="1" eaLnBrk="1" hangingPunct="1">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Represents the height at which the mean horizontal wind speed is zero due to frictional forces from the ground</a:t>
            </a:r>
          </a:p>
          <a:p>
            <a:pPr lvl="1" eaLnBrk="1" hangingPunct="1">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AERSURFACE gets its value for </a:t>
            </a:r>
            <a:r>
              <a:rPr lang="en-US" altLang="en-US" i="1" dirty="0">
                <a:latin typeface="Times New Roman" panose="02020603050405020304" pitchFamily="18" charset="0"/>
                <a:cs typeface="Times New Roman" panose="02020603050405020304" pitchFamily="18" charset="0"/>
              </a:rPr>
              <a:t>Z</a:t>
            </a:r>
            <a:r>
              <a:rPr lang="en-US" altLang="en-US" i="1" baseline="-25000" dirty="0">
                <a:latin typeface="Times New Roman" panose="02020603050405020304" pitchFamily="18" charset="0"/>
                <a:cs typeface="Times New Roman" panose="02020603050405020304" pitchFamily="18" charset="0"/>
              </a:rPr>
              <a:t>o</a:t>
            </a:r>
            <a:r>
              <a:rPr lang="en-US" altLang="en-US" dirty="0">
                <a:latin typeface="Times New Roman" panose="02020603050405020304" pitchFamily="18" charset="0"/>
                <a:cs typeface="Times New Roman" panose="02020603050405020304" pitchFamily="18" charset="0"/>
              </a:rPr>
              <a:t> by averaging the values associated with the various land-use categories in a particular sector.</a:t>
            </a:r>
          </a:p>
          <a:p>
            <a:pPr lvl="1" eaLnBrk="1" hangingPunct="1">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Typical values range from 0.001 meter over calm water to 1 meter or more over an urban area</a:t>
            </a:r>
          </a:p>
          <a:p>
            <a:pPr lvl="1" eaLnBrk="1" hangingPunct="1">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It’s what creates mechanical turbulence by bleeding kinetic energy from the approach flow (the higher the wind and</a:t>
            </a:r>
            <a:r>
              <a:rPr lang="en-US" altLang="en-US">
                <a:latin typeface="Times New Roman" panose="02020603050405020304" pitchFamily="18" charset="0"/>
                <a:cs typeface="Times New Roman" panose="02020603050405020304" pitchFamily="18" charset="0"/>
              </a:rPr>
              <a:t>/or Zo </a:t>
            </a:r>
            <a:r>
              <a:rPr lang="en-US" altLang="en-US" dirty="0">
                <a:latin typeface="Times New Roman" panose="02020603050405020304" pitchFamily="18" charset="0"/>
                <a:cs typeface="Times New Roman" panose="02020603050405020304" pitchFamily="18" charset="0"/>
              </a:rPr>
              <a:t>the larger the mechanical turbulence)</a:t>
            </a:r>
          </a:p>
          <a:p>
            <a:pPr marL="457200" lvl="1" indent="0" eaLnBrk="1" hangingPunct="1">
              <a:buNone/>
            </a:pPr>
            <a:endParaRPr lang="en-US" altLang="en-US"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D7E7BA22-F941-4D79-9AD3-8161A45DFCBD}"/>
              </a:ext>
            </a:extLst>
          </p:cNvPr>
          <p:cNvSpPr>
            <a:spLocks noGrp="1"/>
          </p:cNvSpPr>
          <p:nvPr>
            <p:ph type="title"/>
          </p:nvPr>
        </p:nvSpPr>
        <p:spPr>
          <a:xfrm>
            <a:off x="1381781" y="193175"/>
            <a:ext cx="7467600" cy="623888"/>
          </a:xfrm>
        </p:spPr>
        <p:txBody>
          <a:bodyPr/>
          <a:lstStyle/>
          <a:p>
            <a:pPr eaLnBrk="1" hangingPunct="1">
              <a:defRPr/>
            </a:pPr>
            <a:r>
              <a:rPr lang="en-US" dirty="0">
                <a:latin typeface="Times New Roman" panose="02020603050405020304" pitchFamily="18" charset="0"/>
                <a:cs typeface="Times New Roman" panose="02020603050405020304" pitchFamily="18" charset="0"/>
              </a:rPr>
              <a:t>Surface Characteristics Cont’d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1">
            <a:extLst>
              <a:ext uri="{FF2B5EF4-FFF2-40B4-BE49-F238E27FC236}">
                <a16:creationId xmlns:a16="http://schemas.microsoft.com/office/drawing/2014/main" id="{B695344A-2A01-41F2-98E6-F76CCD280E7B}"/>
              </a:ext>
            </a:extLst>
          </p:cNvPr>
          <p:cNvSpPr>
            <a:spLocks noGrp="1"/>
          </p:cNvSpPr>
          <p:nvPr>
            <p:ph idx="1"/>
          </p:nvPr>
        </p:nvSpPr>
        <p:spPr>
          <a:xfrm>
            <a:off x="1387037" y="1428119"/>
            <a:ext cx="7454900" cy="5364162"/>
          </a:xfrm>
        </p:spPr>
        <p:txBody>
          <a:bodyPr/>
          <a:lstStyle/>
          <a:p>
            <a:pPr eaLnBrk="1" hangingPunct="1">
              <a:spcBef>
                <a:spcPts val="2013"/>
              </a:spcBef>
              <a:buFont typeface="Wingdings" panose="05000000000000000000" pitchFamily="2" charset="2"/>
              <a:buChar char="Ø"/>
            </a:pPr>
            <a:r>
              <a:rPr lang="en-US" altLang="en-US" sz="3200" dirty="0">
                <a:latin typeface="Times New Roman" panose="02020603050405020304" pitchFamily="18" charset="0"/>
                <a:cs typeface="Times New Roman" panose="02020603050405020304" pitchFamily="18" charset="0"/>
              </a:rPr>
              <a:t>Land Use Data - NLCD</a:t>
            </a:r>
          </a:p>
          <a:p>
            <a:pPr lvl="1" eaLnBrk="1" hangingPunct="1">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Land Cover, Tree Cover &amp; Impervious Surface are available  from1985 through 2023</a:t>
            </a:r>
          </a:p>
          <a:p>
            <a:pPr lvl="1" eaLnBrk="1" hangingPunct="1">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Pixel resolution: We will use 30m x 30m (1</a:t>
            </a:r>
            <a:r>
              <a:rPr lang="en-US" altLang="en-US" baseline="30000" dirty="0">
                <a:latin typeface="Times New Roman" panose="02020603050405020304" pitchFamily="18" charset="0"/>
                <a:cs typeface="Times New Roman" panose="02020603050405020304" pitchFamily="18" charset="0"/>
              </a:rPr>
              <a:t>o</a:t>
            </a:r>
            <a:r>
              <a:rPr lang="en-US" altLang="en-US" dirty="0">
                <a:latin typeface="Times New Roman" panose="02020603050405020304" pitchFamily="18" charset="0"/>
                <a:cs typeface="Times New Roman" panose="02020603050405020304" pitchFamily="18" charset="0"/>
              </a:rPr>
              <a:t>); other resolutions are available.</a:t>
            </a:r>
          </a:p>
          <a:p>
            <a:pPr lvl="1" eaLnBrk="1" hangingPunct="1">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16 classes to choose from for each pixel (4 more for Alaska)</a:t>
            </a:r>
          </a:p>
          <a:p>
            <a:pPr eaLnBrk="1" hangingPunct="1">
              <a:buFont typeface="Wingdings" panose="05000000000000000000" pitchFamily="2" charset="2"/>
              <a:buChar char="Ø"/>
            </a:pPr>
            <a:r>
              <a:rPr lang="en-US" altLang="en-US" dirty="0">
                <a:latin typeface="Times New Roman" panose="02020603050405020304" pitchFamily="18" charset="0"/>
                <a:cs typeface="Times New Roman" panose="02020603050405020304" pitchFamily="18" charset="0"/>
              </a:rPr>
              <a:t>AERSURFACE includes tables of monthly surface characteristic values for each land cover class</a:t>
            </a:r>
          </a:p>
          <a:p>
            <a:pPr eaLnBrk="1" hangingPunct="1">
              <a:buFont typeface="Wingdings" panose="05000000000000000000" pitchFamily="2" charset="2"/>
              <a:buChar char="Ø"/>
            </a:pPr>
            <a:endParaRPr lang="en-US" altLang="en-US" dirty="0">
              <a:latin typeface="Times New Roman" panose="02020603050405020304" pitchFamily="18" charset="0"/>
              <a:cs typeface="Times New Roman" panose="02020603050405020304" pitchFamily="18" charset="0"/>
            </a:endParaRPr>
          </a:p>
          <a:p>
            <a:pPr lvl="1" eaLnBrk="1" hangingPunct="1">
              <a:buFont typeface="Arial" panose="020B0604020202020204" pitchFamily="34" charset="0"/>
              <a:buNone/>
            </a:pPr>
            <a:endParaRPr lang="en-US" altLang="en-US" sz="2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152EA3F-1BFF-47D6-9C43-0335DC2B572D}"/>
              </a:ext>
            </a:extLst>
          </p:cNvPr>
          <p:cNvSpPr>
            <a:spLocks noGrp="1"/>
          </p:cNvSpPr>
          <p:nvPr>
            <p:ph type="title"/>
          </p:nvPr>
        </p:nvSpPr>
        <p:spPr>
          <a:xfrm>
            <a:off x="1219200" y="304800"/>
            <a:ext cx="7467600" cy="884238"/>
          </a:xfrm>
        </p:spPr>
        <p:txBody>
          <a:bodyPr/>
          <a:lstStyle/>
          <a:p>
            <a:pPr eaLnBrk="1" hangingPunct="1">
              <a:defRPr/>
            </a:pPr>
            <a:r>
              <a:rPr lang="en-US" dirty="0">
                <a:latin typeface="Times New Roman" panose="02020603050405020304" pitchFamily="18" charset="0"/>
                <a:cs typeface="Times New Roman" panose="02020603050405020304" pitchFamily="18" charset="0"/>
              </a:rPr>
              <a:t>Acquiring Surface Characteristics</a:t>
            </a:r>
          </a:p>
        </p:txBody>
      </p:sp>
    </p:spTree>
  </p:cSld>
  <p:clrMapOvr>
    <a:masterClrMapping/>
  </p:clrMapOvr>
</p:sld>
</file>

<file path=ppt/theme/theme1.xml><?xml version="1.0" encoding="utf-8"?>
<a:theme xmlns:a="http://schemas.openxmlformats.org/drawingml/2006/main" name="APTI_Template_AIR">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8C0CF28EF51534B8C8882D09B913146" ma:contentTypeVersion="11" ma:contentTypeDescription="Create a new document." ma:contentTypeScope="" ma:versionID="12ccd4f305eb12180e9335c10773518d">
  <xsd:schema xmlns:xsd="http://www.w3.org/2001/XMLSchema" xmlns:xs="http://www.w3.org/2001/XMLSchema" xmlns:p="http://schemas.microsoft.com/office/2006/metadata/properties" xmlns:ns2="df525fa7-169b-46a1-8371-f21838c3498e" xmlns:ns3="a946c7e2-e968-47fa-b743-9bb460e7e0dc" targetNamespace="http://schemas.microsoft.com/office/2006/metadata/properties" ma:root="true" ma:fieldsID="4a897ec66a9fa50de6d2c11d8751a140" ns2:_="" ns3:_="">
    <xsd:import namespace="df525fa7-169b-46a1-8371-f21838c3498e"/>
    <xsd:import namespace="a946c7e2-e968-47fa-b743-9bb460e7e0d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525fa7-169b-46a1-8371-f21838c349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946c7e2-e968-47fa-b743-9bb460e7e0d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8A7615E-1BD3-4A26-A0E9-267CF96C55FA}">
  <ds:schemaRefs>
    <ds:schemaRef ds:uri="http://schemas.microsoft.com/sharepoint/v3/contenttype/forms"/>
  </ds:schemaRefs>
</ds:datastoreItem>
</file>

<file path=customXml/itemProps2.xml><?xml version="1.0" encoding="utf-8"?>
<ds:datastoreItem xmlns:ds="http://schemas.openxmlformats.org/officeDocument/2006/customXml" ds:itemID="{C2C37B58-9618-4F3E-91D3-4E907E2B60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f525fa7-169b-46a1-8371-f21838c3498e"/>
    <ds:schemaRef ds:uri="a946c7e2-e968-47fa-b743-9bb460e7e0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APTI_Template_AIR</Template>
  <TotalTime>15717</TotalTime>
  <Words>1671</Words>
  <Application>Microsoft Office PowerPoint</Application>
  <PresentationFormat>On-screen Show (4:3)</PresentationFormat>
  <Paragraphs>239</Paragraphs>
  <Slides>26</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Courier New</vt:lpstr>
      <vt:lpstr>Calibri</vt:lpstr>
      <vt:lpstr>Arial</vt:lpstr>
      <vt:lpstr>Wingdings</vt:lpstr>
      <vt:lpstr>Times New Roman</vt:lpstr>
      <vt:lpstr>Trebuchet MS</vt:lpstr>
      <vt:lpstr>APTI_Template_AIR</vt:lpstr>
      <vt:lpstr>AERSURFACE</vt:lpstr>
      <vt:lpstr>Learning Objectives</vt:lpstr>
      <vt:lpstr>Overview</vt:lpstr>
      <vt:lpstr>What is AERSURFACE</vt:lpstr>
      <vt:lpstr>PowerPoint Presentation</vt:lpstr>
      <vt:lpstr>Surface Characteristics</vt:lpstr>
      <vt:lpstr>Surface Characteristics Cont’d</vt:lpstr>
      <vt:lpstr>Surface Characteristics Cont’d</vt:lpstr>
      <vt:lpstr>Acquiring Surface Characteristics</vt:lpstr>
      <vt:lpstr>Land Cover Classifications</vt:lpstr>
      <vt:lpstr>Averaging Methods for Surface Characteristics</vt:lpstr>
      <vt:lpstr>Averaging Methods for Zo</vt:lpstr>
      <vt:lpstr>Averaging Methods - albedo</vt:lpstr>
      <vt:lpstr>Averaging Methods - Bo</vt:lpstr>
      <vt:lpstr>Land Cover at RDU</vt:lpstr>
      <vt:lpstr>Impervious Data at RDU</vt:lpstr>
      <vt:lpstr>Canopy, Impervious Data at RDU</vt:lpstr>
      <vt:lpstr>Canopy, Impervious Data at RDU</vt:lpstr>
      <vt:lpstr>Roughness Adjustments for Developed Categories</vt:lpstr>
      <vt:lpstr>Certain Control Keywords/Parameters</vt:lpstr>
      <vt:lpstr>Certain Control Keywords/Parameters</vt:lpstr>
      <vt:lpstr>Certain Control Keywords/Parameters</vt:lpstr>
      <vt:lpstr>Example RDU Airport</vt:lpstr>
      <vt:lpstr>Certain Control Keywords/Parameters</vt:lpstr>
      <vt:lpstr>AERSURFACE User Options</vt:lpstr>
      <vt:lpstr>AERSURFACE Output (SFC Values)</vt:lpstr>
    </vt:vector>
  </TitlesOfParts>
  <Company>Amec Plc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james.paumier</dc:creator>
  <dc:description>Air PowerPoint Template - General Distribution</dc:description>
  <cp:lastModifiedBy>Alan Cimorelli</cp:lastModifiedBy>
  <cp:revision>1363</cp:revision>
  <cp:lastPrinted>2021-01-05T18:27:53Z</cp:lastPrinted>
  <dcterms:created xsi:type="dcterms:W3CDTF">2013-08-07T20:24:31Z</dcterms:created>
  <dcterms:modified xsi:type="dcterms:W3CDTF">2026-01-11T15:16:13Z</dcterms:modified>
</cp:coreProperties>
</file>