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3"/>
  </p:sldMasterIdLst>
  <p:notesMasterIdLst>
    <p:notesMasterId r:id="rId23"/>
  </p:notesMasterIdLst>
  <p:sldIdLst>
    <p:sldId id="270" r:id="rId4"/>
    <p:sldId id="272" r:id="rId5"/>
    <p:sldId id="408" r:id="rId6"/>
    <p:sldId id="407" r:id="rId7"/>
    <p:sldId id="312" r:id="rId8"/>
    <p:sldId id="290" r:id="rId9"/>
    <p:sldId id="409" r:id="rId10"/>
    <p:sldId id="410" r:id="rId11"/>
    <p:sldId id="311" r:id="rId12"/>
    <p:sldId id="329" r:id="rId13"/>
    <p:sldId id="302" r:id="rId14"/>
    <p:sldId id="411" r:id="rId15"/>
    <p:sldId id="412" r:id="rId16"/>
    <p:sldId id="304" r:id="rId17"/>
    <p:sldId id="305" r:id="rId18"/>
    <p:sldId id="306" r:id="rId19"/>
    <p:sldId id="333" r:id="rId20"/>
    <p:sldId id="326" r:id="rId21"/>
    <p:sldId id="296" r:id="rId22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93686" autoAdjust="0"/>
  </p:normalViewPr>
  <p:slideViewPr>
    <p:cSldViewPr>
      <p:cViewPr varScale="1">
        <p:scale>
          <a:sx n="84" d="100"/>
          <a:sy n="84" d="100"/>
        </p:scale>
        <p:origin x="1459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6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</p:sldLst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notesViewPr>
    <p:cSldViewPr>
      <p:cViewPr varScale="1">
        <p:scale>
          <a:sx n="64" d="100"/>
          <a:sy n="64" d="100"/>
        </p:scale>
        <p:origin x="3101" y="82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3.fntdata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4.fntdata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5.xml"/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12" Type="http://schemas.openxmlformats.org/officeDocument/2006/relationships/slide" Target="slides/slide14.xml"/><Relationship Id="rId17" Type="http://schemas.openxmlformats.org/officeDocument/2006/relationships/slide" Target="slides/slide19.xml"/><Relationship Id="rId2" Type="http://schemas.openxmlformats.org/officeDocument/2006/relationships/slide" Target="slides/slide2.xml"/><Relationship Id="rId16" Type="http://schemas.openxmlformats.org/officeDocument/2006/relationships/slide" Target="slides/slide18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7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4683D2-DDF7-4E11-AC1A-CF80C3916D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F7844-6EAC-4C9F-819D-77A722FC2B5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414" y="1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2461BB1-DF75-4732-AEC1-07ADAC8128FA}" type="datetimeFigureOut">
              <a:rPr lang="en-US"/>
              <a:pPr>
                <a:defRPr/>
              </a:pPr>
              <a:t>3/9/2025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EEBD440-D08F-4DD2-ADF2-18CB820376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6138" cy="3494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20281F4-6388-4249-885F-7DAD584872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098" y="4424394"/>
            <a:ext cx="5485805" cy="4190314"/>
          </a:xfrm>
          <a:prstGeom prst="rect">
            <a:avLst/>
          </a:prstGeom>
        </p:spPr>
        <p:txBody>
          <a:bodyPr vert="horz" lIns="91848" tIns="45924" rIns="91848" bIns="4592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ED070-FB06-40FC-8B04-4ECB5F10245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47247"/>
            <a:ext cx="2972098" cy="465077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A83074-F0E3-4526-8A19-11E94DD64E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414" y="8847247"/>
            <a:ext cx="2972098" cy="465077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B4C53BF-78B0-4046-B3BA-CAAC5FBDB7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97C999B7-3946-4DD5-9398-35FB95D941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EFAF86F8-C43D-41CC-9AC2-FEFB62EBB9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7E53CF9-9637-4B82-9D34-C49A184523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138D9BB-0E22-47D0-8A65-CF724944370D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>
            <a:extLst>
              <a:ext uri="{FF2B5EF4-FFF2-40B4-BE49-F238E27FC236}">
                <a16:creationId xmlns:a16="http://schemas.microsoft.com/office/drawing/2014/main" id="{333D507E-575D-4E3D-BDB9-2D542E0917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>
            <a:extLst>
              <a:ext uri="{FF2B5EF4-FFF2-40B4-BE49-F238E27FC236}">
                <a16:creationId xmlns:a16="http://schemas.microsoft.com/office/drawing/2014/main" id="{D956BFF1-DD5E-4525-B6AD-EF78E02327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9396" name="Slide Number Placeholder 3">
            <a:extLst>
              <a:ext uri="{FF2B5EF4-FFF2-40B4-BE49-F238E27FC236}">
                <a16:creationId xmlns:a16="http://schemas.microsoft.com/office/drawing/2014/main" id="{27A60D26-9B39-4003-9D39-DDF993D7E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E73DEA-BFF7-4DD1-B0C1-CE572D908459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11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658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>
            <a:extLst>
              <a:ext uri="{FF2B5EF4-FFF2-40B4-BE49-F238E27FC236}">
                <a16:creationId xmlns:a16="http://schemas.microsoft.com/office/drawing/2014/main" id="{799675F7-7306-4DAE-B0A8-02063130C4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>
            <a:extLst>
              <a:ext uri="{FF2B5EF4-FFF2-40B4-BE49-F238E27FC236}">
                <a16:creationId xmlns:a16="http://schemas.microsoft.com/office/drawing/2014/main" id="{69573AA7-769D-4F3E-B332-9C078194B5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3492" name="Slide Number Placeholder 3">
            <a:extLst>
              <a:ext uri="{FF2B5EF4-FFF2-40B4-BE49-F238E27FC236}">
                <a16:creationId xmlns:a16="http://schemas.microsoft.com/office/drawing/2014/main" id="{4EA42EF1-1588-4327-9E5A-8B86D2CE9D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10186" indent="-27314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2594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9631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66669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03706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40744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77781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14819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E152438-72C2-4960-A5A7-410D73AF85A7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365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>
            <a:extLst>
              <a:ext uri="{FF2B5EF4-FFF2-40B4-BE49-F238E27FC236}">
                <a16:creationId xmlns:a16="http://schemas.microsoft.com/office/drawing/2014/main" id="{79AAD694-3C4A-4A4B-AB03-27E4C57E33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>
            <a:extLst>
              <a:ext uri="{FF2B5EF4-FFF2-40B4-BE49-F238E27FC236}">
                <a16:creationId xmlns:a16="http://schemas.microsoft.com/office/drawing/2014/main" id="{64BC5CC2-A90D-4EFF-9306-A4D5506860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65540" name="Slide Number Placeholder 3">
            <a:extLst>
              <a:ext uri="{FF2B5EF4-FFF2-40B4-BE49-F238E27FC236}">
                <a16:creationId xmlns:a16="http://schemas.microsoft.com/office/drawing/2014/main" id="{88C1CC9D-C0F1-4D99-B03F-0D943E0169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10186" indent="-27314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92594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9631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966669" indent="-21851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03706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840744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77781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714819" indent="-21851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30504A2-72EA-4A3A-96EB-D862D750AF15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80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4AC741F3-057B-4915-B2C3-2F95B0EA47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582738" y="739775"/>
            <a:ext cx="3697287" cy="27749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2B2F5B-BFD6-467A-AE93-523E4B0452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4375" y="3843816"/>
            <a:ext cx="5485805" cy="4952610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00" dirty="0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FBA37449-715A-4523-A4E6-8F7F7047F8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FA46D58-F592-4E52-B22D-F5F0395A9D56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>
            <a:extLst>
              <a:ext uri="{FF2B5EF4-FFF2-40B4-BE49-F238E27FC236}">
                <a16:creationId xmlns:a16="http://schemas.microsoft.com/office/drawing/2014/main" id="{4984D13B-6781-4EF0-9CB8-ABF455B535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>
            <a:extLst>
              <a:ext uri="{FF2B5EF4-FFF2-40B4-BE49-F238E27FC236}">
                <a16:creationId xmlns:a16="http://schemas.microsoft.com/office/drawing/2014/main" id="{99CE52E4-F2A5-4AED-8F46-1618433DFB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300" dirty="0"/>
          </a:p>
        </p:txBody>
      </p:sp>
      <p:sp>
        <p:nvSpPr>
          <p:cNvPr id="71684" name="Slide Number Placeholder 3">
            <a:extLst>
              <a:ext uri="{FF2B5EF4-FFF2-40B4-BE49-F238E27FC236}">
                <a16:creationId xmlns:a16="http://schemas.microsoft.com/office/drawing/2014/main" id="{2A7A6840-C6CC-4086-8EE8-2920455E29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8184846-4753-4800-AD0E-270DD34F48B0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>
            <a:extLst>
              <a:ext uri="{FF2B5EF4-FFF2-40B4-BE49-F238E27FC236}">
                <a16:creationId xmlns:a16="http://schemas.microsoft.com/office/drawing/2014/main" id="{D2D56262-EE2D-44AE-8639-141F2C4531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11BB93-FB99-490D-B7FD-CF9F923D53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00" dirty="0"/>
          </a:p>
        </p:txBody>
      </p:sp>
      <p:sp>
        <p:nvSpPr>
          <p:cNvPr id="73732" name="Slide Number Placeholder 3">
            <a:extLst>
              <a:ext uri="{FF2B5EF4-FFF2-40B4-BE49-F238E27FC236}">
                <a16:creationId xmlns:a16="http://schemas.microsoft.com/office/drawing/2014/main" id="{AAD01853-4C49-4754-AD85-441F26BBAB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A073170-93CF-458A-AC58-711AFBECA669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16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>
            <a:extLst>
              <a:ext uri="{FF2B5EF4-FFF2-40B4-BE49-F238E27FC236}">
                <a16:creationId xmlns:a16="http://schemas.microsoft.com/office/drawing/2014/main" id="{3C5029BC-B137-40C0-832B-D6A8F4EF425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>
            <a:extLst>
              <a:ext uri="{FF2B5EF4-FFF2-40B4-BE49-F238E27FC236}">
                <a16:creationId xmlns:a16="http://schemas.microsoft.com/office/drawing/2014/main" id="{B4E79321-6BF8-4F6F-89B2-AB3FFE7A0B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30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429D8A6D-AD46-40C2-BA3D-6A725A4E3F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6B2BE7C-5FB0-4093-8273-AF87B79E1F03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A1DED317-8322-43A9-BCA4-68DEC779EF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FEE212A7-49AE-4DCC-823F-127E838AC5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1300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3A5FDDAD-60A6-4F64-812D-5C12CD99FD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1243AF2-29D8-4C39-8484-E5B0B91DFCFE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:a16="http://schemas.microsoft.com/office/drawing/2014/main" id="{1C95AEA1-68A2-457D-BDBB-85251489FD0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>
            <a:extLst>
              <a:ext uri="{FF2B5EF4-FFF2-40B4-BE49-F238E27FC236}">
                <a16:creationId xmlns:a16="http://schemas.microsoft.com/office/drawing/2014/main" id="{CB1E57FD-CBE9-461B-A5AE-FD2477DCDE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F11373ED-728C-49FD-A25A-F11F306F6B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7CE3B92-D2D7-4F39-A931-3B015672F6E3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774259BF-FD72-4AF1-B02A-6CCDC76DD6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66ABC41D-234A-412F-BF53-45F983A15E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4A3DE9F4-D1CC-4BF3-97A9-8B329D2EF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E9CF726-AD08-4941-8BB8-6471CF1CFD74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F488CB4F-9B53-47BB-9AB7-6048402F7A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E4CBD8E1-E7EE-4E12-9FDF-023C5A02AE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D22BCF8E-75B1-4816-844B-536E857FB8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EDBEDAC-279F-42D3-810B-1AC6C6D17242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7E9D905F-24AB-4610-92E5-E88B118D85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A314AE24-2259-4E73-B9C9-516A1328E8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424393"/>
            <a:ext cx="5485805" cy="437203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B057EBFC-C468-4216-A76B-A7ED9D6903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C86494E-B0EF-4A96-B523-1B864320EA39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4D0BE0B6-C3A0-4EC0-99D7-D16DA591EF1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CD1313BB-B015-4F0D-9EB5-0381E968BE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957E287E-74F2-4F51-9328-FB19AD3BA1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863621-DC11-43CA-B1B5-2D66F9793D3E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52BD3710-F39C-48BB-A567-7D2E770E7C1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B87BD6E4-94E6-4258-BF34-52107ED0E8A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EA78651C-1758-4F23-9525-36E31E65FD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D1CD9DD-8208-42A3-80A2-CFD90B50F056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B977EBF-7157-4781-8D48-BF96E294ECE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E0EDF9F0-A850-4CA5-BEEA-B655B4FB43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DB5B0CC4-EE00-408F-9704-E4610F657E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D12BD69-4EC5-4A1F-B088-F9E0A7F99EE4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44FA767A-A220-4B9B-92ED-4D8DDE2563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8E28B539-F538-441F-9259-A7F9BFED47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38F5E68B-F00D-42B4-8F3B-805D9942AF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D7CD33B-E773-4BDA-B91A-EE839192B336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5F183E00-36D3-4EB1-B63F-9BBA5F56E8D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CA85B7-0E74-4253-9612-E5F7217C8A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4E3B02D1-0301-4E19-B2ED-FAECF55E3A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10186" indent="-273148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2594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9631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6669" indent="-218519">
              <a:spcBef>
                <a:spcPct val="30000"/>
              </a:spcBef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03706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40744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277781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14819" indent="-218519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D19DD4C-7726-4E7D-8EDD-861942C79FE6}" type="slidenum">
              <a:rPr lang="en-US" altLang="en-US" sz="12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613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630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0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8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32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370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1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9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5D82F036-AB7E-4120-8A37-120FAADC2C9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60D11BB-7742-4FD9-91D9-6A4BB5BDB6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5" r:id="rId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A2EB66E-D0A2-48FA-94C9-7F455938B8FF}"/>
              </a:ext>
            </a:extLst>
          </p:cNvPr>
          <p:cNvSpPr txBox="1">
            <a:spLocks/>
          </p:cNvSpPr>
          <p:nvPr/>
        </p:nvSpPr>
        <p:spPr>
          <a:xfrm>
            <a:off x="6248400" y="4572000"/>
            <a:ext cx="26670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</a:t>
            </a:r>
            <a:r>
              <a:rPr lang="en-US" cap="small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747317-C815-49F3-B1E4-1BC1AC281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1485C8-4339-4995-8A98-80E0C7421DA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50"/>
            <a:ext cx="8894762" cy="623888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Aermet</a:t>
            </a: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—Part 1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5C5FC4-3F22-4E3F-8695-36117464E9C4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F8140E-AA4C-45F1-9B7E-492CBAAF4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8292"/>
            <a:ext cx="7467600" cy="6238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 Used By AERMET</a:t>
            </a:r>
          </a:p>
        </p:txBody>
      </p:sp>
      <p:sp>
        <p:nvSpPr>
          <p:cNvPr id="39939" name="Content Placeholder 6">
            <a:extLst>
              <a:ext uri="{FF2B5EF4-FFF2-40B4-BE49-F238E27FC236}">
                <a16:creationId xmlns:a16="http://schemas.microsoft.com/office/drawing/2014/main" id="{69DD06D6-4604-4F08-BA3A-25F7F414C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301908"/>
            <a:ext cx="75438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FSL data is no longer available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– IGRA Format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Elements Required by AERMET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Morning sounding only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Height, temperature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Winds from sounding are </a:t>
            </a:r>
            <a:r>
              <a:rPr lang="en-US" altLang="en-US" sz="28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used</a:t>
            </a:r>
          </a:p>
          <a:p>
            <a:pPr marL="914400" lvl="2" indent="0" eaLnBrk="1" hangingPunct="1">
              <a:spcBef>
                <a:spcPts val="1200"/>
              </a:spcBef>
              <a:buNone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55F9C7-F404-40C4-B163-8F628A0AE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7600" cy="609600"/>
          </a:xfrm>
        </p:spPr>
        <p:txBody>
          <a:bodyPr/>
          <a:lstStyle/>
          <a:p>
            <a:pPr eaLnBrk="1" hangingPunct="1"/>
            <a:r>
              <a:rPr lang="en-US" alt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Site-specific Data</a:t>
            </a:r>
          </a:p>
        </p:txBody>
      </p:sp>
      <p:sp>
        <p:nvSpPr>
          <p:cNvPr id="58371" name="Content Placeholder 6">
            <a:extLst>
              <a:ext uri="{FF2B5EF4-FFF2-40B4-BE49-F238E27FC236}">
                <a16:creationId xmlns:a16="http://schemas.microsoft.com/office/drawing/2014/main" id="{7177167C-596A-4875-BBC7-D78EFA8B04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56360" y="1188720"/>
            <a:ext cx="7810500" cy="5638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can use multiple levels of data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only one level of wind speed, direction, and temperature are collected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Sometimes solar or net radiation &amp;/or </a:t>
            </a:r>
            <a:r>
              <a:rPr lang="el-GR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altLang="en-US" sz="3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collected</a:t>
            </a:r>
            <a:endParaRPr lang="en-US" altLang="en-US" sz="36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Char char="Ø"/>
              <a:defRPr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844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97695A-E224-4FBD-844D-8BA8344E3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295400"/>
            <a:ext cx="7534275" cy="4419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May 21, 2017 changes to Appendix W allowed the use of prognostic meteorological data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this data is not in a usable format ⸫ MMIF was developed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Mesoscale Model Interface (MMIF) preprocessor is the only program approved for developing the needed input from a prognostic meteorological model for AERMOD (see Section 8.4.2(a)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of Appendix W)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F701C3-D8C0-418D-90CA-AEA00CB6C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75" y="304800"/>
            <a:ext cx="7467600" cy="623887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Prognostic Meteorological Data</a:t>
            </a:r>
          </a:p>
        </p:txBody>
      </p:sp>
    </p:spTree>
    <p:extLst>
      <p:ext uri="{BB962C8B-B14F-4D97-AF65-F5344CB8AC3E}">
        <p14:creationId xmlns:p14="http://schemas.microsoft.com/office/powerpoint/2010/main" val="3741123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6F3737-381D-43A8-84CF-DC74CB32C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447800"/>
            <a:ext cx="7534275" cy="4800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Prognostic data (modeled)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in lieu of all measured data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output from models such as MM5 or WRF can be transformed to AERMOD’s surface and profile meteorological input files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MMIF Provides 2 ways to do this: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MMIF to AERMOD - Non-regulatory applications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MMIF to AERMET to AERMOD - Regulatory applications</a:t>
            </a:r>
          </a:p>
          <a:p>
            <a:pPr lvl="1"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DBA97B0-382F-431A-80F3-3545D733B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239713"/>
            <a:ext cx="6308725" cy="623887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Prognostic Meteorological Data – Cont.</a:t>
            </a:r>
          </a:p>
        </p:txBody>
      </p:sp>
    </p:spTree>
    <p:extLst>
      <p:ext uri="{BB962C8B-B14F-4D97-AF65-F5344CB8AC3E}">
        <p14:creationId xmlns:p14="http://schemas.microsoft.com/office/powerpoint/2010/main" val="2798010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FFDCCC-4446-47AB-94FA-B00023EAF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28600"/>
            <a:ext cx="7467600" cy="762000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Meteorological Data Substitution</a:t>
            </a:r>
          </a:p>
        </p:txBody>
      </p:sp>
      <p:sp>
        <p:nvSpPr>
          <p:cNvPr id="66563" name="Content Placeholder 6">
            <a:extLst>
              <a:ext uri="{FF2B5EF4-FFF2-40B4-BE49-F238E27FC236}">
                <a16:creationId xmlns:a16="http://schemas.microsoft.com/office/drawing/2014/main" id="{BF8DF2C4-D4C5-44B5-9F31-65FDA78277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1219200"/>
            <a:ext cx="7543800" cy="5410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Missing Site-Specific data can be substituted using 1 min. ASOS data from an NWS site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process is Automated using: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AIRMINUTE to process the 1min. ASOS data</a:t>
            </a:r>
          </a:p>
          <a:p>
            <a:pPr marL="457200" lvl="1" indent="0" eaLnBrk="1" hangingPunct="1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&amp;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AERMET’S Stage 2 to performs the substitutions</a:t>
            </a:r>
          </a:p>
          <a:p>
            <a:pPr marL="457200" lvl="1" indent="0" eaLnBrk="1" hangingPunct="1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C3A88BC-6769-422B-B267-67D88533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Length of Meteorological Data Record</a:t>
            </a:r>
          </a:p>
        </p:txBody>
      </p:sp>
      <p:sp>
        <p:nvSpPr>
          <p:cNvPr id="70659" name="Content Placeholder 6">
            <a:extLst>
              <a:ext uri="{FF2B5EF4-FFF2-40B4-BE49-F238E27FC236}">
                <a16:creationId xmlns:a16="http://schemas.microsoft.com/office/drawing/2014/main" id="{FE842D99-358E-4389-9C3B-D4258F4D94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1295400"/>
            <a:ext cx="7543800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Regulatory requirements—Appendix W, Section 8.4.2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using NWS data, 5 years are required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using Site-Specific data, only 1 year is required. But if more exists, then they must be used up to 5 years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prognostic data are used, then 3 yrs. are required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buFont typeface="Wingdings" panose="05000000000000000000" pitchFamily="2" charset="2"/>
              <a:buChar char="§"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7BEC02C-06C3-4150-96BC-1C6F8BFDF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9906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Characteristics Needed To Be Passed to AERMET</a:t>
            </a:r>
          </a:p>
        </p:txBody>
      </p:sp>
      <p:sp>
        <p:nvSpPr>
          <p:cNvPr id="72707" name="Content Placeholder 6">
            <a:extLst>
              <a:ext uri="{FF2B5EF4-FFF2-40B4-BE49-F238E27FC236}">
                <a16:creationId xmlns:a16="http://schemas.microsoft.com/office/drawing/2014/main" id="{7300691F-1AC8-4FEF-84B2-414A895B14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1447800"/>
            <a:ext cx="7543800" cy="3962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Noon-time Albedo (</a:t>
            </a:r>
            <a:r>
              <a:rPr lang="el-G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reflectivity: Ranges from 0 (nighttime) to 1 (100% reflected)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Bowen ratio (B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surface moisture  typically ranges from 0.1 (water) to 10.0 (deserts)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roughness length (z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 of the degree to which the underlying surface reduces wind speed and increases mechanical turbulence,  typically ranges from 0.001 (water) to 1.0 (urban or forested areas)</a:t>
            </a:r>
          </a:p>
          <a:p>
            <a:pPr marL="0" indent="0" eaLnBrk="1" hangingPunct="1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466A8D-0E80-4E6F-9053-393259D5D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304800"/>
            <a:ext cx="7467600" cy="623888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Characteristics - AERSURFACE</a:t>
            </a:r>
          </a:p>
        </p:txBody>
      </p:sp>
      <p:sp>
        <p:nvSpPr>
          <p:cNvPr id="74755" name="Content Placeholder 6">
            <a:extLst>
              <a:ext uri="{FF2B5EF4-FFF2-40B4-BE49-F238E27FC236}">
                <a16:creationId xmlns:a16="http://schemas.microsoft.com/office/drawing/2014/main" id="{714FBCBB-FF29-4029-9E6B-E1EBE10079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1100" y="1219200"/>
            <a:ext cx="7543800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Input acquired from USGS used to calculate surface characteristic: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Land Cover Dataset (NLCD) data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of tree canopy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impervious surface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surface </a:t>
            </a:r>
            <a:r>
              <a:rPr lang="en-US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l-GR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z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which are estimated using AERSURFACE,  are needed for AERMET to calculate surface </a:t>
            </a:r>
            <a:r>
              <a:rPr lang="en-US" alt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(e.g., u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</a:t>
            </a:r>
            <a:r>
              <a:rPr lang="en-US" alt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L, etc.)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2AD1BD7-CC85-4C3B-BB37-8992BDA63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Representativeness</a:t>
            </a:r>
          </a:p>
        </p:txBody>
      </p:sp>
      <p:sp>
        <p:nvSpPr>
          <p:cNvPr id="31747" name="Content Placeholder 6">
            <a:extLst>
              <a:ext uri="{FF2B5EF4-FFF2-40B4-BE49-F238E27FC236}">
                <a16:creationId xmlns:a16="http://schemas.microsoft.com/office/drawing/2014/main" id="{847E561B-00FC-4543-A246-B86961DAF1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7543800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EPA Meteorological Monitoring Guidance states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“…meteorological data should be representative of conditions affecting transport and dispersion in the area of interest as determined by the locations of sources and receptors.”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Representativeness can be thought of as how similar the constructed profiles are between the NWS site and the source location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Representativeness is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assessed case-by-case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7A2D63-C428-4815-8D8D-E6F652328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0"/>
            <a:ext cx="7467600" cy="1143000"/>
          </a:xfrm>
        </p:spPr>
        <p:txBody>
          <a:bodyPr/>
          <a:lstStyle/>
          <a:p>
            <a:pPr eaLnBrk="1" hangingPunct="1"/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Pairing Hourly Surface Observations with Upper Air Data</a:t>
            </a:r>
          </a:p>
        </p:txBody>
      </p:sp>
      <p:sp>
        <p:nvSpPr>
          <p:cNvPr id="54275" name="Content Placeholder 6">
            <a:extLst>
              <a:ext uri="{FF2B5EF4-FFF2-40B4-BE49-F238E27FC236}">
                <a16:creationId xmlns:a16="http://schemas.microsoft.com/office/drawing/2014/main" id="{FDF3C391-A05B-4067-A502-5FB9555B37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1524000"/>
            <a:ext cx="7543800" cy="5486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Choice: Data from collocated surface and upper air station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not collocated, consider proximity &amp; surface characteristics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states preprocess NWS hourly observations and upper air data and make the files available on their website</a:t>
            </a:r>
          </a:p>
          <a:p>
            <a:pPr marL="0" indent="0" eaLnBrk="1" hangingPunct="1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eaLnBrk="1" hangingPunct="1"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>
            <a:extLst>
              <a:ext uri="{FF2B5EF4-FFF2-40B4-BE49-F238E27FC236}">
                <a16:creationId xmlns:a16="http://schemas.microsoft.com/office/drawing/2014/main" id="{D42E7A17-A973-4438-B5B6-4D6E325EF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009650"/>
            <a:ext cx="7534275" cy="4906963"/>
          </a:xfrm>
        </p:spPr>
        <p:txBody>
          <a:bodyPr/>
          <a:lstStyle/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session, the student should be able to: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List AERMET’s data requirements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difference between representative and non-representative data</a:t>
            </a:r>
          </a:p>
          <a:p>
            <a:pPr lvl="1" eaLnBrk="1" hangingPunct="1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how a 2</a:t>
            </a:r>
            <a:r>
              <a:rPr lang="en-US" altLang="en-US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met database can be used to substitute missing or questionable data found in the primary met dataset</a:t>
            </a:r>
          </a:p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055F8E-8B48-446C-A60B-CA3005627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87325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041950-1B7A-4C68-AFC5-48B793211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670719"/>
            <a:ext cx="7391400" cy="55165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Meteorological observations: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Site-specific Data 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Surface data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 (morning sounding only)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Prognostic Data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(this comes from models that predict meteorological conditions rather than measuring them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will not be utilized in this course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Temporal Data Requirements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Characteristics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Representativeness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files that are used by AERMOD </a:t>
            </a:r>
          </a:p>
          <a:p>
            <a:pPr lvl="1" eaLnBrk="1" hangingPunct="1">
              <a:buFont typeface="Arial" charset="0"/>
              <a:buNone/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3D0915A-D203-4828-845C-48B51D565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4581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2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40858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1FBFDAE-1638-4579-BA32-528E80868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2192"/>
            <a:ext cx="7467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AERMET Minimum Data Requirements</a:t>
            </a:r>
          </a:p>
        </p:txBody>
      </p:sp>
      <p:sp>
        <p:nvSpPr>
          <p:cNvPr id="19459" name="Content Placeholder 6">
            <a:extLst>
              <a:ext uri="{FF2B5EF4-FFF2-40B4-BE49-F238E27FC236}">
                <a16:creationId xmlns:a16="http://schemas.microsoft.com/office/drawing/2014/main" id="{5F33A358-CE3E-4C40-9A2F-A1BB42398B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7910" y="1219200"/>
            <a:ext cx="7543800" cy="5105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Hourly Surface Observations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speed &amp; direction, normally measured at about 10 meters 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Cloud Cover</a:t>
            </a:r>
          </a:p>
          <a:p>
            <a:pPr lvl="1" eaLnBrk="1" hangingPunct="1">
              <a:buFont typeface="Wingdings" panose="05000000000000000000" pitchFamily="2" charset="2"/>
              <a:buChar char="§"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measured at about 2 meters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CCD8050-8DA1-4855-9F31-B4D234FB6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7600" cy="873083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 Data Types Available for AERMOD</a:t>
            </a:r>
          </a:p>
        </p:txBody>
      </p:sp>
      <p:sp>
        <p:nvSpPr>
          <p:cNvPr id="15363" name="Content Placeholder 6">
            <a:extLst>
              <a:ext uri="{FF2B5EF4-FFF2-40B4-BE49-F238E27FC236}">
                <a16:creationId xmlns:a16="http://schemas.microsoft.com/office/drawing/2014/main" id="{DB12113A-1FE6-47D0-A760-4D5E5B6A1B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1295400"/>
            <a:ext cx="7543800" cy="4696661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NWS Surface data (Winds, Temp &amp; CC at 1 level)</a:t>
            </a:r>
          </a:p>
          <a:p>
            <a:pPr lvl="1" eaLnBrk="1" hangingPunct="1">
              <a:buFont typeface="Wingdings" panose="05000000000000000000" pitchFamily="2" charset="2"/>
              <a:buChar char="§"/>
              <a:defRPr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Ice Free Wind (IFW) sensor program: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ASOS data - </a:t>
            </a: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non-commissioned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(ISHD format): single observation at the top of the hour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1-Minute ASOS data – </a:t>
            </a:r>
            <a:r>
              <a:rPr 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commissioned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(non-ISHD format):  true hourly average </a:t>
            </a:r>
          </a:p>
          <a:p>
            <a:pPr eaLnBrk="1" hangingPunct="1">
              <a:spcBef>
                <a:spcPts val="338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On-Site Data</a:t>
            </a:r>
          </a:p>
          <a:p>
            <a:pPr lvl="1" eaLnBrk="1" hangingPunct="1">
              <a:spcBef>
                <a:spcPts val="338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Tower (single or multi-level)</a:t>
            </a:r>
          </a:p>
          <a:p>
            <a:pPr lvl="1" eaLnBrk="1" hangingPunct="1">
              <a:spcBef>
                <a:spcPts val="338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SODAR</a:t>
            </a:r>
          </a:p>
          <a:p>
            <a:pPr lvl="1" eaLnBrk="1" hangingPunct="1">
              <a:spcBef>
                <a:spcPts val="338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remote sensing data</a:t>
            </a:r>
          </a:p>
          <a:p>
            <a:pPr eaLnBrk="1" hangingPunct="1">
              <a:spcBef>
                <a:spcPts val="338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</a:t>
            </a:r>
          </a:p>
          <a:p>
            <a:pPr lvl="1" eaLnBrk="1" hangingPunct="1">
              <a:spcBef>
                <a:spcPts val="338"/>
              </a:spcBef>
              <a:buFont typeface="Wingdings" panose="05000000000000000000" pitchFamily="2" charset="2"/>
              <a:buChar char="§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Morning sounding only</a:t>
            </a:r>
          </a:p>
          <a:p>
            <a:pPr eaLnBrk="1" hangingPunct="1">
              <a:spcBef>
                <a:spcPts val="338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Prognostic: Provides all data needed</a:t>
            </a:r>
          </a:p>
          <a:p>
            <a:pPr eaLnBrk="1" hangingPunct="1">
              <a:spcBef>
                <a:spcPts val="338"/>
              </a:spcBef>
              <a:buFont typeface="Courier New" panose="02070309020205020404" pitchFamily="49" charset="0"/>
              <a:buChar char="o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eaLnBrk="1" hangingPunct="1">
              <a:spcBef>
                <a:spcPts val="338"/>
              </a:spcBef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88B36CE-0877-48F2-92F5-74457F2C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467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ASOS Wind Data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(Non-Commissioned)</a:t>
            </a:r>
          </a:p>
        </p:txBody>
      </p:sp>
      <p:sp>
        <p:nvSpPr>
          <p:cNvPr id="27651" name="Content Placeholder 6">
            <a:extLst>
              <a:ext uri="{FF2B5EF4-FFF2-40B4-BE49-F238E27FC236}">
                <a16:creationId xmlns:a16="http://schemas.microsoft.com/office/drawing/2014/main" id="{0E855970-8AC1-480D-A054-DBDE80D7C3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800" y="1524000"/>
            <a:ext cx="7239000" cy="5638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archive every min of  data. It archives only a 2min average at the top of the hour.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Mimics Observer-based observations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Calms increased from a few percent with pre-ASOS to 10%, 20% with Standard ASOS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87C3767-7376-4731-9FE9-E9A5AD1D3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647" y="221456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ASOS 1 Minute Wind Data</a:t>
            </a:r>
            <a:b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(Commissioned)</a:t>
            </a:r>
          </a:p>
        </p:txBody>
      </p:sp>
      <p:sp>
        <p:nvSpPr>
          <p:cNvPr id="29699" name="Content Placeholder 6">
            <a:extLst>
              <a:ext uri="{FF2B5EF4-FFF2-40B4-BE49-F238E27FC236}">
                <a16:creationId xmlns:a16="http://schemas.microsoft.com/office/drawing/2014/main" id="{1316F745-370B-4F22-A8E1-BB86EAC10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6947" y="1219200"/>
            <a:ext cx="7239000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Archived 2 min rolling averages from an  ASOS stations are available throughout the hour once the station is commissioned (known as 1-min ASOS data).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AERMINUTE was developed to process the 2 min rolling average data into a true 1-hour average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61FBE5C-B706-4B40-8D77-AAEFACFC1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4800"/>
            <a:ext cx="83058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 Air Data (Radiosondes, Rawinsondes)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Content Placeholder 6">
            <a:extLst>
              <a:ext uri="{FF2B5EF4-FFF2-40B4-BE49-F238E27FC236}">
                <a16:creationId xmlns:a16="http://schemas.microsoft.com/office/drawing/2014/main" id="{7FBA73DE-1538-493E-BF96-164F448A7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854486"/>
            <a:ext cx="7543800" cy="525780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92 stations in North America; distance between stations in U.S.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stations in Caribbean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Taken twice daily – AERMOD only uses the morning sounding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An image of the map of the United States.">
            <a:extLst>
              <a:ext uri="{FF2B5EF4-FFF2-40B4-BE49-F238E27FC236}">
                <a16:creationId xmlns:a16="http://schemas.microsoft.com/office/drawing/2014/main" id="{72B5356B-4477-4F2A-AEFF-BE2B896EA06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0" y="1997486"/>
            <a:ext cx="5761038" cy="4114800"/>
          </a:xfrm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PTI_Template_AIR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0908DA-825E-4B78-8323-6C631857673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FA8756-CF73-4122-A5C2-9560E9559A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525fa7-169b-46a1-8371-f21838c3498e"/>
    <ds:schemaRef ds:uri="a946c7e2-e968-47fa-b743-9bb460e7e0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APTI_Template_AIR</Template>
  <TotalTime>6197</TotalTime>
  <Words>966</Words>
  <Application>Microsoft Office PowerPoint</Application>
  <PresentationFormat>On-screen Show (4:3)</PresentationFormat>
  <Paragraphs>130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Trebuchet MS</vt:lpstr>
      <vt:lpstr>Courier New</vt:lpstr>
      <vt:lpstr>Wingdings</vt:lpstr>
      <vt:lpstr>Times New Roman</vt:lpstr>
      <vt:lpstr>Arial</vt:lpstr>
      <vt:lpstr>APTI_Template_AIR</vt:lpstr>
      <vt:lpstr>Aermet—Part 1</vt:lpstr>
      <vt:lpstr>Learning Objectives</vt:lpstr>
      <vt:lpstr>Overview</vt:lpstr>
      <vt:lpstr>PowerPoint Presentation</vt:lpstr>
      <vt:lpstr>AERMET Minimum Data Requirements</vt:lpstr>
      <vt:lpstr>Met Data Types Available for AERMOD</vt:lpstr>
      <vt:lpstr>Standard ASOS Wind Data (Non-Commissioned)</vt:lpstr>
      <vt:lpstr>ASOS 1 Minute Wind Data (Commissioned)</vt:lpstr>
      <vt:lpstr>Upper Air Data (Radiosondes, Rawinsondes)</vt:lpstr>
      <vt:lpstr>Upper Air Data Used By AERMET</vt:lpstr>
      <vt:lpstr>Site-specific Data</vt:lpstr>
      <vt:lpstr>Use of Prognostic Meteorological Data</vt:lpstr>
      <vt:lpstr>Use of Prognostic Meteorological Data – Cont.</vt:lpstr>
      <vt:lpstr>Meteorological Data Substitution</vt:lpstr>
      <vt:lpstr>Length of Meteorological Data Record</vt:lpstr>
      <vt:lpstr>Surface Characteristics Needed To Be Passed to AERMET</vt:lpstr>
      <vt:lpstr>Surface Characteristics - AERSURFACE</vt:lpstr>
      <vt:lpstr>Data Representativeness</vt:lpstr>
      <vt:lpstr>Pairing Hourly Surface Observations with Upper Air Data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687</cp:revision>
  <cp:lastPrinted>2022-08-22T19:30:55Z</cp:lastPrinted>
  <dcterms:created xsi:type="dcterms:W3CDTF">2013-08-07T20:24:31Z</dcterms:created>
  <dcterms:modified xsi:type="dcterms:W3CDTF">2025-03-09T20:48:35Z</dcterms:modified>
</cp:coreProperties>
</file>