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3"/>
  </p:sldMasterIdLst>
  <p:notesMasterIdLst>
    <p:notesMasterId r:id="rId15"/>
  </p:notesMasterIdLst>
  <p:handoutMasterIdLst>
    <p:handoutMasterId r:id="rId16"/>
  </p:handoutMasterIdLst>
  <p:sldIdLst>
    <p:sldId id="270" r:id="rId4"/>
    <p:sldId id="296" r:id="rId5"/>
    <p:sldId id="373" r:id="rId6"/>
    <p:sldId id="381" r:id="rId7"/>
    <p:sldId id="272" r:id="rId8"/>
    <p:sldId id="349" r:id="rId9"/>
    <p:sldId id="376" r:id="rId10"/>
    <p:sldId id="368" r:id="rId11"/>
    <p:sldId id="375" r:id="rId12"/>
    <p:sldId id="380" r:id="rId13"/>
    <p:sldId id="377" r:id="rId14"/>
  </p:sldIdLst>
  <p:sldSz cx="9144000" cy="6858000" type="screen4x3"/>
  <p:notesSz cx="6858000" cy="9313863"/>
  <p:embeddedFontLst>
    <p:embeddedFont>
      <p:font typeface="Trebuchet MS" panose="020B0603020202020204" pitchFamily="34" charset="0"/>
      <p:regular r:id="rId17"/>
      <p:bold r:id="rId18"/>
      <p:italic r:id="rId19"/>
      <p:boldItalic r:id="rId20"/>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521415D9-36F7-43E2-AB2F-B90AF26B5E84}">
      <p14:sectionLst xmlns:p14="http://schemas.microsoft.com/office/powerpoint/2010/main">
        <p14:section name="Default Section" id="{E1149AA3-26A7-4017-87AC-6816E67FD68B}">
          <p14:sldIdLst>
            <p14:sldId id="270"/>
            <p14:sldId id="296"/>
            <p14:sldId id="373"/>
            <p14:sldId id="381"/>
            <p14:sldId id="272"/>
            <p14:sldId id="349"/>
            <p14:sldId id="376"/>
            <p14:sldId id="368"/>
            <p14:sldId id="375"/>
            <p14:sldId id="380"/>
            <p14:sldId id="37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CC00"/>
    <a:srgbClr val="FFFF00"/>
    <a:srgbClr val="FFFF99"/>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26" autoAdjust="0"/>
    <p:restoredTop sz="96610" autoAdjust="0"/>
  </p:normalViewPr>
  <p:slideViewPr>
    <p:cSldViewPr snapToGrid="0">
      <p:cViewPr varScale="1">
        <p:scale>
          <a:sx n="84" d="100"/>
          <a:sy n="84" d="100"/>
        </p:scale>
        <p:origin x="1330" y="288"/>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varScale="1">
      <p:scale>
        <a:sx n="100" d="100"/>
        <a:sy n="100" d="100"/>
      </p:scale>
      <p:origin x="0" y="-427"/>
    </p:cViewPr>
  </p:sorterViewPr>
  <p:notesViewPr>
    <p:cSldViewPr snapToGrid="0">
      <p:cViewPr varScale="1">
        <p:scale>
          <a:sx n="49" d="100"/>
          <a:sy n="49" d="100"/>
        </p:scale>
        <p:origin x="2712" y="60"/>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2.fntdata"/><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font" Target="fonts/font1.fntdata"/><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font" Target="fonts/font4.fntdata"/><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notesMaster" Target="notesMasters/notesMaster1.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font" Target="fonts/font3.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271F4A4-DB3B-4274-B765-E98986BFC278}"/>
              </a:ext>
            </a:extLst>
          </p:cNvPr>
          <p:cNvSpPr>
            <a:spLocks noGrp="1"/>
          </p:cNvSpPr>
          <p:nvPr>
            <p:ph type="hdr" sz="quarter"/>
          </p:nvPr>
        </p:nvSpPr>
        <p:spPr>
          <a:xfrm>
            <a:off x="1" y="0"/>
            <a:ext cx="2972421" cy="466012"/>
          </a:xfrm>
          <a:prstGeom prst="rect">
            <a:avLst/>
          </a:prstGeom>
        </p:spPr>
        <p:txBody>
          <a:bodyPr vert="horz" lIns="91440" tIns="45720" rIns="91440" bIns="45720" rtlCol="0"/>
          <a:lstStyle>
            <a:lvl1pPr algn="l" eaLnBrk="1" hangingPunct="1">
              <a:defRPr sz="12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09D048C2-634C-4370-89C4-7225CE6464A5}"/>
              </a:ext>
            </a:extLst>
          </p:cNvPr>
          <p:cNvSpPr>
            <a:spLocks noGrp="1"/>
          </p:cNvSpPr>
          <p:nvPr>
            <p:ph type="dt" sz="quarter" idx="1"/>
          </p:nvPr>
        </p:nvSpPr>
        <p:spPr>
          <a:xfrm>
            <a:off x="3884027" y="0"/>
            <a:ext cx="2972421" cy="466012"/>
          </a:xfrm>
          <a:prstGeom prst="rect">
            <a:avLst/>
          </a:prstGeom>
        </p:spPr>
        <p:txBody>
          <a:bodyPr vert="horz" lIns="91440" tIns="45720" rIns="91440" bIns="45720" rtlCol="0"/>
          <a:lstStyle>
            <a:lvl1pPr algn="r" eaLnBrk="1" hangingPunct="1">
              <a:defRPr sz="1200">
                <a:latin typeface="Arial" charset="0"/>
                <a:cs typeface="+mn-cs"/>
              </a:defRPr>
            </a:lvl1pPr>
          </a:lstStyle>
          <a:p>
            <a:pPr>
              <a:defRPr/>
            </a:pPr>
            <a:fld id="{D8DBF4F0-F5BE-4DE1-A281-341D53AAB2C3}" type="datetimeFigureOut">
              <a:rPr lang="en-US"/>
              <a:pPr>
                <a:defRPr/>
              </a:pPr>
              <a:t>6/27/2025</a:t>
            </a:fld>
            <a:endParaRPr lang="en-US" dirty="0"/>
          </a:p>
        </p:txBody>
      </p:sp>
      <p:sp>
        <p:nvSpPr>
          <p:cNvPr id="4" name="Footer Placeholder 3">
            <a:extLst>
              <a:ext uri="{FF2B5EF4-FFF2-40B4-BE49-F238E27FC236}">
                <a16:creationId xmlns:a16="http://schemas.microsoft.com/office/drawing/2014/main" id="{F3315E56-35A6-4DB9-8C4D-03DABA6EFB75}"/>
              </a:ext>
            </a:extLst>
          </p:cNvPr>
          <p:cNvSpPr>
            <a:spLocks noGrp="1"/>
          </p:cNvSpPr>
          <p:nvPr>
            <p:ph type="ftr" sz="quarter" idx="2"/>
          </p:nvPr>
        </p:nvSpPr>
        <p:spPr>
          <a:xfrm>
            <a:off x="1" y="8846261"/>
            <a:ext cx="2972421" cy="466012"/>
          </a:xfrm>
          <a:prstGeom prst="rect">
            <a:avLst/>
          </a:prstGeom>
        </p:spPr>
        <p:txBody>
          <a:bodyPr vert="horz" lIns="91440" tIns="45720" rIns="91440" bIns="45720" rtlCol="0" anchor="b"/>
          <a:lstStyle>
            <a:lvl1pPr algn="l" eaLnBrk="1" hangingPunct="1">
              <a:defRPr sz="1200">
                <a:latin typeface="Arial" charset="0"/>
                <a:cs typeface="+mn-cs"/>
              </a:defRPr>
            </a:lvl1pPr>
          </a:lstStyle>
          <a:p>
            <a:pPr>
              <a:defRPr/>
            </a:pPr>
            <a:endParaRPr lang="en-US"/>
          </a:p>
        </p:txBody>
      </p:sp>
      <p:sp>
        <p:nvSpPr>
          <p:cNvPr id="5" name="Slide Number Placeholder 4">
            <a:extLst>
              <a:ext uri="{FF2B5EF4-FFF2-40B4-BE49-F238E27FC236}">
                <a16:creationId xmlns:a16="http://schemas.microsoft.com/office/drawing/2014/main" id="{6FF2C7A3-2B12-4E86-AEC1-8FAA4D154AA4}"/>
              </a:ext>
            </a:extLst>
          </p:cNvPr>
          <p:cNvSpPr>
            <a:spLocks noGrp="1"/>
          </p:cNvSpPr>
          <p:nvPr>
            <p:ph type="sldNum" sz="quarter" idx="3"/>
          </p:nvPr>
        </p:nvSpPr>
        <p:spPr>
          <a:xfrm>
            <a:off x="3884027" y="8846261"/>
            <a:ext cx="2972421" cy="4660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DBED8D8C-B510-495E-BDBE-E236A7139FAB}"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51FF15C-FE9C-4DF4-B41A-E06C511B6F19}"/>
              </a:ext>
            </a:extLst>
          </p:cNvPr>
          <p:cNvSpPr>
            <a:spLocks noGrp="1"/>
          </p:cNvSpPr>
          <p:nvPr>
            <p:ph type="hdr" sz="quarter"/>
          </p:nvPr>
        </p:nvSpPr>
        <p:spPr>
          <a:xfrm>
            <a:off x="1" y="0"/>
            <a:ext cx="2972421" cy="466012"/>
          </a:xfrm>
          <a:prstGeom prst="rect">
            <a:avLst/>
          </a:prstGeom>
        </p:spPr>
        <p:txBody>
          <a:bodyPr vert="horz" lIns="92616" tIns="46309" rIns="92616" bIns="46309"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CA36CF3A-6546-465D-8FCD-D229470E176C}"/>
              </a:ext>
            </a:extLst>
          </p:cNvPr>
          <p:cNvSpPr>
            <a:spLocks noGrp="1"/>
          </p:cNvSpPr>
          <p:nvPr>
            <p:ph type="dt" idx="1"/>
          </p:nvPr>
        </p:nvSpPr>
        <p:spPr>
          <a:xfrm>
            <a:off x="3884027" y="0"/>
            <a:ext cx="2972421" cy="466012"/>
          </a:xfrm>
          <a:prstGeom prst="rect">
            <a:avLst/>
          </a:prstGeom>
        </p:spPr>
        <p:txBody>
          <a:bodyPr vert="horz" lIns="92616" tIns="46309" rIns="92616" bIns="46309" rtlCol="0"/>
          <a:lstStyle>
            <a:lvl1pPr algn="r" eaLnBrk="1" hangingPunct="1">
              <a:defRPr sz="1300">
                <a:latin typeface="Arial" charset="0"/>
                <a:cs typeface="+mn-cs"/>
              </a:defRPr>
            </a:lvl1pPr>
          </a:lstStyle>
          <a:p>
            <a:pPr>
              <a:defRPr/>
            </a:pPr>
            <a:fld id="{EB5DE92A-621B-4ABE-87CD-C84BDC11E849}" type="datetimeFigureOut">
              <a:rPr lang="en-US"/>
              <a:pPr>
                <a:defRPr/>
              </a:pPr>
              <a:t>6/27/2025</a:t>
            </a:fld>
            <a:endParaRPr lang="en-US" dirty="0"/>
          </a:p>
        </p:txBody>
      </p:sp>
      <p:sp>
        <p:nvSpPr>
          <p:cNvPr id="4" name="Slide Image Placeholder 3">
            <a:extLst>
              <a:ext uri="{FF2B5EF4-FFF2-40B4-BE49-F238E27FC236}">
                <a16:creationId xmlns:a16="http://schemas.microsoft.com/office/drawing/2014/main" id="{4B8C20C4-444E-4A78-B846-6E6125D3ACCD}"/>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16" tIns="46309" rIns="92616" bIns="46309" rtlCol="0" anchor="ctr"/>
          <a:lstStyle/>
          <a:p>
            <a:pPr lvl="0"/>
            <a:endParaRPr lang="en-US" noProof="0" dirty="0"/>
          </a:p>
        </p:txBody>
      </p:sp>
      <p:sp>
        <p:nvSpPr>
          <p:cNvPr id="5" name="Notes Placeholder 4">
            <a:extLst>
              <a:ext uri="{FF2B5EF4-FFF2-40B4-BE49-F238E27FC236}">
                <a16:creationId xmlns:a16="http://schemas.microsoft.com/office/drawing/2014/main" id="{C34D7B40-12DE-4616-9CE3-9D791D0B0997}"/>
              </a:ext>
            </a:extLst>
          </p:cNvPr>
          <p:cNvSpPr>
            <a:spLocks noGrp="1"/>
          </p:cNvSpPr>
          <p:nvPr>
            <p:ph type="body" sz="quarter" idx="3"/>
          </p:nvPr>
        </p:nvSpPr>
        <p:spPr>
          <a:xfrm>
            <a:off x="686421" y="4424721"/>
            <a:ext cx="5485158" cy="4190921"/>
          </a:xfrm>
          <a:prstGeom prst="rect">
            <a:avLst/>
          </a:prstGeom>
        </p:spPr>
        <p:txBody>
          <a:bodyPr vert="horz" lIns="92616" tIns="46309" rIns="92616" bIns="4630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9BE0833-0EBA-402D-97FA-DF6B30A7C7F6}"/>
              </a:ext>
            </a:extLst>
          </p:cNvPr>
          <p:cNvSpPr>
            <a:spLocks noGrp="1"/>
          </p:cNvSpPr>
          <p:nvPr>
            <p:ph type="ftr" sz="quarter" idx="4"/>
          </p:nvPr>
        </p:nvSpPr>
        <p:spPr>
          <a:xfrm>
            <a:off x="1" y="8846261"/>
            <a:ext cx="2972421" cy="466012"/>
          </a:xfrm>
          <a:prstGeom prst="rect">
            <a:avLst/>
          </a:prstGeom>
        </p:spPr>
        <p:txBody>
          <a:bodyPr vert="horz" lIns="92616" tIns="46309" rIns="92616" bIns="46309"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8032D00D-88DF-49AB-A697-8E3E7BCAEBF4}"/>
              </a:ext>
            </a:extLst>
          </p:cNvPr>
          <p:cNvSpPr>
            <a:spLocks noGrp="1"/>
          </p:cNvSpPr>
          <p:nvPr>
            <p:ph type="sldNum" sz="quarter" idx="5"/>
          </p:nvPr>
        </p:nvSpPr>
        <p:spPr>
          <a:xfrm>
            <a:off x="3884027" y="8846261"/>
            <a:ext cx="2972421" cy="466012"/>
          </a:xfrm>
          <a:prstGeom prst="rect">
            <a:avLst/>
          </a:prstGeom>
        </p:spPr>
        <p:txBody>
          <a:bodyPr vert="horz" wrap="square" lIns="92616" tIns="46309" rIns="92616" bIns="46309" numCol="1" anchor="b" anchorCtr="0" compatLnSpc="1">
            <a:prstTxWarp prst="textNoShape">
              <a:avLst/>
            </a:prstTxWarp>
          </a:bodyPr>
          <a:lstStyle>
            <a:lvl1pPr algn="r" eaLnBrk="1" hangingPunct="1">
              <a:defRPr sz="1300"/>
            </a:lvl1pPr>
          </a:lstStyle>
          <a:p>
            <a:pPr>
              <a:defRPr/>
            </a:pPr>
            <a:fld id="{9B437AF2-65D9-49C6-91F7-B8B6280B0FF1}"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7A42C556-5DAE-4F3E-8E73-0F45FFEFD0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D8C6F368-94F7-45DB-B3AD-9517BFBAC52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172" name="Slide Number Placeholder 3">
            <a:extLst>
              <a:ext uri="{FF2B5EF4-FFF2-40B4-BE49-F238E27FC236}">
                <a16:creationId xmlns:a16="http://schemas.microsoft.com/office/drawing/2014/main" id="{7A73678A-6DEE-4C18-A430-DD84A4AF39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4D5D58C-0ACE-43DD-AF9F-98229DF15764}" type="slidenum">
              <a:rPr lang="en-US" altLang="en-US" sz="1300" smtClean="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4820350A-5C61-46B0-8D3B-2F8C6F8E40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5D4DE24C-DA3D-428B-899C-BF137E96EF5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200"/>
              </a:spcBef>
            </a:pPr>
            <a:endParaRPr lang="en-US" altLang="en-US" dirty="0"/>
          </a:p>
        </p:txBody>
      </p:sp>
      <p:sp>
        <p:nvSpPr>
          <p:cNvPr id="31748" name="Slide Number Placeholder 3">
            <a:extLst>
              <a:ext uri="{FF2B5EF4-FFF2-40B4-BE49-F238E27FC236}">
                <a16:creationId xmlns:a16="http://schemas.microsoft.com/office/drawing/2014/main" id="{0B0B91DB-AC65-47C4-BD03-6EE8CFE8CD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B6FB20B-846A-4A39-87D6-7CE04BF24ACF}" type="slidenum">
              <a:rPr lang="en-US" altLang="en-US" sz="1300" smtClean="0">
                <a:latin typeface="Arial" panose="020B0604020202020204" pitchFamily="34" charset="0"/>
              </a:rPr>
              <a:pPr>
                <a:spcBef>
                  <a:spcPct val="0"/>
                </a:spcBef>
              </a:pPr>
              <a:t>10</a:t>
            </a:fld>
            <a:endParaRPr lang="en-US" altLang="en-US" sz="130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A12B3539-874F-4B5F-8664-9954AF8BB0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F553EF6C-BCF3-40EE-9D44-B46A515AA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200"/>
              </a:spcBef>
            </a:pPr>
            <a:endParaRPr lang="en-US" altLang="en-US" dirty="0"/>
          </a:p>
        </p:txBody>
      </p:sp>
      <p:sp>
        <p:nvSpPr>
          <p:cNvPr id="33796" name="Slide Number Placeholder 3">
            <a:extLst>
              <a:ext uri="{FF2B5EF4-FFF2-40B4-BE49-F238E27FC236}">
                <a16:creationId xmlns:a16="http://schemas.microsoft.com/office/drawing/2014/main" id="{3BF10E20-8A76-4A76-97E4-FC5B68688E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2AC25A8-465A-4A92-94BB-EC05CEC8DDF1}" type="slidenum">
              <a:rPr lang="en-US" altLang="en-US" sz="1300" smtClean="0">
                <a:latin typeface="Arial" panose="020B0604020202020204" pitchFamily="34" charset="0"/>
              </a:rPr>
              <a:pPr>
                <a:spcBef>
                  <a:spcPct val="0"/>
                </a:spcBef>
              </a:pPr>
              <a:t>11</a:t>
            </a:fld>
            <a:endParaRPr lang="en-US" altLang="en-US" sz="130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50A802BB-56DA-4CAB-9474-849EC39F2E9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D81736C3-1503-40BC-9794-45AFBD3BE8A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a:p>
        </p:txBody>
      </p:sp>
      <p:sp>
        <p:nvSpPr>
          <p:cNvPr id="11268" name="Slide Number Placeholder 3">
            <a:extLst>
              <a:ext uri="{FF2B5EF4-FFF2-40B4-BE49-F238E27FC236}">
                <a16:creationId xmlns:a16="http://schemas.microsoft.com/office/drawing/2014/main" id="{7C21E338-1E12-426A-A715-75EC278CA2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77AC8F6-1C33-424E-8838-0E3787D1D38B}" type="slidenum">
              <a:rPr lang="en-US" altLang="en-US" sz="1300" smtClean="0">
                <a:latin typeface="Arial" panose="020B0604020202020204" pitchFamily="34" charset="0"/>
              </a:rPr>
              <a:pPr>
                <a:spcBef>
                  <a:spcPct val="0"/>
                </a:spcBef>
              </a:pPr>
              <a:t>2</a:t>
            </a:fld>
            <a:endParaRPr lang="en-US" altLang="en-US" sz="130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304DF524-33BC-4557-9012-669A68CB6EC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5CDF0F21-14A0-4BBE-8F74-D52C7D9BA2E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5364" name="Slide Number Placeholder 3">
            <a:extLst>
              <a:ext uri="{FF2B5EF4-FFF2-40B4-BE49-F238E27FC236}">
                <a16:creationId xmlns:a16="http://schemas.microsoft.com/office/drawing/2014/main" id="{AF4CEB53-9A77-454E-974A-BC1759D570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E9B38EA-040A-4DD3-9A1A-A0220D154838}" type="slidenum">
              <a:rPr lang="en-US" altLang="en-US" sz="1300" smtClean="0">
                <a:latin typeface="Arial" panose="020B0604020202020204" pitchFamily="34" charset="0"/>
              </a:rPr>
              <a:pPr>
                <a:spcBef>
                  <a:spcPct val="0"/>
                </a:spcBef>
              </a:pPr>
              <a:t>3</a:t>
            </a:fld>
            <a:endParaRPr lang="en-US" altLang="en-US" sz="130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5AA2C4E5-C1D5-430D-9179-2D2884D95E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880227B8-3C7B-4AB0-989B-FAA4A311D7E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7412" name="Slide Number Placeholder 3">
            <a:extLst>
              <a:ext uri="{FF2B5EF4-FFF2-40B4-BE49-F238E27FC236}">
                <a16:creationId xmlns:a16="http://schemas.microsoft.com/office/drawing/2014/main" id="{7E2164B1-6C9C-4F3E-B80B-8313D84D5A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0317532-EE3C-4E35-BF24-800EEEA1D749}" type="slidenum">
              <a:rPr lang="en-US" altLang="en-US" sz="1300" smtClean="0">
                <a:latin typeface="Arial" panose="020B0604020202020204" pitchFamily="34" charset="0"/>
              </a:rPr>
              <a:pPr>
                <a:spcBef>
                  <a:spcPct val="0"/>
                </a:spcBef>
              </a:pPr>
              <a:t>4</a:t>
            </a:fld>
            <a:endParaRPr lang="en-US" altLang="en-US" sz="1300">
              <a:latin typeface="Arial" panose="020B0604020202020204" pitchFamily="34" charset="0"/>
            </a:endParaRPr>
          </a:p>
        </p:txBody>
      </p:sp>
    </p:spTree>
    <p:extLst>
      <p:ext uri="{BB962C8B-B14F-4D97-AF65-F5344CB8AC3E}">
        <p14:creationId xmlns:p14="http://schemas.microsoft.com/office/powerpoint/2010/main" val="38750056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E41C81A9-C1CB-44C3-BC4A-8A24D958C952}"/>
              </a:ext>
            </a:extLst>
          </p:cNvPr>
          <p:cNvSpPr>
            <a:spLocks noGrp="1" noRot="1" noChangeAspect="1" noTextEdit="1"/>
          </p:cNvSpPr>
          <p:nvPr>
            <p:ph type="sldImg"/>
          </p:nvPr>
        </p:nvSpPr>
        <p:spPr bwMode="auto">
          <a:xfrm>
            <a:off x="1327150" y="700088"/>
            <a:ext cx="4216400" cy="31638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73EC3D75-BE37-4FDA-A68D-9B920E56C9A9}"/>
              </a:ext>
            </a:extLst>
          </p:cNvPr>
          <p:cNvSpPr>
            <a:spLocks noGrp="1" noChangeArrowheads="1"/>
          </p:cNvSpPr>
          <p:nvPr>
            <p:ph type="body" idx="1"/>
          </p:nvPr>
        </p:nvSpPr>
        <p:spPr bwMode="auto">
          <a:xfrm>
            <a:off x="686421" y="3984158"/>
            <a:ext cx="5485158" cy="51627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dirty="0"/>
          </a:p>
        </p:txBody>
      </p:sp>
      <p:sp>
        <p:nvSpPr>
          <p:cNvPr id="19460" name="Slide Number Placeholder 3">
            <a:extLst>
              <a:ext uri="{FF2B5EF4-FFF2-40B4-BE49-F238E27FC236}">
                <a16:creationId xmlns:a16="http://schemas.microsoft.com/office/drawing/2014/main" id="{67D08080-0876-42BC-BE0B-98CCCDD4B43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F7A7C79-F62A-4531-9E1E-8B4C348F3107}" type="slidenum">
              <a:rPr lang="en-US" altLang="en-US" sz="1300" smtClean="0">
                <a:latin typeface="Arial" panose="020B0604020202020204" pitchFamily="34" charset="0"/>
              </a:rPr>
              <a:pPr>
                <a:spcBef>
                  <a:spcPct val="0"/>
                </a:spcBef>
              </a:pPr>
              <a:t>5</a:t>
            </a:fld>
            <a:endParaRPr lang="en-US" altLang="en-US" sz="130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6949BFF3-C319-4519-91C9-3933594167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7862DBC1-B51B-43CE-8428-223D6D86E35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3556" name="Slide Number Placeholder 3">
            <a:extLst>
              <a:ext uri="{FF2B5EF4-FFF2-40B4-BE49-F238E27FC236}">
                <a16:creationId xmlns:a16="http://schemas.microsoft.com/office/drawing/2014/main" id="{86449141-F008-4CBB-BEDA-239173C0CA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DB19B4E-BA9D-4355-9E39-C93E93847011}" type="slidenum">
              <a:rPr lang="en-US" altLang="en-US" sz="1300" smtClean="0">
                <a:latin typeface="Arial" panose="020B0604020202020204" pitchFamily="34" charset="0"/>
              </a:rPr>
              <a:pPr>
                <a:spcBef>
                  <a:spcPct val="0"/>
                </a:spcBef>
              </a:pPr>
              <a:t>6</a:t>
            </a:fld>
            <a:endParaRPr lang="en-US" altLang="en-US" sz="130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104D55AE-F09C-43E3-9DFE-D2110F11B94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43484575-39B2-49FE-A59F-7486EDDA91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200"/>
              </a:spcBef>
            </a:pPr>
            <a:endParaRPr lang="en-US" altLang="en-US" dirty="0"/>
          </a:p>
        </p:txBody>
      </p:sp>
      <p:sp>
        <p:nvSpPr>
          <p:cNvPr id="25604" name="Slide Number Placeholder 3">
            <a:extLst>
              <a:ext uri="{FF2B5EF4-FFF2-40B4-BE49-F238E27FC236}">
                <a16:creationId xmlns:a16="http://schemas.microsoft.com/office/drawing/2014/main" id="{552C3188-E139-4A83-BB78-37E7EDB7EC4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5CAA005-FC2E-4DA7-9B32-CAEDB58E0EF8}" type="slidenum">
              <a:rPr lang="en-US" altLang="en-US" sz="1300" smtClean="0">
                <a:latin typeface="Arial" panose="020B0604020202020204" pitchFamily="34" charset="0"/>
              </a:rPr>
              <a:pPr>
                <a:spcBef>
                  <a:spcPct val="0"/>
                </a:spcBef>
              </a:pPr>
              <a:t>7</a:t>
            </a:fld>
            <a:endParaRPr lang="en-US" altLang="en-US" sz="130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Notes Placeholder 2">
            <a:extLst>
              <a:ext uri="{FF2B5EF4-FFF2-40B4-BE49-F238E27FC236}">
                <a16:creationId xmlns:a16="http://schemas.microsoft.com/office/drawing/2014/main" id="{8BD299F6-71B6-4015-AF50-AD29C78CFEB6}"/>
              </a:ext>
            </a:extLst>
          </p:cNvPr>
          <p:cNvSpPr>
            <a:spLocks noGrp="1"/>
          </p:cNvSpPr>
          <p:nvPr>
            <p:ph type="body" idx="1"/>
          </p:nvPr>
        </p:nvSpPr>
        <p:spPr bwMode="auto">
          <a:xfrm>
            <a:off x="672445" y="4661703"/>
            <a:ext cx="5486710" cy="41909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dirty="0"/>
          </a:p>
          <a:p>
            <a:pPr eaLnBrk="1" hangingPunct="1">
              <a:spcBef>
                <a:spcPts val="1200"/>
              </a:spcBef>
            </a:pPr>
            <a:endParaRPr lang="en-US" altLang="en-US" dirty="0"/>
          </a:p>
        </p:txBody>
      </p:sp>
      <p:sp>
        <p:nvSpPr>
          <p:cNvPr id="21507" name="Slide Number Placeholder 3">
            <a:extLst>
              <a:ext uri="{FF2B5EF4-FFF2-40B4-BE49-F238E27FC236}">
                <a16:creationId xmlns:a16="http://schemas.microsoft.com/office/drawing/2014/main" id="{48B3DBD3-39E2-4BD4-8BE1-72363F9599B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B55B33F-ED44-4535-8960-DDB297D63B2C}" type="slidenum">
              <a:rPr lang="en-US" altLang="en-US" sz="1300" smtClean="0">
                <a:latin typeface="Arial" panose="020B0604020202020204" pitchFamily="34" charset="0"/>
              </a:rPr>
              <a:pPr>
                <a:spcBef>
                  <a:spcPct val="0"/>
                </a:spcBef>
              </a:pPr>
              <a:t>8</a:t>
            </a:fld>
            <a:endParaRPr lang="en-US" altLang="en-US" sz="1300">
              <a:latin typeface="Arial" panose="020B0604020202020204" pitchFamily="34" charset="0"/>
            </a:endParaRPr>
          </a:p>
        </p:txBody>
      </p:sp>
      <p:grpSp>
        <p:nvGrpSpPr>
          <p:cNvPr id="21508" name="Group 7">
            <a:extLst>
              <a:ext uri="{FF2B5EF4-FFF2-40B4-BE49-F238E27FC236}">
                <a16:creationId xmlns:a16="http://schemas.microsoft.com/office/drawing/2014/main" id="{DC3216BE-ABCE-478A-AD21-D68262B8091E}"/>
              </a:ext>
            </a:extLst>
          </p:cNvPr>
          <p:cNvGrpSpPr>
            <a:grpSpLocks/>
          </p:cNvGrpSpPr>
          <p:nvPr/>
        </p:nvGrpSpPr>
        <p:grpSpPr bwMode="auto">
          <a:xfrm>
            <a:off x="1949002" y="567803"/>
            <a:ext cx="2860606" cy="3874414"/>
            <a:chOff x="1992313" y="566738"/>
            <a:chExt cx="2924175" cy="3867150"/>
          </a:xfrm>
        </p:grpSpPr>
        <p:pic>
          <p:nvPicPr>
            <p:cNvPr id="21509" name="Content Placeholder 4">
              <a:extLst>
                <a:ext uri="{FF2B5EF4-FFF2-40B4-BE49-F238E27FC236}">
                  <a16:creationId xmlns:a16="http://schemas.microsoft.com/office/drawing/2014/main" id="{D2FF2B7A-9B17-4119-9A5F-415FCB67BE3D}"/>
                </a:ext>
              </a:extLst>
            </p:cNvPr>
            <p:cNvPicPr>
              <a:picLocks noChangeAspect="1"/>
            </p:cNvPicPr>
            <p:nvPr/>
          </p:nvPicPr>
          <p:blipFill>
            <a:blip r:embed="rId3">
              <a:lum bright="-20000" contrast="20000"/>
              <a:extLst>
                <a:ext uri="{28A0092B-C50C-407E-A947-70E740481C1C}">
                  <a14:useLocalDpi xmlns:a14="http://schemas.microsoft.com/office/drawing/2010/main" val="0"/>
                </a:ext>
              </a:extLst>
            </a:blip>
            <a:srcRect l="2486" t="1379" r="1187"/>
            <a:stretch>
              <a:fillRect/>
            </a:stretch>
          </p:blipFill>
          <p:spPr bwMode="auto">
            <a:xfrm>
              <a:off x="1992313" y="566738"/>
              <a:ext cx="2924175"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334E857D-DEA3-456B-8F38-ACBC17657506}"/>
                </a:ext>
              </a:extLst>
            </p:cNvPr>
            <p:cNvSpPr/>
            <p:nvPr/>
          </p:nvSpPr>
          <p:spPr>
            <a:xfrm>
              <a:off x="2457450" y="3089275"/>
              <a:ext cx="484188" cy="701675"/>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 name="Oval 6">
              <a:extLst>
                <a:ext uri="{FF2B5EF4-FFF2-40B4-BE49-F238E27FC236}">
                  <a16:creationId xmlns:a16="http://schemas.microsoft.com/office/drawing/2014/main" id="{C73B31C6-A802-43E6-ADE1-DAF1696A0F24}"/>
                </a:ext>
              </a:extLst>
            </p:cNvPr>
            <p:cNvSpPr/>
            <p:nvPr/>
          </p:nvSpPr>
          <p:spPr>
            <a:xfrm>
              <a:off x="3665538" y="2947988"/>
              <a:ext cx="198437" cy="184150"/>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C37E4B10-E08B-4F20-AA43-07B8434DBBA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a:extLst>
              <a:ext uri="{FF2B5EF4-FFF2-40B4-BE49-F238E27FC236}">
                <a16:creationId xmlns:a16="http://schemas.microsoft.com/office/drawing/2014/main" id="{8550C3BD-42B4-470B-97C8-824A1AE855E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ts val="1200"/>
              </a:spcBef>
            </a:pPr>
            <a:endParaRPr lang="en-US" altLang="en-US" dirty="0"/>
          </a:p>
        </p:txBody>
      </p:sp>
      <p:sp>
        <p:nvSpPr>
          <p:cNvPr id="29700" name="Slide Number Placeholder 3">
            <a:extLst>
              <a:ext uri="{FF2B5EF4-FFF2-40B4-BE49-F238E27FC236}">
                <a16:creationId xmlns:a16="http://schemas.microsoft.com/office/drawing/2014/main" id="{7E5AE3BD-6F82-40CC-8988-4709BDD16BC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75528A-227C-4625-A61F-D4ABC22BD49D}" type="slidenum">
              <a:rPr lang="en-US" altLang="en-US" sz="1300" smtClean="0">
                <a:latin typeface="Arial" panose="020B0604020202020204" pitchFamily="34" charset="0"/>
              </a:rPr>
              <a:pPr>
                <a:spcBef>
                  <a:spcPct val="0"/>
                </a:spcBef>
              </a:pPr>
              <a:t>9</a:t>
            </a:fld>
            <a:endParaRPr lang="en-US" altLang="en-US" sz="13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4896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endParaRPr lang="en-US" dirty="0"/>
          </a:p>
        </p:txBody>
      </p:sp>
    </p:spTree>
    <p:extLst>
      <p:ext uri="{BB962C8B-B14F-4D97-AF65-F5344CB8AC3E}">
        <p14:creationId xmlns:p14="http://schemas.microsoft.com/office/powerpoint/2010/main" val="2583821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38501306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2194787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Tree>
    <p:extLst>
      <p:ext uri="{BB962C8B-B14F-4D97-AF65-F5344CB8AC3E}">
        <p14:creationId xmlns:p14="http://schemas.microsoft.com/office/powerpoint/2010/main" val="2865792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10829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69229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F4C9EE78-6EC6-4A0C-A90E-9F0F37975FCE}"/>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a:extLst>
              <a:ext uri="{FF2B5EF4-FFF2-40B4-BE49-F238E27FC236}">
                <a16:creationId xmlns:a16="http://schemas.microsoft.com/office/drawing/2014/main" id="{0BAABF0D-24A4-4778-B6B5-792C660F118C}"/>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043" r:id="rId1"/>
    <p:sldLayoutId id="2147484044" r:id="rId2"/>
    <p:sldLayoutId id="2147484038" r:id="rId3"/>
    <p:sldLayoutId id="2147484039" r:id="rId4"/>
    <p:sldLayoutId id="2147484040" r:id="rId5"/>
    <p:sldLayoutId id="2147484041" r:id="rId6"/>
    <p:sldLayoutId id="2147484042" r:id="rId7"/>
  </p:sldLayoutIdLst>
  <p:hf hdr="0" ftr="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1DBE60D-5A97-4E88-90C4-1E4B719AFA27}"/>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a:latin typeface="Times New Roman" panose="02020603050405020304" pitchFamily="18" charset="0"/>
                <a:ea typeface="+mj-ea"/>
                <a:cs typeface="Times New Roman" panose="02020603050405020304" pitchFamily="18" charset="0"/>
              </a:rPr>
              <a:t>Course: MODL 301</a:t>
            </a:r>
            <a:endParaRPr lang="en-US" cap="small" dirty="0">
              <a:latin typeface="Times New Roman" panose="02020603050405020304" pitchFamily="18" charset="0"/>
              <a:ea typeface="+mj-ea"/>
              <a:cs typeface="Times New Roman" panose="02020603050405020304" pitchFamily="18" charset="0"/>
            </a:endParaRPr>
          </a:p>
        </p:txBody>
      </p:sp>
      <p:sp>
        <p:nvSpPr>
          <p:cNvPr id="7" name="Rectangle 5">
            <a:extLst>
              <a:ext uri="{FF2B5EF4-FFF2-40B4-BE49-F238E27FC236}">
                <a16:creationId xmlns:a16="http://schemas.microsoft.com/office/drawing/2014/main" id="{51549A4D-5E83-4136-B053-3596DEF855D8}"/>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dirty="0">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dirty="0">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8" name="Title 1">
            <a:extLst>
              <a:ext uri="{FF2B5EF4-FFF2-40B4-BE49-F238E27FC236}">
                <a16:creationId xmlns:a16="http://schemas.microsoft.com/office/drawing/2014/main" id="{77EE134E-9E72-4B7D-9347-3D6E1FB102F7}"/>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Introduction to Hands-on Activities</a:t>
            </a:r>
          </a:p>
        </p:txBody>
      </p:sp>
      <p:sp>
        <p:nvSpPr>
          <p:cNvPr id="9" name="Title 1">
            <a:extLst>
              <a:ext uri="{FF2B5EF4-FFF2-40B4-BE49-F238E27FC236}">
                <a16:creationId xmlns:a16="http://schemas.microsoft.com/office/drawing/2014/main" id="{B4245AF6-2BDB-47F2-9B13-DDB0EA1FA810}"/>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8ADAEA5-FF37-4A1A-9062-8AEBE26D002D}"/>
              </a:ext>
            </a:extLst>
          </p:cNvPr>
          <p:cNvSpPr>
            <a:spLocks noGrp="1"/>
          </p:cNvSpPr>
          <p:nvPr>
            <p:ph type="title"/>
          </p:nvPr>
        </p:nvSpPr>
        <p:spPr>
          <a:xfrm>
            <a:off x="1198563" y="0"/>
            <a:ext cx="7467600" cy="623887"/>
          </a:xfrm>
        </p:spPr>
        <p:txBody>
          <a:bodyPr/>
          <a:lstStyle/>
          <a:p>
            <a:pPr>
              <a:defRPr/>
            </a:pPr>
            <a:r>
              <a:rPr lang="en-US" dirty="0">
                <a:latin typeface="Times New Roman" panose="02020603050405020304" pitchFamily="18" charset="0"/>
                <a:cs typeface="Times New Roman" panose="02020603050405020304" pitchFamily="18" charset="0"/>
              </a:rPr>
              <a:t>Martins Creek Cont’d</a:t>
            </a:r>
          </a:p>
        </p:txBody>
      </p:sp>
      <p:sp>
        <p:nvSpPr>
          <p:cNvPr id="10243" name="Content Placeholder 6">
            <a:extLst>
              <a:ext uri="{FF2B5EF4-FFF2-40B4-BE49-F238E27FC236}">
                <a16:creationId xmlns:a16="http://schemas.microsoft.com/office/drawing/2014/main" id="{F8549BDE-B657-47A0-976F-00710B213FC5}"/>
              </a:ext>
            </a:extLst>
          </p:cNvPr>
          <p:cNvSpPr>
            <a:spLocks noGrp="1"/>
          </p:cNvSpPr>
          <p:nvPr>
            <p:ph sz="half" idx="1"/>
          </p:nvPr>
        </p:nvSpPr>
        <p:spPr>
          <a:xfrm>
            <a:off x="966334" y="793573"/>
            <a:ext cx="7488238" cy="5851423"/>
          </a:xfrm>
        </p:spPr>
        <p:txBody>
          <a:bodyPr/>
          <a:lstStyle/>
          <a:p>
            <a:pPr>
              <a:spcBef>
                <a:spcPct val="0"/>
              </a:spcBef>
              <a:spcAft>
                <a:spcPts val="1200"/>
              </a:spcAft>
              <a:buFont typeface="Wingdings" pitchFamily="2" charset="2"/>
              <a:buChar char="Ø"/>
              <a:defRPr/>
            </a:pPr>
            <a:r>
              <a:rPr lang="en-US" sz="2800" dirty="0">
                <a:latin typeface="Times New Roman" panose="02020603050405020304" pitchFamily="18" charset="0"/>
                <a:cs typeface="Times New Roman" panose="02020603050405020304" pitchFamily="18" charset="0"/>
              </a:rPr>
              <a:t>We will run two scenarios using AERMOD:</a:t>
            </a:r>
          </a:p>
          <a:p>
            <a:pPr>
              <a:spcBef>
                <a:spcPct val="0"/>
              </a:spcBef>
              <a:spcAft>
                <a:spcPts val="1200"/>
              </a:spcAft>
              <a:buFont typeface="Wingdings" pitchFamily="2" charset="2"/>
              <a:buChar char="Ø"/>
              <a:defRPr/>
            </a:pPr>
            <a:r>
              <a:rPr lang="en-US" sz="2800" dirty="0">
                <a:latin typeface="Times New Roman" panose="02020603050405020304" pitchFamily="18" charset="0"/>
                <a:cs typeface="Times New Roman" panose="02020603050405020304" pitchFamily="18" charset="0"/>
              </a:rPr>
              <a:t>First Scenario:</a:t>
            </a:r>
          </a:p>
          <a:p>
            <a:pPr lvl="1">
              <a:spcBef>
                <a:spcPct val="0"/>
              </a:spcBef>
              <a:spcAft>
                <a:spcPts val="1200"/>
              </a:spcAft>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1 year of meteorological data (May 1, 2011 through April 30, 2012):</a:t>
            </a:r>
          </a:p>
          <a:p>
            <a:pPr lvl="2">
              <a:spcBef>
                <a:spcPct val="0"/>
              </a:spcBef>
              <a:spcAft>
                <a:spcPts val="1200"/>
              </a:spcAft>
              <a:buFont typeface="Courier New" panose="02070309020205020404" pitchFamily="49" charset="0"/>
              <a:buChar char="o"/>
              <a:defRPr/>
            </a:pPr>
            <a:r>
              <a:rPr lang="en-US" dirty="0">
                <a:latin typeface="Times New Roman" panose="02020603050405020304" pitchFamily="18" charset="0"/>
                <a:cs typeface="Times New Roman" panose="02020603050405020304" pitchFamily="18" charset="0"/>
              </a:rPr>
              <a:t>Martins Creek site-specific tower &amp; SODAR data – </a:t>
            </a:r>
            <a:r>
              <a:rPr lang="en-US" dirty="0">
                <a:solidFill>
                  <a:srgbClr val="C00000"/>
                </a:solidFill>
                <a:latin typeface="Times New Roman" panose="02020603050405020304" pitchFamily="18" charset="0"/>
                <a:cs typeface="Times New Roman" panose="02020603050405020304" pitchFamily="18" charset="0"/>
              </a:rPr>
              <a:t>Primary</a:t>
            </a:r>
          </a:p>
          <a:p>
            <a:pPr lvl="2">
              <a:spcBef>
                <a:spcPct val="0"/>
              </a:spcBef>
              <a:spcAft>
                <a:spcPts val="1200"/>
              </a:spcAft>
              <a:buFont typeface="Courier New" panose="02070309020205020404" pitchFamily="49" charset="0"/>
              <a:buChar char="o"/>
              <a:defRPr/>
            </a:pPr>
            <a:r>
              <a:rPr lang="en-US" dirty="0">
                <a:latin typeface="Times New Roman" panose="02020603050405020304" pitchFamily="18" charset="0"/>
                <a:cs typeface="Times New Roman" panose="02020603050405020304" pitchFamily="18" charset="0"/>
              </a:rPr>
              <a:t>1-minute hourly ASOS data (KABE - Allentown) -  produced using AERMINUTE– </a:t>
            </a:r>
            <a:r>
              <a:rPr lang="en-US" dirty="0">
                <a:solidFill>
                  <a:srgbClr val="C00000"/>
                </a:solidFill>
                <a:latin typeface="Times New Roman" panose="02020603050405020304" pitchFamily="18" charset="0"/>
                <a:cs typeface="Times New Roman" panose="02020603050405020304" pitchFamily="18" charset="0"/>
              </a:rPr>
              <a:t>Secondary (used to fill in missing primary data</a:t>
            </a:r>
            <a:r>
              <a:rPr lang="en-US" dirty="0">
                <a:solidFill>
                  <a:srgbClr val="FF0000"/>
                </a:solidFill>
                <a:latin typeface="Times New Roman" panose="02020603050405020304" pitchFamily="18" charset="0"/>
                <a:cs typeface="Times New Roman" panose="02020603050405020304" pitchFamily="18" charset="0"/>
              </a:rPr>
              <a:t>)</a:t>
            </a:r>
          </a:p>
          <a:p>
            <a:pPr lvl="2">
              <a:spcBef>
                <a:spcPct val="0"/>
              </a:spcBef>
              <a:spcAft>
                <a:spcPts val="1200"/>
              </a:spcAft>
              <a:buFont typeface="Courier New" panose="02070309020205020404" pitchFamily="49" charset="0"/>
              <a:buChar char="o"/>
              <a:defRPr/>
            </a:pPr>
            <a:r>
              <a:rPr lang="en-US" dirty="0">
                <a:latin typeface="Times New Roman" panose="02020603050405020304" pitchFamily="18" charset="0"/>
                <a:cs typeface="Times New Roman" panose="02020603050405020304" pitchFamily="18" charset="0"/>
              </a:rPr>
              <a:t>NWS Surface data - </a:t>
            </a:r>
            <a:r>
              <a:rPr lang="en-US" dirty="0">
                <a:solidFill>
                  <a:srgbClr val="FF0000"/>
                </a:solidFill>
                <a:latin typeface="Times New Roman" panose="02020603050405020304" pitchFamily="18" charset="0"/>
                <a:cs typeface="Times New Roman" panose="02020603050405020304" pitchFamily="18" charset="0"/>
              </a:rPr>
              <a:t>Standard ASOS</a:t>
            </a:r>
            <a:r>
              <a:rPr lang="en-US" dirty="0">
                <a:latin typeface="Times New Roman" panose="02020603050405020304" pitchFamily="18" charset="0"/>
                <a:cs typeface="Times New Roman" panose="02020603050405020304" pitchFamily="18" charset="0"/>
              </a:rPr>
              <a:t> </a:t>
            </a:r>
            <a:r>
              <a:rPr lang="en-US">
                <a:latin typeface="Times New Roman" panose="02020603050405020304" pitchFamily="18" charset="0"/>
                <a:cs typeface="Times New Roman" panose="02020603050405020304" pitchFamily="18" charset="0"/>
              </a:rPr>
              <a:t>– (KABE - Allentown)</a:t>
            </a:r>
          </a:p>
          <a:p>
            <a:pPr lvl="2">
              <a:spcBef>
                <a:spcPct val="0"/>
              </a:spcBef>
              <a:spcAft>
                <a:spcPts val="1200"/>
              </a:spcAft>
              <a:buFont typeface="Courier New" panose="02070309020205020404" pitchFamily="49" charset="0"/>
              <a:buChar char="o"/>
              <a:defRPr/>
            </a:pPr>
            <a:r>
              <a:rPr lang="en-US">
                <a:latin typeface="Times New Roman" panose="02020603050405020304" pitchFamily="18" charset="0"/>
                <a:cs typeface="Times New Roman" panose="02020603050405020304" pitchFamily="18" charset="0"/>
              </a:rPr>
              <a:t>NWS </a:t>
            </a:r>
            <a:r>
              <a:rPr lang="en-US" dirty="0">
                <a:latin typeface="Times New Roman" panose="02020603050405020304" pitchFamily="18" charset="0"/>
                <a:cs typeface="Times New Roman" panose="02020603050405020304" pitchFamily="18" charset="0"/>
              </a:rPr>
              <a:t>upper air soundings from (KALB – Albany)</a:t>
            </a:r>
          </a:p>
          <a:p>
            <a:pPr lvl="2">
              <a:spcBef>
                <a:spcPct val="0"/>
              </a:spcBef>
              <a:spcAft>
                <a:spcPts val="1200"/>
              </a:spcAft>
              <a:buFont typeface="Courier New" panose="02070309020205020404" pitchFamily="49" charset="0"/>
              <a:buChar char="o"/>
              <a:defRPr/>
            </a:pPr>
            <a:r>
              <a:rPr lang="en-US" dirty="0">
                <a:latin typeface="Times New Roman" panose="02020603050405020304" pitchFamily="18" charset="0"/>
                <a:cs typeface="Times New Roman" panose="02020603050405020304" pitchFamily="18" charset="0"/>
              </a:rPr>
              <a:t>2 Runs: 1) 1 </a:t>
            </a:r>
            <a:r>
              <a:rPr lang="en-US" dirty="0" err="1">
                <a:latin typeface="Times New Roman" panose="02020603050405020304" pitchFamily="18" charset="0"/>
                <a:cs typeface="Times New Roman" panose="02020603050405020304" pitchFamily="18" charset="0"/>
              </a:rPr>
              <a:t>hr</a:t>
            </a:r>
            <a:r>
              <a:rPr lang="en-US" dirty="0">
                <a:latin typeface="Times New Roman" panose="02020603050405020304" pitchFamily="18" charset="0"/>
                <a:cs typeface="Times New Roman" panose="02020603050405020304" pitchFamily="18" charset="0"/>
              </a:rPr>
              <a:t> SO</a:t>
            </a:r>
            <a:r>
              <a:rPr lang="en-US" baseline="-25000" dirty="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 &amp; 2) 3 hr., 24 hr., Annual</a:t>
            </a:r>
          </a:p>
          <a:p>
            <a:pPr lvl="1">
              <a:spcBef>
                <a:spcPct val="0"/>
              </a:spcBef>
              <a:spcAft>
                <a:spcPts val="1200"/>
              </a:spcAft>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rPr>
              <a:t>Why do we need to make 2 runs?</a:t>
            </a:r>
          </a:p>
          <a:p>
            <a:pPr lvl="2">
              <a:spcBef>
                <a:spcPct val="0"/>
              </a:spcBef>
              <a:spcAft>
                <a:spcPts val="1200"/>
              </a:spcAft>
              <a:buFont typeface="Wingdings" panose="05000000000000000000" pitchFamily="2" charset="2"/>
              <a:buChar char="Ø"/>
              <a:defRPr/>
            </a:pPr>
            <a:endParaRPr lang="en-US" dirty="0">
              <a:latin typeface="Times New Roman" panose="02020603050405020304" pitchFamily="18" charset="0"/>
              <a:cs typeface="Times New Roman" panose="02020603050405020304" pitchFamily="18" charset="0"/>
            </a:endParaRPr>
          </a:p>
          <a:p>
            <a:pPr marL="1314450" lvl="2" indent="-457200">
              <a:spcBef>
                <a:spcPct val="0"/>
              </a:spcBef>
              <a:spcAft>
                <a:spcPts val="1200"/>
              </a:spcAft>
              <a:buFont typeface="Wingdings" panose="05000000000000000000" pitchFamily="2" charset="2"/>
              <a:buChar char="Ø"/>
              <a:defRPr/>
            </a:pPr>
            <a:endParaRPr lang="en-US"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defRPr/>
            </a:pPr>
            <a:endParaRPr lang="en-US" sz="1600" dirty="0">
              <a:latin typeface="Times New Roman" panose="02020603050405020304" pitchFamily="18" charset="0"/>
              <a:cs typeface="Times New Roman" panose="02020603050405020304" pitchFamily="18" charset="0"/>
            </a:endParaRPr>
          </a:p>
          <a:p>
            <a:pPr>
              <a:buFont typeface="Wingdings" pitchFamily="2" charset="2"/>
              <a:buChar char="Ø"/>
              <a:defRPr/>
            </a:pPr>
            <a:endParaRPr lang="en-US" sz="320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Ø"/>
              <a:defRPr/>
            </a:pPr>
            <a:endParaRPr lang="en-US" sz="2800" dirty="0">
              <a:latin typeface="Times New Roman" panose="02020603050405020304" pitchFamily="18" charset="0"/>
              <a:cs typeface="Times New Roman" panose="02020603050405020304" pitchFamily="18" charset="0"/>
            </a:endParaRPr>
          </a:p>
          <a:p>
            <a:pPr>
              <a:buFont typeface="Wingdings" pitchFamily="2" charset="2"/>
              <a:buNone/>
              <a:defRPr/>
            </a:pPr>
            <a:endParaRPr lang="en-US"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ED8E52-E98B-4825-B522-33906EC9E9E8}"/>
              </a:ext>
            </a:extLst>
          </p:cNvPr>
          <p:cNvSpPr>
            <a:spLocks noGrp="1"/>
          </p:cNvSpPr>
          <p:nvPr>
            <p:ph type="title"/>
          </p:nvPr>
        </p:nvSpPr>
        <p:spPr>
          <a:xfrm>
            <a:off x="1198563" y="38100"/>
            <a:ext cx="7467600" cy="623888"/>
          </a:xfrm>
        </p:spPr>
        <p:txBody>
          <a:bodyPr/>
          <a:lstStyle/>
          <a:p>
            <a:pPr>
              <a:defRPr/>
            </a:pPr>
            <a:r>
              <a:rPr lang="en-US" dirty="0">
                <a:latin typeface="Times New Roman" panose="02020603050405020304" pitchFamily="18" charset="0"/>
                <a:cs typeface="Times New Roman" panose="02020603050405020304" pitchFamily="18" charset="0"/>
              </a:rPr>
              <a:t>Martins Creek Cont’d</a:t>
            </a:r>
          </a:p>
        </p:txBody>
      </p:sp>
      <p:sp>
        <p:nvSpPr>
          <p:cNvPr id="10243" name="Content Placeholder 6">
            <a:extLst>
              <a:ext uri="{FF2B5EF4-FFF2-40B4-BE49-F238E27FC236}">
                <a16:creationId xmlns:a16="http://schemas.microsoft.com/office/drawing/2014/main" id="{A77741B7-1A28-41C4-B284-D46C0ED723B0}"/>
              </a:ext>
            </a:extLst>
          </p:cNvPr>
          <p:cNvSpPr>
            <a:spLocks noGrp="1"/>
          </p:cNvSpPr>
          <p:nvPr>
            <p:ph sz="half" idx="1"/>
          </p:nvPr>
        </p:nvSpPr>
        <p:spPr>
          <a:xfrm>
            <a:off x="1397000" y="800100"/>
            <a:ext cx="7488238" cy="5540375"/>
          </a:xfrm>
        </p:spPr>
        <p:txBody>
          <a:bodyPr/>
          <a:lstStyle/>
          <a:p>
            <a:pPr>
              <a:spcBef>
                <a:spcPct val="0"/>
              </a:spcBef>
              <a:spcAft>
                <a:spcPts val="1200"/>
              </a:spcAft>
              <a:buFont typeface="Wingdings" pitchFamily="2" charset="2"/>
              <a:buChar char="Ø"/>
              <a:defRPr/>
            </a:pPr>
            <a:r>
              <a:rPr lang="en-US" sz="3200" dirty="0">
                <a:latin typeface="Times New Roman" panose="02020603050405020304" pitchFamily="18" charset="0"/>
                <a:cs typeface="Times New Roman" panose="02020603050405020304" pitchFamily="18" charset="0"/>
              </a:rPr>
              <a:t>Second scenario:</a:t>
            </a:r>
          </a:p>
          <a:p>
            <a:pPr lvl="1">
              <a:spcBef>
                <a:spcPct val="0"/>
              </a:spcBef>
              <a:spcAft>
                <a:spcPts val="1200"/>
              </a:spcAft>
              <a:buFont typeface="Wingdings" panose="05000000000000000000" pitchFamily="2" charset="2"/>
              <a:buChar char="§"/>
              <a:defRPr/>
            </a:pPr>
            <a:r>
              <a:rPr lang="en-US" sz="2800" dirty="0">
                <a:latin typeface="Times New Roman" panose="02020603050405020304" pitchFamily="18" charset="0"/>
                <a:cs typeface="Times New Roman" panose="02020603050405020304" pitchFamily="18" charset="0"/>
              </a:rPr>
              <a:t>Model 5 years of meteorological data (2008–2012) from Allentown:</a:t>
            </a:r>
          </a:p>
          <a:p>
            <a:pPr lvl="2">
              <a:spcBef>
                <a:spcPct val="0"/>
              </a:spcBef>
              <a:spcAft>
                <a:spcPts val="1200"/>
              </a:spcAft>
              <a:buFont typeface="Courier New" panose="02070309020205020404" pitchFamily="49" charset="0"/>
              <a:buChar char="o"/>
              <a:defRPr/>
            </a:pPr>
            <a:r>
              <a:rPr lang="en-US" sz="2400" dirty="0">
                <a:latin typeface="Times New Roman" panose="02020603050405020304" pitchFamily="18" charset="0"/>
                <a:cs typeface="Times New Roman" panose="02020603050405020304" pitchFamily="18" charset="0"/>
              </a:rPr>
              <a:t>Hourly wind data, 1-minute ASOS data processed using AERMINUTE (KABE) – </a:t>
            </a:r>
            <a:r>
              <a:rPr lang="en-US" sz="2400" dirty="0">
                <a:solidFill>
                  <a:srgbClr val="FF0000"/>
                </a:solidFill>
                <a:latin typeface="Times New Roman" panose="02020603050405020304" pitchFamily="18" charset="0"/>
                <a:cs typeface="Times New Roman" panose="02020603050405020304" pitchFamily="18" charset="0"/>
              </a:rPr>
              <a:t>Primary</a:t>
            </a:r>
          </a:p>
          <a:p>
            <a:pPr lvl="2">
              <a:spcBef>
                <a:spcPct val="0"/>
              </a:spcBef>
              <a:spcAft>
                <a:spcPts val="1200"/>
              </a:spcAft>
              <a:buFont typeface="Courier New" panose="02070309020205020404" pitchFamily="49" charset="0"/>
              <a:buChar char="o"/>
              <a:defRPr/>
            </a:pPr>
            <a:r>
              <a:rPr lang="en-US" sz="2400" dirty="0">
                <a:latin typeface="Times New Roman" panose="02020603050405020304" pitchFamily="18" charset="0"/>
                <a:cs typeface="Times New Roman" panose="02020603050405020304" pitchFamily="18" charset="0"/>
              </a:rPr>
              <a:t>NWS upper air soundings (KALB – </a:t>
            </a:r>
            <a:r>
              <a:rPr lang="en-US" sz="2400">
                <a:latin typeface="Times New Roman" panose="02020603050405020304" pitchFamily="18" charset="0"/>
                <a:cs typeface="Times New Roman" panose="02020603050405020304" pitchFamily="18" charset="0"/>
              </a:rPr>
              <a:t>Albany)</a:t>
            </a:r>
            <a:r>
              <a:rPr lang="en-US" sz="2800">
                <a:latin typeface="Times New Roman" panose="02020603050405020304" pitchFamily="18" charset="0"/>
                <a:cs typeface="Times New Roman" panose="02020603050405020304" pitchFamily="18" charset="0"/>
              </a:rPr>
              <a:t> </a:t>
            </a:r>
            <a:r>
              <a:rPr lang="en-US" sz="2400">
                <a:latin typeface="Times New Roman" panose="02020603050405020304" pitchFamily="18" charset="0"/>
                <a:cs typeface="Times New Roman" panose="02020603050405020304" pitchFamily="18" charset="0"/>
              </a:rPr>
              <a:t>Morning </a:t>
            </a:r>
            <a:r>
              <a:rPr lang="en-US" sz="2400" dirty="0">
                <a:latin typeface="Times New Roman" panose="02020603050405020304" pitchFamily="18" charset="0"/>
                <a:cs typeface="Times New Roman" panose="02020603050405020304" pitchFamily="18" charset="0"/>
              </a:rPr>
              <a:t>sounding only</a:t>
            </a:r>
            <a:endParaRPr lang="en-US" sz="2800" dirty="0">
              <a:latin typeface="Times New Roman" panose="02020603050405020304" pitchFamily="18" charset="0"/>
              <a:cs typeface="Times New Roman" panose="02020603050405020304" pitchFamily="18" charset="0"/>
            </a:endParaRPr>
          </a:p>
          <a:p>
            <a:pPr lvl="1">
              <a:spcBef>
                <a:spcPct val="0"/>
              </a:spcBef>
              <a:spcAft>
                <a:spcPts val="1200"/>
              </a:spcAft>
              <a:buFont typeface="Wingdings" panose="05000000000000000000" pitchFamily="2" charset="2"/>
              <a:buChar char="§"/>
              <a:defRPr/>
            </a:pPr>
            <a:r>
              <a:rPr lang="en-US" sz="2800" dirty="0">
                <a:latin typeface="Times New Roman" panose="02020603050405020304" pitchFamily="18" charset="0"/>
                <a:cs typeface="Times New Roman" panose="02020603050405020304" pitchFamily="18" charset="0"/>
              </a:rPr>
              <a:t>Two runs: </a:t>
            </a:r>
          </a:p>
          <a:p>
            <a:pPr lvl="2">
              <a:spcBef>
                <a:spcPct val="0"/>
              </a:spcBef>
              <a:spcAft>
                <a:spcPts val="1200"/>
              </a:spcAft>
              <a:buFont typeface="Courier New" panose="02070309020205020404" pitchFamily="49" charset="0"/>
              <a:buChar char="o"/>
              <a:defRPr/>
            </a:pPr>
            <a:r>
              <a:rPr lang="en-US" sz="2400" dirty="0">
                <a:latin typeface="Times New Roman" panose="02020603050405020304" pitchFamily="18" charset="0"/>
                <a:cs typeface="Times New Roman" panose="02020603050405020304" pitchFamily="18" charset="0"/>
              </a:rPr>
              <a:t>1 </a:t>
            </a:r>
            <a:r>
              <a:rPr lang="en-US" sz="2400" dirty="0" err="1">
                <a:latin typeface="Times New Roman" panose="02020603050405020304" pitchFamily="18" charset="0"/>
                <a:cs typeface="Times New Roman" panose="02020603050405020304" pitchFamily="18" charset="0"/>
              </a:rPr>
              <a:t>hr</a:t>
            </a:r>
            <a:r>
              <a:rPr lang="en-US" sz="2400" dirty="0">
                <a:latin typeface="Times New Roman" panose="02020603050405020304" pitchFamily="18" charset="0"/>
                <a:cs typeface="Times New Roman" panose="02020603050405020304" pitchFamily="18" charset="0"/>
              </a:rPr>
              <a:t> SO</a:t>
            </a:r>
            <a:r>
              <a:rPr lang="en-US" sz="2400" baseline="-25000" dirty="0">
                <a:latin typeface="Times New Roman" panose="02020603050405020304" pitchFamily="18" charset="0"/>
                <a:cs typeface="Times New Roman" panose="02020603050405020304" pitchFamily="18" charset="0"/>
              </a:rPr>
              <a:t>2 </a:t>
            </a:r>
          </a:p>
          <a:p>
            <a:pPr lvl="2">
              <a:spcBef>
                <a:spcPct val="0"/>
              </a:spcBef>
              <a:spcAft>
                <a:spcPts val="1200"/>
              </a:spcAft>
              <a:buFont typeface="Courier New" panose="02070309020205020404" pitchFamily="49" charset="0"/>
              <a:buChar char="o"/>
              <a:defRPr/>
            </a:pPr>
            <a:r>
              <a:rPr lang="en-US" sz="2400" dirty="0">
                <a:latin typeface="Times New Roman" panose="02020603050405020304" pitchFamily="18" charset="0"/>
                <a:cs typeface="Times New Roman" panose="02020603050405020304" pitchFamily="18" charset="0"/>
              </a:rPr>
              <a:t>3 hr., 24 hr., Annual SO</a:t>
            </a:r>
            <a:r>
              <a:rPr lang="en-US" sz="2400" baseline="-25000" dirty="0">
                <a:latin typeface="Times New Roman" panose="02020603050405020304" pitchFamily="18" charset="0"/>
                <a:cs typeface="Times New Roman" panose="02020603050405020304" pitchFamily="18" charset="0"/>
              </a:rPr>
              <a:t>2 </a:t>
            </a:r>
            <a:endParaRPr lang="en-US" sz="2400" dirty="0">
              <a:latin typeface="Times New Roman" panose="02020603050405020304" pitchFamily="18" charset="0"/>
              <a:cs typeface="Times New Roman" panose="02020603050405020304" pitchFamily="18" charset="0"/>
            </a:endParaRPr>
          </a:p>
          <a:p>
            <a:pPr marL="857250" lvl="2" indent="0">
              <a:spcBef>
                <a:spcPct val="0"/>
              </a:spcBef>
              <a:spcAft>
                <a:spcPts val="1200"/>
              </a:spcAft>
              <a:buNone/>
              <a:defRPr/>
            </a:pPr>
            <a:endParaRPr lang="en-US" sz="2800" dirty="0">
              <a:latin typeface="Times New Roman" panose="02020603050405020304" pitchFamily="18" charset="0"/>
              <a:cs typeface="Times New Roman" panose="02020603050405020304" pitchFamily="18" charset="0"/>
            </a:endParaRPr>
          </a:p>
          <a:p>
            <a:pPr lvl="1">
              <a:defRPr/>
            </a:pPr>
            <a:endParaRPr lang="en-US" sz="2000" dirty="0">
              <a:latin typeface="Times New Roman" panose="02020603050405020304" pitchFamily="18" charset="0"/>
              <a:cs typeface="Times New Roman" panose="02020603050405020304" pitchFamily="18" charset="0"/>
            </a:endParaRPr>
          </a:p>
          <a:p>
            <a:pPr>
              <a:buFont typeface="Wingdings" pitchFamily="2" charset="2"/>
              <a:buNone/>
              <a:defRPr/>
            </a:pPr>
            <a:endParaRPr lang="en-US" sz="4000" dirty="0">
              <a:latin typeface="Times New Roman" panose="02020603050405020304" pitchFamily="18" charset="0"/>
              <a:cs typeface="Times New Roman" panose="02020603050405020304" pitchFamily="18" charset="0"/>
            </a:endParaRPr>
          </a:p>
          <a:p>
            <a:pPr lvl="1">
              <a:buFont typeface="Arial" panose="020B0604020202020204" pitchFamily="34" charset="0"/>
              <a:buNone/>
              <a:defRPr/>
            </a:pPr>
            <a:endParaRPr lang="en-US" sz="3600" dirty="0">
              <a:latin typeface="Times New Roman" panose="02020603050405020304" pitchFamily="18" charset="0"/>
              <a:cs typeface="Times New Roman" panose="02020603050405020304" pitchFamily="18" charset="0"/>
            </a:endParaRPr>
          </a:p>
          <a:p>
            <a:pPr>
              <a:buFont typeface="Wingdings" pitchFamily="2" charset="2"/>
              <a:buNone/>
              <a:defRPr/>
            </a:pPr>
            <a:endParaRPr lang="en-US" sz="36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6">
            <a:extLst>
              <a:ext uri="{FF2B5EF4-FFF2-40B4-BE49-F238E27FC236}">
                <a16:creationId xmlns:a16="http://schemas.microsoft.com/office/drawing/2014/main" id="{9F78FE99-5C00-450B-8E84-7FE9DC861779}"/>
              </a:ext>
            </a:extLst>
          </p:cNvPr>
          <p:cNvSpPr>
            <a:spLocks noGrp="1"/>
          </p:cNvSpPr>
          <p:nvPr>
            <p:ph sz="half" idx="1"/>
          </p:nvPr>
        </p:nvSpPr>
        <p:spPr>
          <a:xfrm>
            <a:off x="1524000" y="1295400"/>
            <a:ext cx="7086600" cy="5029200"/>
          </a:xfrm>
        </p:spPr>
        <p:txBody>
          <a:bodyPr/>
          <a:lstStyle/>
          <a:p>
            <a:pPr eaLnBrk="1" hangingPunct="1">
              <a:buFont typeface="Wingdings" pitchFamily="2" charset="2"/>
              <a:buChar char="Ø"/>
            </a:pPr>
            <a:r>
              <a:rPr lang="en-US" altLang="en-US" sz="2800" dirty="0">
                <a:latin typeface="Times New Roman" panose="02020603050405020304" pitchFamily="18" charset="0"/>
                <a:cs typeface="Times New Roman" panose="02020603050405020304" pitchFamily="18" charset="0"/>
              </a:rPr>
              <a:t>The student should be able to: </a:t>
            </a:r>
          </a:p>
          <a:p>
            <a:pPr lvl="1" eaLnBrk="1" hangingPunct="1">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Explain the purpose of performing the hands-on activities</a:t>
            </a:r>
          </a:p>
          <a:p>
            <a:pPr lvl="1" eaLnBrk="1" hangingPunct="1">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Explain the directory structure in which all needed files can be organized</a:t>
            </a:r>
          </a:p>
          <a:p>
            <a:pPr lvl="1" eaLnBrk="1" hangingPunct="1">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Describe the modeling scenario that will be used throughout this course</a:t>
            </a:r>
          </a:p>
        </p:txBody>
      </p:sp>
      <p:sp>
        <p:nvSpPr>
          <p:cNvPr id="5" name="Title 4">
            <a:extLst>
              <a:ext uri="{FF2B5EF4-FFF2-40B4-BE49-F238E27FC236}">
                <a16:creationId xmlns:a16="http://schemas.microsoft.com/office/drawing/2014/main" id="{23586565-F8EF-4AA5-A82A-CD597FB51893}"/>
              </a:ext>
            </a:extLst>
          </p:cNvPr>
          <p:cNvSpPr>
            <a:spLocks noGrp="1"/>
          </p:cNvSpPr>
          <p:nvPr>
            <p:ph type="title"/>
          </p:nvPr>
        </p:nvSpPr>
        <p:spPr/>
        <p:txBody>
          <a:bodyPr/>
          <a:lstStyle/>
          <a:p>
            <a:pPr eaLnBrk="1" hangingPunct="1">
              <a:defRPr/>
            </a:pPr>
            <a:r>
              <a:rPr lang="en-US" sz="4000" dirty="0">
                <a:latin typeface="Times New Roman" panose="02020603050405020304" pitchFamily="18" charset="0"/>
                <a:cs typeface="Times New Roman" panose="02020603050405020304" pitchFamily="18" charset="0"/>
              </a:rPr>
              <a:t>Lesson Objective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2431319-5965-460A-91D0-B4E8F823B566}"/>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Directory Structure</a:t>
            </a:r>
          </a:p>
        </p:txBody>
      </p:sp>
      <p:sp>
        <p:nvSpPr>
          <p:cNvPr id="13315" name="Content Placeholder 6">
            <a:extLst>
              <a:ext uri="{FF2B5EF4-FFF2-40B4-BE49-F238E27FC236}">
                <a16:creationId xmlns:a16="http://schemas.microsoft.com/office/drawing/2014/main" id="{9522533E-071E-4B44-8D6A-D318CA3E72B1}"/>
              </a:ext>
            </a:extLst>
          </p:cNvPr>
          <p:cNvSpPr>
            <a:spLocks noGrp="1"/>
          </p:cNvSpPr>
          <p:nvPr>
            <p:ph sz="half" idx="1"/>
          </p:nvPr>
        </p:nvSpPr>
        <p:spPr>
          <a:xfrm>
            <a:off x="1219200" y="1130300"/>
            <a:ext cx="7268308" cy="5029200"/>
          </a:xfrm>
        </p:spPr>
        <p:txBody>
          <a:bodyPr/>
          <a:lstStyle/>
          <a:p>
            <a:pPr marL="1257300">
              <a:spcBef>
                <a:spcPts val="1200"/>
              </a:spcBef>
              <a:buFont typeface="Wingdings" panose="05000000000000000000" pitchFamily="2" charset="2"/>
              <a:buChar char="Ø"/>
              <a:defRPr/>
            </a:pPr>
            <a:r>
              <a:rPr lang="en-US" sz="2800" dirty="0">
                <a:latin typeface="Times New Roman" panose="02020603050405020304" pitchFamily="18" charset="0"/>
                <a:cs typeface="Times New Roman" panose="02020603050405020304" pitchFamily="18" charset="0"/>
                <a:sym typeface="WP Greek Century"/>
              </a:rPr>
              <a:t>:\&gt;MODL_301\Hands-On\</a:t>
            </a:r>
          </a:p>
          <a:p>
            <a:pPr marL="1828800" lvl="1" indent="-457200">
              <a:spcBef>
                <a:spcPts val="1200"/>
              </a:spcBef>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sym typeface="WP Greek Century"/>
              </a:rPr>
              <a:t>...\Sec-3_Run\</a:t>
            </a:r>
          </a:p>
          <a:p>
            <a:pPr marL="1714500" lvl="1" indent="-342900">
              <a:spcBef>
                <a:spcPts val="1200"/>
              </a:spcBef>
              <a:buFont typeface="Wingdings" panose="05000000000000000000" pitchFamily="2" charset="2"/>
              <a:buChar char="§"/>
              <a:defRPr/>
            </a:pPr>
            <a:r>
              <a:rPr lang="en-US" sz="2400" dirty="0">
                <a:latin typeface="Times New Roman" panose="02020603050405020304" pitchFamily="18" charset="0"/>
                <a:cs typeface="Times New Roman" panose="02020603050405020304" pitchFamily="18" charset="0"/>
                <a:sym typeface="WP Greek Century"/>
              </a:rPr>
              <a:t>...\ </a:t>
            </a:r>
            <a:r>
              <a:rPr lang="en-US" dirty="0">
                <a:latin typeface="Times New Roman" panose="02020603050405020304" pitchFamily="18" charset="0"/>
                <a:cs typeface="Times New Roman" panose="02020603050405020304" pitchFamily="18" charset="0"/>
              </a:rPr>
              <a:t>AERSURFACE\</a:t>
            </a:r>
          </a:p>
          <a:p>
            <a:pPr marL="1714500" lvl="1" indent="-342900">
              <a:spcBef>
                <a:spcPts val="1200"/>
              </a:spcBef>
              <a:buFont typeface="Wingdings" panose="05000000000000000000" pitchFamily="2" charset="2"/>
              <a:buChar char="§"/>
              <a:defRPr/>
            </a:pPr>
            <a:r>
              <a:rPr lang="en-US" sz="2400" dirty="0">
                <a:latin typeface="Times New Roman" panose="02020603050405020304" pitchFamily="18" charset="0"/>
                <a:cs typeface="Times New Roman" panose="02020603050405020304" pitchFamily="18" charset="0"/>
                <a:sym typeface="WP Greek Century"/>
              </a:rPr>
              <a:t>...\ </a:t>
            </a:r>
            <a:r>
              <a:rPr lang="en-US" dirty="0">
                <a:latin typeface="Times New Roman" panose="02020603050405020304" pitchFamily="18" charset="0"/>
                <a:cs typeface="Times New Roman" panose="02020603050405020304" pitchFamily="18" charset="0"/>
                <a:sym typeface="WP Greek Century"/>
              </a:rPr>
              <a:t>AERMINUTE\</a:t>
            </a:r>
          </a:p>
          <a:p>
            <a:pPr marL="1714500" lvl="1" indent="-342900">
              <a:spcBef>
                <a:spcPts val="1200"/>
              </a:spcBef>
              <a:buFont typeface="Wingdings" panose="05000000000000000000" pitchFamily="2" charset="2"/>
              <a:buChar char="§"/>
              <a:defRPr/>
            </a:pPr>
            <a:r>
              <a:rPr lang="en-US" sz="2400" dirty="0">
                <a:latin typeface="Times New Roman" panose="02020603050405020304" pitchFamily="18" charset="0"/>
                <a:cs typeface="Times New Roman" panose="02020603050405020304" pitchFamily="18" charset="0"/>
                <a:sym typeface="WP Greek Century"/>
              </a:rPr>
              <a:t>...\ </a:t>
            </a:r>
            <a:r>
              <a:rPr lang="en-US" dirty="0">
                <a:latin typeface="Times New Roman" panose="02020603050405020304" pitchFamily="18" charset="0"/>
                <a:cs typeface="Times New Roman" panose="02020603050405020304" pitchFamily="18" charset="0"/>
                <a:sym typeface="WP Greek Century"/>
              </a:rPr>
              <a:t>AERMET\</a:t>
            </a:r>
          </a:p>
          <a:p>
            <a:pPr marL="1714500" lvl="1" indent="-342900">
              <a:spcBef>
                <a:spcPts val="1200"/>
              </a:spcBef>
              <a:buFont typeface="Wingdings" panose="05000000000000000000" pitchFamily="2" charset="2"/>
              <a:buChar char="§"/>
              <a:defRPr/>
            </a:pPr>
            <a:r>
              <a:rPr lang="en-US" sz="2400" dirty="0">
                <a:latin typeface="Times New Roman" panose="02020603050405020304" pitchFamily="18" charset="0"/>
                <a:cs typeface="Times New Roman" panose="02020603050405020304" pitchFamily="18" charset="0"/>
                <a:sym typeface="WP Greek Century"/>
              </a:rPr>
              <a:t>...\ </a:t>
            </a:r>
            <a:r>
              <a:rPr lang="en-US" dirty="0">
                <a:latin typeface="Times New Roman" panose="02020603050405020304" pitchFamily="18" charset="0"/>
                <a:cs typeface="Times New Roman" panose="02020603050405020304" pitchFamily="18" charset="0"/>
                <a:sym typeface="WP Greek Century"/>
              </a:rPr>
              <a:t>AERMAP\</a:t>
            </a:r>
          </a:p>
          <a:p>
            <a:pPr marL="1714500" lvl="1" indent="-342900">
              <a:spcBef>
                <a:spcPts val="1200"/>
              </a:spcBef>
              <a:buFont typeface="Wingdings" panose="05000000000000000000" pitchFamily="2" charset="2"/>
              <a:buChar char="§"/>
              <a:defRPr/>
            </a:pPr>
            <a:r>
              <a:rPr lang="en-US" sz="2400" dirty="0">
                <a:latin typeface="Times New Roman" panose="02020603050405020304" pitchFamily="18" charset="0"/>
                <a:cs typeface="Times New Roman" panose="02020603050405020304" pitchFamily="18" charset="0"/>
                <a:sym typeface="WP Greek Century"/>
              </a:rPr>
              <a:t>...\ </a:t>
            </a:r>
            <a:r>
              <a:rPr lang="en-US" dirty="0">
                <a:latin typeface="Times New Roman" panose="02020603050405020304" pitchFamily="18" charset="0"/>
                <a:cs typeface="Times New Roman" panose="02020603050405020304" pitchFamily="18" charset="0"/>
                <a:sym typeface="WP Greek Century"/>
              </a:rPr>
              <a:t>BPIPPRM\</a:t>
            </a:r>
          </a:p>
          <a:p>
            <a:pPr marL="1714500" lvl="1" indent="-342900">
              <a:spcBef>
                <a:spcPts val="1200"/>
              </a:spcBef>
              <a:buFont typeface="Wingdings" panose="05000000000000000000" pitchFamily="2" charset="2"/>
              <a:buChar char="§"/>
              <a:defRPr/>
            </a:pPr>
            <a:r>
              <a:rPr lang="en-US" sz="2400" dirty="0">
                <a:latin typeface="Times New Roman" panose="02020603050405020304" pitchFamily="18" charset="0"/>
                <a:cs typeface="Times New Roman" panose="02020603050405020304" pitchFamily="18" charset="0"/>
                <a:sym typeface="WP Greek Century"/>
              </a:rPr>
              <a:t>...\ </a:t>
            </a:r>
            <a:r>
              <a:rPr lang="en-US" dirty="0">
                <a:latin typeface="Times New Roman" panose="02020603050405020304" pitchFamily="18" charset="0"/>
                <a:cs typeface="Times New Roman" panose="02020603050405020304" pitchFamily="18" charset="0"/>
                <a:sym typeface="WP Greek Century"/>
              </a:rPr>
              <a:t>AERMOD\</a:t>
            </a:r>
          </a:p>
          <a:p>
            <a:pPr marL="1714500" lvl="1" indent="-342900">
              <a:spcBef>
                <a:spcPts val="1200"/>
              </a:spcBef>
              <a:buFont typeface="Wingdings" panose="05000000000000000000" pitchFamily="2" charset="2"/>
              <a:buChar char="§"/>
              <a:defRPr/>
            </a:pPr>
            <a:r>
              <a:rPr lang="en-US" dirty="0">
                <a:latin typeface="Times New Roman" panose="02020603050405020304" pitchFamily="18" charset="0"/>
                <a:cs typeface="Times New Roman" panose="02020603050405020304" pitchFamily="18" charset="0"/>
                <a:sym typeface="WP Greek Century"/>
              </a:rPr>
              <a:t>…\AERSCREEN\</a:t>
            </a:r>
          </a:p>
          <a:p>
            <a:pPr marL="1714500" lvl="1" indent="-342900">
              <a:spcBef>
                <a:spcPts val="1200"/>
              </a:spcBef>
              <a:buFont typeface="Wingdings" panose="05000000000000000000" pitchFamily="2" charset="2"/>
              <a:buChar char="§"/>
              <a:defRPr/>
            </a:pPr>
            <a:endParaRPr lang="en-US" dirty="0">
              <a:latin typeface="Times New Roman" panose="02020603050405020304" pitchFamily="18" charset="0"/>
              <a:cs typeface="Times New Roman" panose="02020603050405020304" pitchFamily="18" charset="0"/>
              <a:sym typeface="WP Greek Century"/>
            </a:endParaRPr>
          </a:p>
          <a:p>
            <a:pPr marL="1312863" lvl="2" indent="0">
              <a:spcBef>
                <a:spcPts val="1200"/>
              </a:spcBef>
              <a:buNone/>
              <a:defRPr/>
            </a:pPr>
            <a:r>
              <a:rPr lang="en-US" sz="2400" dirty="0">
                <a:latin typeface="Times New Roman" panose="02020603050405020304" pitchFamily="18" charset="0"/>
                <a:cs typeface="Times New Roman" panose="02020603050405020304" pitchFamily="18" charset="0"/>
                <a:sym typeface="WP Greek Century"/>
              </a:rPr>
              <a:t>     (listed in the order to be completed)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F02E656-1C33-40DB-A5C6-A54CF752D648}"/>
              </a:ext>
            </a:extLst>
          </p:cNvPr>
          <p:cNvSpPr>
            <a:spLocks noGrp="1"/>
          </p:cNvSpPr>
          <p:nvPr>
            <p:ph type="title"/>
          </p:nvPr>
        </p:nvSpPr>
        <p:spPr>
          <a:xfrm>
            <a:off x="1219200" y="170596"/>
            <a:ext cx="7467600" cy="623888"/>
          </a:xfrm>
        </p:spPr>
        <p:txBody>
          <a:bodyPr/>
          <a:lstStyle/>
          <a:p>
            <a:pPr eaLnBrk="1" hangingPunct="1">
              <a:defRPr/>
            </a:pPr>
            <a:r>
              <a:rPr lang="en-US" sz="4000" dirty="0">
                <a:latin typeface="Times New Roman" panose="02020603050405020304" pitchFamily="18" charset="0"/>
                <a:cs typeface="Times New Roman" panose="02020603050405020304" pitchFamily="18" charset="0"/>
              </a:rPr>
              <a:t>Input/Output Files</a:t>
            </a:r>
          </a:p>
        </p:txBody>
      </p:sp>
      <p:sp>
        <p:nvSpPr>
          <p:cNvPr id="16387" name="Content Placeholder 6">
            <a:extLst>
              <a:ext uri="{FF2B5EF4-FFF2-40B4-BE49-F238E27FC236}">
                <a16:creationId xmlns:a16="http://schemas.microsoft.com/office/drawing/2014/main" id="{CD3871EA-C950-4054-A9B0-F9E1841AD223}"/>
              </a:ext>
            </a:extLst>
          </p:cNvPr>
          <p:cNvSpPr>
            <a:spLocks noGrp="1"/>
          </p:cNvSpPr>
          <p:nvPr>
            <p:ph sz="half" idx="1"/>
          </p:nvPr>
        </p:nvSpPr>
        <p:spPr>
          <a:xfrm>
            <a:off x="1447800" y="1066800"/>
            <a:ext cx="7239000" cy="5486400"/>
          </a:xfrm>
        </p:spPr>
        <p:txBody>
          <a:bodyPr/>
          <a:lstStyle/>
          <a:p>
            <a:pPr marL="457200" lvl="1" indent="-457200" eaLnBrk="1" hangingPunct="1">
              <a:spcAft>
                <a:spcPts val="600"/>
              </a:spcAft>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sym typeface="WP Greek Century"/>
              </a:rPr>
              <a:t>A complete set of data files have been Provided for all the hands-on activities, including:</a:t>
            </a:r>
          </a:p>
          <a:p>
            <a:pPr marL="857250" lvl="2" indent="-457200" eaLnBrk="1" hangingPunct="1">
              <a:spcAft>
                <a:spcPts val="600"/>
              </a:spcAft>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sym typeface="WP Greek Century"/>
              </a:rPr>
              <a:t>Control files (Already filled out)</a:t>
            </a:r>
          </a:p>
          <a:p>
            <a:pPr marL="857250" lvl="2" indent="-457200" eaLnBrk="1" hangingPunct="1">
              <a:spcAft>
                <a:spcPts val="600"/>
              </a:spcAft>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sym typeface="WP Greek Century"/>
              </a:rPr>
              <a:t>Input data – All of the data needed to run the exercises have been provided.</a:t>
            </a:r>
          </a:p>
          <a:p>
            <a:pPr marL="457200" lvl="1" indent="-457200" eaLnBrk="1" hangingPunct="1">
              <a:spcAft>
                <a:spcPts val="600"/>
              </a:spcAft>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sym typeface="WP Greek Century"/>
              </a:rPr>
              <a:t>We will provide all the met, surface and terrain data you will need to run the preprocessors and the Model, except one of the met data files you will download in class. </a:t>
            </a:r>
          </a:p>
          <a:p>
            <a:pPr marL="457200" lvl="1" indent="-457200" eaLnBrk="1" hangingPunct="1">
              <a:spcAft>
                <a:spcPts val="600"/>
              </a:spcAft>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sym typeface="WP Greek Century"/>
              </a:rPr>
              <a:t>We will go over the control files and batch files needed to run the programs</a:t>
            </a:r>
          </a:p>
          <a:p>
            <a:pPr marL="457200" lvl="1" indent="-457200" eaLnBrk="1" hangingPunct="1">
              <a:spcAft>
                <a:spcPts val="600"/>
              </a:spcAft>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sym typeface="WP Greek Century"/>
              </a:rPr>
              <a:t>You will run the various preprocessors and AERMOD to produce the output files for each Hands-On exercise</a:t>
            </a:r>
          </a:p>
          <a:p>
            <a:pPr marL="457200" lvl="1" indent="-457200" eaLnBrk="1" hangingPunct="1">
              <a:spcAft>
                <a:spcPts val="600"/>
              </a:spcAft>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sym typeface="WP Greek Century"/>
              </a:rPr>
              <a:t>We have also provided a solutions directory in case your run fails. The solutions directory will contain the completed run. </a:t>
            </a:r>
          </a:p>
        </p:txBody>
      </p:sp>
    </p:spTree>
    <p:extLst>
      <p:ext uri="{BB962C8B-B14F-4D97-AF65-F5344CB8AC3E}">
        <p14:creationId xmlns:p14="http://schemas.microsoft.com/office/powerpoint/2010/main" val="1320090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40C888-D21E-47A3-A65F-D3D359B7DC7A}"/>
              </a:ext>
            </a:extLst>
          </p:cNvPr>
          <p:cNvSpPr>
            <a:spLocks noGrp="1"/>
          </p:cNvSpPr>
          <p:nvPr>
            <p:ph type="title"/>
          </p:nvPr>
        </p:nvSpPr>
        <p:spPr/>
        <p:txBody>
          <a:bodyPr/>
          <a:lstStyle/>
          <a:p>
            <a:pPr eaLnBrk="1" hangingPunct="1">
              <a:defRPr/>
            </a:pPr>
            <a:r>
              <a:rPr lang="en-US" sz="4000" dirty="0">
                <a:latin typeface="Times New Roman" panose="02020603050405020304" pitchFamily="18" charset="0"/>
                <a:cs typeface="Times New Roman" panose="02020603050405020304" pitchFamily="18" charset="0"/>
              </a:rPr>
              <a:t>Martins Creek</a:t>
            </a:r>
          </a:p>
        </p:txBody>
      </p:sp>
      <p:sp>
        <p:nvSpPr>
          <p:cNvPr id="4" name="Content Placeholder 1">
            <a:extLst>
              <a:ext uri="{FF2B5EF4-FFF2-40B4-BE49-F238E27FC236}">
                <a16:creationId xmlns:a16="http://schemas.microsoft.com/office/drawing/2014/main" id="{B8DF21B4-F552-9811-189A-FB5303D8D4EE}"/>
              </a:ext>
            </a:extLst>
          </p:cNvPr>
          <p:cNvSpPr>
            <a:spLocks noGrp="1"/>
          </p:cNvSpPr>
          <p:nvPr>
            <p:ph idx="1"/>
          </p:nvPr>
        </p:nvSpPr>
        <p:spPr>
          <a:xfrm>
            <a:off x="1231900" y="1108075"/>
            <a:ext cx="7534275" cy="4984750"/>
          </a:xfrm>
        </p:spPr>
        <p:txBody>
          <a:bodyPr/>
          <a:lstStyle/>
          <a:p>
            <a:pPr marL="282575" indent="-282575" eaLnBrk="1" hangingPunct="1">
              <a:spcBef>
                <a:spcPts val="1800"/>
              </a:spcBef>
              <a:buFont typeface="Wingdings" panose="05000000000000000000" pitchFamily="2" charset="2"/>
              <a:buChar char="Ø"/>
            </a:pPr>
            <a:r>
              <a:rPr lang="en-US" altLang="en-US" sz="3200" dirty="0">
                <a:latin typeface="Times New Roman" panose="02020603050405020304" pitchFamily="18" charset="0"/>
                <a:cs typeface="Times New Roman" panose="02020603050405020304" pitchFamily="18" charset="0"/>
              </a:rPr>
              <a:t>An EGU Located on the Pennsylvania–New Jersey border, about 95 km north of Philadelphia and 30 km northeast of Allentown</a:t>
            </a:r>
          </a:p>
          <a:p>
            <a:pPr marL="282575" indent="-282575" eaLnBrk="1" hangingPunct="1">
              <a:spcBef>
                <a:spcPts val="1800"/>
              </a:spcBef>
              <a:buFont typeface="Wingdings" panose="05000000000000000000" pitchFamily="2" charset="2"/>
              <a:buChar char="Ø"/>
            </a:pPr>
            <a:r>
              <a:rPr lang="en-US" altLang="en-US" sz="3200" dirty="0">
                <a:latin typeface="Times New Roman" panose="02020603050405020304" pitchFamily="18" charset="0"/>
                <a:cs typeface="Times New Roman" panose="02020603050405020304" pitchFamily="18" charset="0"/>
              </a:rPr>
              <a:t>This data set was developed because of a §126 petition from NJ</a:t>
            </a:r>
          </a:p>
          <a:p>
            <a:pPr marL="282575" indent="-282575" eaLnBrk="1" hangingPunct="1">
              <a:spcBef>
                <a:spcPts val="1800"/>
              </a:spcBef>
              <a:buFont typeface="Wingdings" panose="05000000000000000000" pitchFamily="2" charset="2"/>
              <a:buChar char="Ø"/>
            </a:pPr>
            <a:r>
              <a:rPr lang="en-US" altLang="en-US" sz="3200" dirty="0">
                <a:latin typeface="Times New Roman" panose="02020603050405020304" pitchFamily="18" charset="0"/>
                <a:cs typeface="Times New Roman" panose="02020603050405020304" pitchFamily="18" charset="0"/>
              </a:rPr>
              <a:t>It is one of the independent databases used in the evaluation of AERMOD (complex terrain application)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a:extLst>
              <a:ext uri="{FF2B5EF4-FFF2-40B4-BE49-F238E27FC236}">
                <a16:creationId xmlns:a16="http://schemas.microsoft.com/office/drawing/2014/main" id="{0EAA82DC-62A1-4C00-8FCD-47D8975F235A}"/>
              </a:ext>
            </a:extLst>
          </p:cNvPr>
          <p:cNvSpPr>
            <a:spLocks noGrp="1"/>
          </p:cNvSpPr>
          <p:nvPr>
            <p:ph idx="1"/>
          </p:nvPr>
        </p:nvSpPr>
        <p:spPr>
          <a:xfrm>
            <a:off x="1219200" y="1233488"/>
            <a:ext cx="7896225" cy="5319712"/>
          </a:xfrm>
        </p:spPr>
        <p:txBody>
          <a:bodyPr/>
          <a:lstStyle/>
          <a:p>
            <a:pPr eaLnBrk="1" hangingPunct="1">
              <a:spcBef>
                <a:spcPct val="0"/>
              </a:spcBef>
              <a:spcAft>
                <a:spcPts val="1200"/>
              </a:spcAft>
              <a:buFont typeface="Wingdings" panose="05000000000000000000" pitchFamily="2" charset="2"/>
              <a:buChar char="Ø"/>
              <a:defRPr/>
            </a:pPr>
            <a:r>
              <a:rPr lang="en-US" altLang="en-US" sz="3200" dirty="0">
                <a:latin typeface="Times New Roman" panose="02020603050405020304" pitchFamily="18" charset="0"/>
                <a:cs typeface="Times New Roman" panose="02020603050405020304" pitchFamily="18" charset="0"/>
              </a:rPr>
              <a:t>It's located in the Delaware River valley with elevated terrain on both sides of the valley</a:t>
            </a:r>
          </a:p>
          <a:p>
            <a:pPr eaLnBrk="1" hangingPunct="1">
              <a:spcBef>
                <a:spcPct val="0"/>
              </a:spcBef>
              <a:spcAft>
                <a:spcPts val="1200"/>
              </a:spcAft>
              <a:buFont typeface="Wingdings" panose="05000000000000000000" pitchFamily="2" charset="2"/>
              <a:buChar char="Ø"/>
              <a:defRPr/>
            </a:pPr>
            <a:r>
              <a:rPr lang="en-US" altLang="en-US" sz="3200" dirty="0">
                <a:latin typeface="Times New Roman" panose="02020603050405020304" pitchFamily="18" charset="0"/>
                <a:cs typeface="Times New Roman" panose="02020603050405020304" pitchFamily="18" charset="0"/>
              </a:rPr>
              <a:t>Scott’s Mountain to the southeast rises about 300–350 m above the valley floor ≈  2.5–8.0 km southeast of the facility</a:t>
            </a:r>
          </a:p>
          <a:p>
            <a:pPr eaLnBrk="1" hangingPunct="1">
              <a:spcBef>
                <a:spcPct val="0"/>
              </a:spcBef>
              <a:spcAft>
                <a:spcPts val="1200"/>
              </a:spcAft>
              <a:buFont typeface="Wingdings" panose="05000000000000000000" pitchFamily="2" charset="2"/>
              <a:buChar char="Ø"/>
              <a:defRPr/>
            </a:pPr>
            <a:r>
              <a:rPr lang="en-US" altLang="en-US" sz="3200" dirty="0">
                <a:latin typeface="Times New Roman" panose="02020603050405020304" pitchFamily="18" charset="0"/>
                <a:cs typeface="Times New Roman" panose="02020603050405020304" pitchFamily="18" charset="0"/>
              </a:rPr>
              <a:t>There is also a ridge located about 2 kms west and north rising about 150–200 m above the valley floor</a:t>
            </a:r>
          </a:p>
          <a:p>
            <a:pPr eaLnBrk="1" hangingPunct="1">
              <a:spcBef>
                <a:spcPct val="20000"/>
              </a:spcBef>
              <a:buFont typeface="Wingdings" panose="05000000000000000000" pitchFamily="2" charset="2"/>
              <a:buChar char="Ø"/>
              <a:defRPr/>
            </a:pPr>
            <a:endParaRPr lang="en-US" altLang="en-US" sz="3200" dirty="0">
              <a:latin typeface="Times New Roman" panose="02020603050405020304" pitchFamily="18" charset="0"/>
              <a:cs typeface="Times New Roman" panose="02020603050405020304" pitchFamily="18" charset="0"/>
            </a:endParaRPr>
          </a:p>
          <a:p>
            <a:pPr marL="282575" indent="-282575" eaLnBrk="1" hangingPunct="1">
              <a:spcBef>
                <a:spcPct val="20000"/>
              </a:spcBef>
              <a:buFont typeface="Wingdings" panose="05000000000000000000" pitchFamily="2" charset="2"/>
              <a:buChar char="§"/>
              <a:defRPr/>
            </a:pPr>
            <a:endParaRPr lang="en-US" altLang="en-US" sz="3200" dirty="0">
              <a:latin typeface="Times New Roman" panose="02020603050405020304" pitchFamily="18" charset="0"/>
              <a:cs typeface="Times New Roman" panose="02020603050405020304" pitchFamily="18" charset="0"/>
            </a:endParaRPr>
          </a:p>
          <a:p>
            <a:pPr marL="282575" indent="-282575" eaLnBrk="1" hangingPunct="1">
              <a:spcBef>
                <a:spcPct val="20000"/>
              </a:spcBef>
              <a:buFont typeface="Wingdings" panose="05000000000000000000" pitchFamily="2" charset="2"/>
              <a:buChar char="§"/>
              <a:defRPr/>
            </a:pPr>
            <a:endParaRPr lang="en-US" altLang="en-US" sz="32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C3924244-CEDC-4D2D-8434-54A1493BA8AE}"/>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Martins Creek Cont’d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B97B153-2D7F-4A25-A901-8A22BCB735AC}"/>
              </a:ext>
            </a:extLst>
          </p:cNvPr>
          <p:cNvSpPr>
            <a:spLocks noGrp="1"/>
          </p:cNvSpPr>
          <p:nvPr>
            <p:ph type="title"/>
          </p:nvPr>
        </p:nvSpPr>
        <p:spPr/>
        <p:txBody>
          <a:bodyPr/>
          <a:lstStyle/>
          <a:p>
            <a:pPr>
              <a:defRPr/>
            </a:pPr>
            <a:r>
              <a:rPr lang="en-US" dirty="0">
                <a:latin typeface="Times New Roman" panose="02020603050405020304" pitchFamily="18" charset="0"/>
                <a:cs typeface="Times New Roman" panose="02020603050405020304" pitchFamily="18" charset="0"/>
              </a:rPr>
              <a:t>Martins Creek Cont’d</a:t>
            </a:r>
          </a:p>
        </p:txBody>
      </p:sp>
      <p:sp>
        <p:nvSpPr>
          <p:cNvPr id="24579" name="Content Placeholder 6">
            <a:extLst>
              <a:ext uri="{FF2B5EF4-FFF2-40B4-BE49-F238E27FC236}">
                <a16:creationId xmlns:a16="http://schemas.microsoft.com/office/drawing/2014/main" id="{2976F220-3DE0-436C-B318-D3C56F61B7DB}"/>
              </a:ext>
            </a:extLst>
          </p:cNvPr>
          <p:cNvSpPr>
            <a:spLocks noGrp="1"/>
          </p:cNvSpPr>
          <p:nvPr>
            <p:ph sz="half" idx="1"/>
          </p:nvPr>
        </p:nvSpPr>
        <p:spPr>
          <a:xfrm>
            <a:off x="1447800" y="1135380"/>
            <a:ext cx="7239000" cy="5257800"/>
          </a:xfrm>
        </p:spPr>
        <p:txBody>
          <a:bodyPr/>
          <a:lstStyle/>
          <a:p>
            <a:pPr>
              <a:spcBef>
                <a:spcPct val="0"/>
              </a:spcBef>
              <a:spcAft>
                <a:spcPts val="1200"/>
              </a:spcAft>
              <a:buFont typeface="Wingdings" pitchFamily="2" charset="2"/>
              <a:buChar char="Ø"/>
            </a:pPr>
            <a:r>
              <a:rPr lang="en-US" altLang="en-US" sz="2800" dirty="0">
                <a:latin typeface="Times New Roman" panose="02020603050405020304" pitchFamily="18" charset="0"/>
                <a:cs typeface="Times New Roman" panose="02020603050405020304" pitchFamily="18" charset="0"/>
              </a:rPr>
              <a:t>The MC field study was conducted in 1992/1993</a:t>
            </a:r>
          </a:p>
          <a:p>
            <a:pPr lvl="1">
              <a:spcBef>
                <a:spcPct val="0"/>
              </a:spcBef>
              <a:spcAft>
                <a:spcPts val="1200"/>
              </a:spcAft>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Data were collected for one year</a:t>
            </a:r>
          </a:p>
          <a:p>
            <a:pPr lvl="1">
              <a:spcBef>
                <a:spcPct val="0"/>
              </a:spcBef>
              <a:spcAft>
                <a:spcPts val="1200"/>
              </a:spcAft>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SO</a:t>
            </a:r>
            <a:r>
              <a:rPr lang="en-US" altLang="en-US" baseline="-25000" dirty="0">
                <a:latin typeface="Times New Roman" panose="02020603050405020304" pitchFamily="18" charset="0"/>
                <a:cs typeface="Times New Roman" panose="02020603050405020304" pitchFamily="18" charset="0"/>
              </a:rPr>
              <a:t>2</a:t>
            </a:r>
            <a:r>
              <a:rPr lang="en-US" altLang="en-US" dirty="0">
                <a:latin typeface="Times New Roman" panose="02020603050405020304" pitchFamily="18" charset="0"/>
                <a:cs typeface="Times New Roman" panose="02020603050405020304" pitchFamily="18" charset="0"/>
              </a:rPr>
              <a:t> measurements were made at 7 monitors on Scott’s Mountain</a:t>
            </a:r>
          </a:p>
          <a:p>
            <a:pPr lvl="1">
              <a:spcBef>
                <a:spcPct val="0"/>
              </a:spcBef>
              <a:spcAft>
                <a:spcPts val="1200"/>
              </a:spcAft>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Hourly </a:t>
            </a:r>
            <a:r>
              <a:rPr lang="en-US" altLang="en-US">
                <a:latin typeface="Times New Roman" panose="02020603050405020304" pitchFamily="18" charset="0"/>
                <a:cs typeface="Times New Roman" panose="02020603050405020304" pitchFamily="18" charset="0"/>
              </a:rPr>
              <a:t>CEM emissions data were collected</a:t>
            </a:r>
            <a:endParaRPr lang="en-US" altLang="en-US" dirty="0">
              <a:latin typeface="Times New Roman" panose="02020603050405020304" pitchFamily="18" charset="0"/>
              <a:cs typeface="Times New Roman" panose="02020603050405020304" pitchFamily="18" charset="0"/>
            </a:endParaRPr>
          </a:p>
          <a:p>
            <a:pPr lvl="1">
              <a:spcBef>
                <a:spcPct val="0"/>
              </a:spcBef>
              <a:spcAft>
                <a:spcPts val="1200"/>
              </a:spcAft>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Met data were collected from an  10m on-site tower &amp; from a SODAR that measured wind speed and direction at 12 levels from 90m to 420m</a:t>
            </a:r>
          </a:p>
          <a:p>
            <a:pPr>
              <a:spcBef>
                <a:spcPct val="0"/>
              </a:spcBef>
              <a:spcAft>
                <a:spcPts val="1200"/>
              </a:spcAft>
              <a:buFont typeface="Wingdings" pitchFamily="2" charset="2"/>
              <a:buChar char="Ø"/>
            </a:pPr>
            <a:r>
              <a:rPr lang="en-US" altLang="en-US" sz="2800" dirty="0">
                <a:latin typeface="Times New Roman" panose="02020603050405020304" pitchFamily="18" charset="0"/>
                <a:cs typeface="Times New Roman" panose="02020603050405020304" pitchFamily="18" charset="0"/>
              </a:rPr>
              <a:t>Sources: We will be modeling the main power plant stack plus two smaller sources at the plant</a:t>
            </a:r>
          </a:p>
          <a:p>
            <a:pPr lvl="1"/>
            <a:endParaRPr lang="en-US" altLang="en-US" sz="1400" dirty="0">
              <a:latin typeface="Times New Roman" panose="02020603050405020304" pitchFamily="18" charset="0"/>
              <a:cs typeface="Times New Roman" panose="02020603050405020304" pitchFamily="18" charset="0"/>
            </a:endParaRPr>
          </a:p>
          <a:p>
            <a:pPr>
              <a:buFont typeface="Wingdings" pitchFamily="2" charset="2"/>
              <a:buNone/>
            </a:pPr>
            <a:endParaRPr lang="en-US" altLang="en-US" sz="2800" dirty="0">
              <a:latin typeface="Times New Roman" panose="02020603050405020304" pitchFamily="18" charset="0"/>
              <a:cs typeface="Times New Roman" panose="02020603050405020304" pitchFamily="18" charset="0"/>
            </a:endParaRPr>
          </a:p>
          <a:p>
            <a:pPr lvl="1">
              <a:buFont typeface="Arial" panose="020B0604020202020204" pitchFamily="34" charset="0"/>
              <a:buNone/>
            </a:pPr>
            <a:endParaRPr lang="en-US" altLang="en-US" dirty="0">
              <a:latin typeface="Times New Roman" panose="02020603050405020304" pitchFamily="18" charset="0"/>
              <a:cs typeface="Times New Roman" panose="02020603050405020304" pitchFamily="18" charset="0"/>
            </a:endParaRPr>
          </a:p>
          <a:p>
            <a:pPr>
              <a:buFont typeface="Wingdings" pitchFamily="2" charset="2"/>
              <a:buNone/>
            </a:pP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Content Placeholder 4" descr="The topographical map of the study area shown on this slide identifies the locations of the two meteorological data collection sites used in the original model evaluation, the instrumented meteorological tower and sodar (red ellipse in the bottom left). The facility is identified as “MC SES” (Martins Creek Steam Electric Station) on the west bank of the Delaware river (red ellipse nearer the center of the figure). Scott’s Mountain is the in the bottom right corner of the figure. ">
            <a:extLst>
              <a:ext uri="{FF2B5EF4-FFF2-40B4-BE49-F238E27FC236}">
                <a16:creationId xmlns:a16="http://schemas.microsoft.com/office/drawing/2014/main" id="{A2C773BE-EF5D-4CE1-A050-6BD19879679B}"/>
              </a:ext>
            </a:extLst>
          </p:cNvPr>
          <p:cNvPicPr>
            <a:picLocks noGrp="1" noChangeAspect="1" noChangeArrowheads="1"/>
          </p:cNvPicPr>
          <p:nvPr>
            <p:ph idx="1"/>
          </p:nvPr>
        </p:nvPicPr>
        <p:blipFill>
          <a:blip r:embed="rId3">
            <a:lum bright="-20000" contrast="20000"/>
            <a:extLst>
              <a:ext uri="{28A0092B-C50C-407E-A947-70E740481C1C}">
                <a14:useLocalDpi xmlns:a14="http://schemas.microsoft.com/office/drawing/2010/main" val="0"/>
              </a:ext>
            </a:extLst>
          </a:blip>
          <a:srcRect l="2486" t="1379" r="1187"/>
          <a:stretch>
            <a:fillRect/>
          </a:stretch>
        </p:blipFill>
        <p:spPr>
          <a:xfrm>
            <a:off x="2657475" y="330200"/>
            <a:ext cx="4519613" cy="5973763"/>
          </a:xfrm>
        </p:spPr>
      </p:pic>
      <p:sp>
        <p:nvSpPr>
          <p:cNvPr id="3" name="Oval 2">
            <a:extLst>
              <a:ext uri="{FF2B5EF4-FFF2-40B4-BE49-F238E27FC236}">
                <a16:creationId xmlns:a16="http://schemas.microsoft.com/office/drawing/2014/main" id="{C89AE1A1-B038-40FB-85AC-D879549603ED}"/>
              </a:ext>
              <a:ext uri="{C183D7F6-B498-43B3-948B-1728B52AA6E4}">
                <adec:decorative xmlns:adec="http://schemas.microsoft.com/office/drawing/2017/decorative" val="1"/>
              </a:ext>
            </a:extLst>
          </p:cNvPr>
          <p:cNvSpPr/>
          <p:nvPr/>
        </p:nvSpPr>
        <p:spPr>
          <a:xfrm>
            <a:off x="3451225" y="4295775"/>
            <a:ext cx="723900" cy="1044575"/>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4" name="Oval 3">
            <a:extLst>
              <a:ext uri="{FF2B5EF4-FFF2-40B4-BE49-F238E27FC236}">
                <a16:creationId xmlns:a16="http://schemas.microsoft.com/office/drawing/2014/main" id="{819996F2-84AC-4E96-80D8-11F1846BEDBE}"/>
              </a:ext>
              <a:ext uri="{C183D7F6-B498-43B3-948B-1728B52AA6E4}">
                <adec:decorative xmlns:adec="http://schemas.microsoft.com/office/drawing/2017/decorative" val="1"/>
              </a:ext>
            </a:extLst>
          </p:cNvPr>
          <p:cNvSpPr/>
          <p:nvPr/>
        </p:nvSpPr>
        <p:spPr>
          <a:xfrm>
            <a:off x="5113338" y="3941763"/>
            <a:ext cx="485775" cy="4318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2" name="Title 1">
            <a:extLst>
              <a:ext uri="{FF2B5EF4-FFF2-40B4-BE49-F238E27FC236}">
                <a16:creationId xmlns:a16="http://schemas.microsoft.com/office/drawing/2014/main" id="{94F8CED9-16AC-4A14-BAB2-47E959DAE03A}"/>
              </a:ext>
            </a:extLst>
          </p:cNvPr>
          <p:cNvSpPr>
            <a:spLocks noGrp="1"/>
          </p:cNvSpPr>
          <p:nvPr>
            <p:ph type="title"/>
          </p:nvPr>
        </p:nvSpPr>
        <p:spPr>
          <a:xfrm>
            <a:off x="1219200" y="-623888"/>
            <a:ext cx="7467600" cy="623888"/>
          </a:xfrm>
        </p:spPr>
        <p:txBody>
          <a:bodyPr vert="horz" wrap="square" lIns="91440" tIns="45720" rIns="91440" bIns="45720" numCol="1" anchor="b" anchorCtr="0" compatLnSpc="1">
            <a:prstTxWarp prst="textNoShape">
              <a:avLst/>
            </a:prstTxWarp>
            <a:noAutofit/>
          </a:bodyPr>
          <a:lstStyle/>
          <a:p>
            <a:r>
              <a:rPr lang="en-US" dirty="0"/>
              <a:t>Topographical Map</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0D3DFF-35EF-413F-A86B-0A9E9AF58D9D}"/>
              </a:ext>
            </a:extLst>
          </p:cNvPr>
          <p:cNvSpPr>
            <a:spLocks noGrp="1"/>
          </p:cNvSpPr>
          <p:nvPr>
            <p:ph type="title"/>
          </p:nvPr>
        </p:nvSpPr>
        <p:spPr/>
        <p:txBody>
          <a:bodyPr/>
          <a:lstStyle/>
          <a:p>
            <a:pPr>
              <a:defRPr/>
            </a:pPr>
            <a:r>
              <a:rPr lang="en-US" dirty="0">
                <a:latin typeface="Times New Roman" panose="02020603050405020304" pitchFamily="18" charset="0"/>
                <a:cs typeface="Times New Roman" panose="02020603050405020304" pitchFamily="18" charset="0"/>
              </a:rPr>
              <a:t>Martins Creek Cont’d</a:t>
            </a:r>
          </a:p>
        </p:txBody>
      </p:sp>
      <p:pic>
        <p:nvPicPr>
          <p:cNvPr id="28676" name="Picture 2" descr="This slide displays a wind rose for the data collected from May 1, 1992 through May 19, 1993.&#10;&#10;Compare this plot to the topographic map a few slides back. The bimodal distribution seen here aligns with the orientation of the terrain (i.e., the valley between the ridge to the west and north and Scott’s Mountain to the southeast).&#10;&#10;The average wind speed is about 2.3 meters/second with 117 calm hours and 7 missing or incomplete hours for a data capture over 99.9%.">
            <a:extLst>
              <a:ext uri="{FF2B5EF4-FFF2-40B4-BE49-F238E27FC236}">
                <a16:creationId xmlns:a16="http://schemas.microsoft.com/office/drawing/2014/main" id="{B2BDB51D-25F2-4EC3-8D67-6419522751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568" y="967042"/>
            <a:ext cx="5522067" cy="51768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0A0DDC7F-29C4-0B35-FA55-E0349887767F}"/>
              </a:ext>
            </a:extLst>
          </p:cNvPr>
          <p:cNvSpPr txBox="1"/>
          <p:nvPr/>
        </p:nvSpPr>
        <p:spPr>
          <a:xfrm>
            <a:off x="6546714" y="957871"/>
            <a:ext cx="2344367" cy="1600438"/>
          </a:xfrm>
          <a:prstGeom prst="rect">
            <a:avLst/>
          </a:prstGeom>
          <a:noFill/>
          <a:ln>
            <a:solidFill>
              <a:schemeClr val="accent1"/>
            </a:solidFill>
          </a:ln>
        </p:spPr>
        <p:txBody>
          <a:bodyPr wrap="square" rtlCol="0">
            <a:spAutoFit/>
          </a:bodyPr>
          <a:lstStyle/>
          <a:p>
            <a:r>
              <a:rPr lang="en-US" sz="1400" dirty="0"/>
              <a:t>The term “wind direction” is ALWAYS the direction FROM WHICH THE WIND IS BLOWING.  A flow vector is the direction TO WHICH THE WIND IS BLOWING. </a:t>
            </a:r>
          </a:p>
        </p:txBody>
      </p:sp>
      <p:cxnSp>
        <p:nvCxnSpPr>
          <p:cNvPr id="8" name="Straight Arrow Connector 7">
            <a:extLst>
              <a:ext uri="{FF2B5EF4-FFF2-40B4-BE49-F238E27FC236}">
                <a16:creationId xmlns:a16="http://schemas.microsoft.com/office/drawing/2014/main" id="{851794FA-8C54-6091-722F-465FB40F8DB2}"/>
              </a:ext>
            </a:extLst>
          </p:cNvPr>
          <p:cNvCxnSpPr>
            <a:cxnSpLocks/>
          </p:cNvCxnSpPr>
          <p:nvPr/>
        </p:nvCxnSpPr>
        <p:spPr>
          <a:xfrm flipH="1" flipV="1">
            <a:off x="4309353" y="2451370"/>
            <a:ext cx="2237361" cy="81712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A1C7493-0805-65D8-E46D-6EA356283799}"/>
              </a:ext>
            </a:extLst>
          </p:cNvPr>
          <p:cNvSpPr txBox="1"/>
          <p:nvPr/>
        </p:nvSpPr>
        <p:spPr>
          <a:xfrm>
            <a:off x="6546714" y="2951946"/>
            <a:ext cx="2490282" cy="954107"/>
          </a:xfrm>
          <a:prstGeom prst="rect">
            <a:avLst/>
          </a:prstGeom>
          <a:noFill/>
          <a:ln>
            <a:solidFill>
              <a:schemeClr val="accent1"/>
            </a:solidFill>
          </a:ln>
        </p:spPr>
        <p:txBody>
          <a:bodyPr wrap="square" rtlCol="0">
            <a:spAutoFit/>
          </a:bodyPr>
          <a:lstStyle/>
          <a:p>
            <a:r>
              <a:rPr lang="en-US" sz="1400" dirty="0"/>
              <a:t>This is a  wind direction of 45</a:t>
            </a:r>
            <a:r>
              <a:rPr lang="en-US" sz="1400" baseline="30000" dirty="0"/>
              <a:t>o </a:t>
            </a:r>
            <a:r>
              <a:rPr lang="en-US" sz="1400" dirty="0"/>
              <a:t>(or a NE wind),</a:t>
            </a:r>
            <a:r>
              <a:rPr lang="en-US" sz="1400" baseline="30000" dirty="0"/>
              <a:t> </a:t>
            </a:r>
            <a:r>
              <a:rPr lang="en-US" sz="1400" dirty="0"/>
              <a:t>that is, the direction FROM WHICH THE WIND IS BLOWING</a:t>
            </a:r>
          </a:p>
        </p:txBody>
      </p:sp>
    </p:spTree>
  </p:cSld>
  <p:clrMapOvr>
    <a:masterClrMapping/>
  </p:clrMapOvr>
</p:sld>
</file>

<file path=ppt/theme/theme1.xml><?xml version="1.0" encoding="utf-8"?>
<a:theme xmlns:a="http://schemas.openxmlformats.org/drawingml/2006/main" name="APTI_423_Day 1 Morning">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CB4B55A-B38D-4840-9D49-CA171CB051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525fa7-169b-46a1-8371-f21838c3498e"/>
    <ds:schemaRef ds:uri="a946c7e2-e968-47fa-b743-9bb460e7e0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5B5F71F-01BF-45FF-B1E0-43ED0395DC8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APTI_423_Day 1 Morning</Template>
  <TotalTime>12017</TotalTime>
  <Words>670</Words>
  <Application>Microsoft Office PowerPoint</Application>
  <PresentationFormat>On-screen Show (4:3)</PresentationFormat>
  <Paragraphs>87</Paragraphs>
  <Slides>11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Courier New</vt:lpstr>
      <vt:lpstr>Wingdings</vt:lpstr>
      <vt:lpstr>Times New Roman</vt:lpstr>
      <vt:lpstr>Arial</vt:lpstr>
      <vt:lpstr>Calibri</vt:lpstr>
      <vt:lpstr>Trebuchet MS</vt:lpstr>
      <vt:lpstr>APTI_423_Day 1 Morning</vt:lpstr>
      <vt:lpstr>Introduction to Hands-on Activities</vt:lpstr>
      <vt:lpstr>Lesson Objective</vt:lpstr>
      <vt:lpstr>Directory Structure</vt:lpstr>
      <vt:lpstr>Input/Output Files</vt:lpstr>
      <vt:lpstr>Martins Creek</vt:lpstr>
      <vt:lpstr>Martins Creek Cont’d</vt:lpstr>
      <vt:lpstr>Martins Creek Cont’d</vt:lpstr>
      <vt:lpstr>Topographical Map</vt:lpstr>
      <vt:lpstr>Martins Creek Cont’d</vt:lpstr>
      <vt:lpstr>Martins Creek Cont’d</vt:lpstr>
      <vt:lpstr>Martins Creek Cont’d</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1008</cp:revision>
  <cp:lastPrinted>2021-01-05T18:22:53Z</cp:lastPrinted>
  <dcterms:created xsi:type="dcterms:W3CDTF">2013-07-30T20:09:03Z</dcterms:created>
  <dcterms:modified xsi:type="dcterms:W3CDTF">2025-06-27T19:57:11Z</dcterms:modified>
</cp:coreProperties>
</file>