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3"/>
  </p:sldMasterIdLst>
  <p:notesMasterIdLst>
    <p:notesMasterId r:id="rId26"/>
  </p:notesMasterIdLst>
  <p:handoutMasterIdLst>
    <p:handoutMasterId r:id="rId27"/>
  </p:handoutMasterIdLst>
  <p:sldIdLst>
    <p:sldId id="270" r:id="rId4"/>
    <p:sldId id="433" r:id="rId5"/>
    <p:sldId id="439" r:id="rId6"/>
    <p:sldId id="440" r:id="rId7"/>
    <p:sldId id="425" r:id="rId8"/>
    <p:sldId id="434" r:id="rId9"/>
    <p:sldId id="415" r:id="rId10"/>
    <p:sldId id="424" r:id="rId11"/>
    <p:sldId id="435" r:id="rId12"/>
    <p:sldId id="427" r:id="rId13"/>
    <p:sldId id="416" r:id="rId14"/>
    <p:sldId id="423" r:id="rId15"/>
    <p:sldId id="436" r:id="rId16"/>
    <p:sldId id="428" r:id="rId17"/>
    <p:sldId id="417" r:id="rId18"/>
    <p:sldId id="421" r:id="rId19"/>
    <p:sldId id="437" r:id="rId20"/>
    <p:sldId id="420" r:id="rId21"/>
    <p:sldId id="418" r:id="rId22"/>
    <p:sldId id="430" r:id="rId23"/>
    <p:sldId id="438" r:id="rId24"/>
    <p:sldId id="429" r:id="rId25"/>
  </p:sldIdLst>
  <p:sldSz cx="9144000" cy="6858000" type="screen4x3"/>
  <p:notesSz cx="6858000" cy="9313863"/>
  <p:embeddedFontLst>
    <p:embeddedFont>
      <p:font typeface="Trebuchet MS" panose="020B0603020202020204" pitchFamily="34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37F0E259-865F-4BCB-BCA0-CFEE0A72D203}">
          <p14:sldIdLst>
            <p14:sldId id="270"/>
            <p14:sldId id="433"/>
            <p14:sldId id="439"/>
            <p14:sldId id="440"/>
            <p14:sldId id="425"/>
            <p14:sldId id="434"/>
            <p14:sldId id="415"/>
            <p14:sldId id="424"/>
            <p14:sldId id="435"/>
            <p14:sldId id="427"/>
            <p14:sldId id="416"/>
            <p14:sldId id="423"/>
            <p14:sldId id="436"/>
            <p14:sldId id="428"/>
            <p14:sldId id="417"/>
            <p14:sldId id="421"/>
            <p14:sldId id="437"/>
            <p14:sldId id="420"/>
            <p14:sldId id="418"/>
            <p14:sldId id="430"/>
            <p14:sldId id="438"/>
            <p14:sldId id="429"/>
          </p14:sldIdLst>
        </p14:section>
        <p14:section name="Untitled Section" id="{33EE60E7-A1EA-4EE2-AF4E-666C2D10D6BA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4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00FF"/>
    <a:srgbClr val="FFFF00"/>
    <a:srgbClr val="FFFF99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4" autoAdjust="0"/>
    <p:restoredTop sz="96721" autoAdjust="0"/>
  </p:normalViewPr>
  <p:slideViewPr>
    <p:cSldViewPr snapToGrid="0">
      <p:cViewPr>
        <p:scale>
          <a:sx n="150" d="100"/>
          <a:sy n="150" d="100"/>
        </p:scale>
        <p:origin x="-571" y="-965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934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font" Target="fonts/font1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4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font" Target="fonts/font3.fntdata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8F30200-EFB0-470D-A556-962734E1A0F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66012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811F0F-B3DD-49E9-98DC-82488E14413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028" y="1"/>
            <a:ext cx="2972421" cy="466012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9FA4917-7CEE-48DF-9758-97E496FFDA68}" type="datetimeFigureOut">
              <a:rPr lang="en-US"/>
              <a:pPr>
                <a:defRPr/>
              </a:pPr>
              <a:t>7/9/2025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E1DD4F-0475-4D79-B8A2-1205BE55A39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8846261"/>
            <a:ext cx="2972421" cy="466012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457679-A335-42F0-929A-DEAA0935E1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028" y="8846261"/>
            <a:ext cx="2972421" cy="466012"/>
          </a:xfrm>
          <a:prstGeom prst="rect">
            <a:avLst/>
          </a:prstGeom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17A780F-EC59-4300-A165-8F76105D38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35477ED-C120-4330-80EE-DB5FC75AF56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66012"/>
          </a:xfrm>
          <a:prstGeom prst="rect">
            <a:avLst/>
          </a:prstGeom>
        </p:spPr>
        <p:txBody>
          <a:bodyPr vert="horz" lIns="92606" tIns="46304" rIns="92606" bIns="46304" rtlCol="0"/>
          <a:lstStyle>
            <a:lvl1pPr algn="l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3293B8-D473-42AB-ABE1-13C83C39D94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66012"/>
          </a:xfrm>
          <a:prstGeom prst="rect">
            <a:avLst/>
          </a:prstGeom>
        </p:spPr>
        <p:txBody>
          <a:bodyPr vert="horz" lIns="92606" tIns="46304" rIns="92606" bIns="46304" rtlCol="0"/>
          <a:lstStyle>
            <a:lvl1pPr algn="r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BBE4C66-C8D2-4408-811D-6FDF20BE5452}" type="datetimeFigureOut">
              <a:rPr lang="en-US"/>
              <a:pPr>
                <a:defRPr/>
              </a:pPr>
              <a:t>7/9/2025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486D227-69D0-4BA1-8409-C6DED8E3433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700088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06" tIns="46304" rIns="92606" bIns="4630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AE34702-1E85-4FC6-855D-43FFB48238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6422" y="4424722"/>
            <a:ext cx="5485158" cy="4190921"/>
          </a:xfrm>
          <a:prstGeom prst="rect">
            <a:avLst/>
          </a:prstGeom>
        </p:spPr>
        <p:txBody>
          <a:bodyPr vert="horz" lIns="92606" tIns="46304" rIns="92606" bIns="46304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D86FEB-730D-41E2-8A87-7626DF6ABA4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1" y="8846261"/>
            <a:ext cx="2972421" cy="466012"/>
          </a:xfrm>
          <a:prstGeom prst="rect">
            <a:avLst/>
          </a:prstGeom>
        </p:spPr>
        <p:txBody>
          <a:bodyPr vert="horz" lIns="92606" tIns="46304" rIns="92606" bIns="46304" rtlCol="0" anchor="b"/>
          <a:lstStyle>
            <a:lvl1pPr algn="l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AFCCFF-BE0E-4F74-A894-4204149FB0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028" y="8846261"/>
            <a:ext cx="2972421" cy="466012"/>
          </a:xfrm>
          <a:prstGeom prst="rect">
            <a:avLst/>
          </a:prstGeom>
        </p:spPr>
        <p:txBody>
          <a:bodyPr vert="horz" wrap="square" lIns="92606" tIns="46304" rIns="92606" bIns="4630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A1403960-E874-4205-B210-AD80FAC33F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>
            <a:extLst>
              <a:ext uri="{FF2B5EF4-FFF2-40B4-BE49-F238E27FC236}">
                <a16:creationId xmlns:a16="http://schemas.microsoft.com/office/drawing/2014/main" id="{75A6E9D9-23DB-45E3-A713-563F986D1C0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>
            <a:extLst>
              <a:ext uri="{FF2B5EF4-FFF2-40B4-BE49-F238E27FC236}">
                <a16:creationId xmlns:a16="http://schemas.microsoft.com/office/drawing/2014/main" id="{3C81C3AD-D00F-43F7-95D1-E60C34ABEDF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7172" name="Slide Number Placeholder 3">
            <a:extLst>
              <a:ext uri="{FF2B5EF4-FFF2-40B4-BE49-F238E27FC236}">
                <a16:creationId xmlns:a16="http://schemas.microsoft.com/office/drawing/2014/main" id="{768FBE1C-CB5E-4E9D-A430-CB209C3FC1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868" indent="-285719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2874" indent="-228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025" indent="-228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174" indent="-228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324" indent="-228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474" indent="-228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8623" indent="-228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5774" indent="-228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58045F6-3453-4C63-A06A-CF586E91BCA6}" type="slidenum">
              <a:rPr lang="en-US" altLang="en-US" sz="13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it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4848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hapt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15240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400" b="1" cap="small" baseline="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47089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opic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04324" y="1295400"/>
            <a:ext cx="7534876" cy="4906963"/>
          </a:xfrm>
          <a:prstGeom prst="rect">
            <a:avLst/>
          </a:prstGeom>
        </p:spPr>
        <p:txBody>
          <a:bodyPr/>
          <a:lstStyle>
            <a:lvl1pPr marL="283464" indent="-283464">
              <a:spcBef>
                <a:spcPts val="2016"/>
              </a:spcBef>
              <a:buFont typeface="Arial" pitchFamily="34" charset="0"/>
              <a:buChar char="•"/>
              <a:defRPr sz="2800"/>
            </a:lvl1pPr>
            <a:lvl2pPr>
              <a:spcBef>
                <a:spcPts val="1000"/>
              </a:spcBef>
              <a:defRPr sz="2400"/>
            </a:lvl2pPr>
            <a:lvl3pPr>
              <a:buSzPct val="100000"/>
              <a:buFont typeface="Arial" pitchFamily="34" charset="0"/>
              <a:buChar char="•"/>
              <a:defRPr/>
            </a:lvl3pPr>
            <a:lvl4pPr>
              <a:defRPr sz="22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21413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8449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r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74085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ir_Pictur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rgbClr val="00206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1574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Air_Hand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18066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EA9AE20B-8DAC-41C3-B382-90AD69DEE6A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893F091-1DB1-44C9-AFF5-97F1417C3F9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990600" y="1600200"/>
            <a:ext cx="7696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  <p:sldLayoutId id="2147484008" r:id="rId2"/>
    <p:sldLayoutId id="2147484002" r:id="rId3"/>
    <p:sldLayoutId id="2147484003" r:id="rId4"/>
    <p:sldLayoutId id="2147484004" r:id="rId5"/>
    <p:sldLayoutId id="2147484005" r:id="rId6"/>
    <p:sldLayoutId id="2147484006" r:id="rId7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 cap="small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D40E1B8-9E56-49C8-AB7C-FAD1859BA442}"/>
              </a:ext>
            </a:extLst>
          </p:cNvPr>
          <p:cNvSpPr txBox="1">
            <a:spLocks/>
          </p:cNvSpPr>
          <p:nvPr/>
        </p:nvSpPr>
        <p:spPr>
          <a:xfrm>
            <a:off x="5408613" y="4589463"/>
            <a:ext cx="35052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r>
              <a:rPr lang="en-US" cap="small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Course: MODL 301</a:t>
            </a:r>
            <a:endParaRPr lang="en-US" cap="small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0D6E1EED-6AD7-4C71-B165-B1CC50E8F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52400"/>
            <a:ext cx="6400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Air Pollution Dispersion Models:</a:t>
            </a:r>
          </a:p>
          <a:p>
            <a:pPr eaLnBrk="1" hangingPunct="1">
              <a:defRPr/>
            </a:pPr>
            <a:r>
              <a:rPr lang="en-US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with the AERMOD Modeling System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DF7A3CB-7360-4E33-B0F0-BCFA86C31A6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49238" y="869949"/>
            <a:ext cx="8894762" cy="1150579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small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EXERCISE 1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2F51F87C-E55C-44A1-8719-92A2EF0BD6DE}"/>
              </a:ext>
            </a:extLst>
          </p:cNvPr>
          <p:cNvSpPr txBox="1">
            <a:spLocks/>
          </p:cNvSpPr>
          <p:nvPr/>
        </p:nvSpPr>
        <p:spPr>
          <a:xfrm>
            <a:off x="5408613" y="4973638"/>
            <a:ext cx="35052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endParaRPr lang="en-US" cap="small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434A9D9-87B2-48FC-8132-3D64181CF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7178" y="1055696"/>
            <a:ext cx="7216422" cy="43545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6575A9-74B8-4D37-9FFD-4A256769F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451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300m AERMOD 1 HR. PLOT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5C668B-C720-417F-83E8-894321DD965D}"/>
              </a:ext>
            </a:extLst>
          </p:cNvPr>
          <p:cNvSpPr txBox="1"/>
          <p:nvPr/>
        </p:nvSpPr>
        <p:spPr>
          <a:xfrm>
            <a:off x="5370689" y="2819235"/>
            <a:ext cx="5715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Source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EBE61AA-3212-4990-BEF0-324451213CAF}"/>
              </a:ext>
            </a:extLst>
          </p:cNvPr>
          <p:cNvCxnSpPr/>
          <p:nvPr/>
        </p:nvCxnSpPr>
        <p:spPr>
          <a:xfrm flipH="1">
            <a:off x="4875389" y="3050067"/>
            <a:ext cx="495300" cy="182880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1BDFECE-C9B1-4653-B522-4622F9F539DB}"/>
              </a:ext>
            </a:extLst>
          </p:cNvPr>
          <p:cNvSpPr txBox="1"/>
          <p:nvPr/>
        </p:nvSpPr>
        <p:spPr>
          <a:xfrm>
            <a:off x="3640097" y="2202609"/>
            <a:ext cx="760525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Max 1 hr.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D7E6FCE-BF61-4988-B51D-4317423D5B61}"/>
              </a:ext>
            </a:extLst>
          </p:cNvPr>
          <p:cNvCxnSpPr>
            <a:cxnSpLocks/>
          </p:cNvCxnSpPr>
          <p:nvPr/>
        </p:nvCxnSpPr>
        <p:spPr>
          <a:xfrm>
            <a:off x="4268612" y="2433441"/>
            <a:ext cx="561296" cy="628653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B855DA6-001D-46CE-AE99-DA2D2C083192}"/>
              </a:ext>
            </a:extLst>
          </p:cNvPr>
          <p:cNvSpPr txBox="1"/>
          <p:nvPr/>
        </p:nvSpPr>
        <p:spPr>
          <a:xfrm>
            <a:off x="3490761" y="1237299"/>
            <a:ext cx="246574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Max 1hr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107.9 µg/m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9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D55FE0B-F702-4E7B-9EE0-31944E66A9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641" y="654510"/>
            <a:ext cx="7505700" cy="53462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6575A9-74B8-4D37-9FFD-4A256769F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451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100m AERMOD 3 HR. PLOT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5C668B-C720-417F-83E8-894321DD965D}"/>
              </a:ext>
            </a:extLst>
          </p:cNvPr>
          <p:cNvSpPr txBox="1"/>
          <p:nvPr/>
        </p:nvSpPr>
        <p:spPr>
          <a:xfrm>
            <a:off x="5459729" y="2756059"/>
            <a:ext cx="5715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Source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EBE61AA-3212-4990-BEF0-324451213CAF}"/>
              </a:ext>
            </a:extLst>
          </p:cNvPr>
          <p:cNvCxnSpPr>
            <a:cxnSpLocks/>
          </p:cNvCxnSpPr>
          <p:nvPr/>
        </p:nvCxnSpPr>
        <p:spPr>
          <a:xfrm flipH="1">
            <a:off x="4964429" y="2983706"/>
            <a:ext cx="500540" cy="199073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1BDFECE-C9B1-4653-B522-4622F9F539DB}"/>
              </a:ext>
            </a:extLst>
          </p:cNvPr>
          <p:cNvSpPr txBox="1"/>
          <p:nvPr/>
        </p:nvSpPr>
        <p:spPr>
          <a:xfrm>
            <a:off x="3678924" y="2249963"/>
            <a:ext cx="760525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Max 3 hr.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D7E6FCE-BF61-4988-B51D-4317423D5B61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4059187" y="2480795"/>
            <a:ext cx="805998" cy="793982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3728923-CE42-4235-9EBE-39F0D2AB7D5B}"/>
              </a:ext>
            </a:extLst>
          </p:cNvPr>
          <p:cNvSpPr txBox="1"/>
          <p:nvPr/>
        </p:nvSpPr>
        <p:spPr>
          <a:xfrm>
            <a:off x="3668660" y="939688"/>
            <a:ext cx="2362569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 3hr = 49.2 µg/m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017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9533DAB-CB33-4E20-9186-CB626646AD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888" y="906694"/>
            <a:ext cx="8183177" cy="50446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6575A9-74B8-4D37-9FFD-4A256769F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451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20m AERMOD 3 HR. PLOT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5C668B-C720-417F-83E8-894321DD965D}"/>
              </a:ext>
            </a:extLst>
          </p:cNvPr>
          <p:cNvSpPr txBox="1"/>
          <p:nvPr/>
        </p:nvSpPr>
        <p:spPr>
          <a:xfrm>
            <a:off x="5718324" y="2932563"/>
            <a:ext cx="5715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Source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EBE61AA-3212-4990-BEF0-324451213CAF}"/>
              </a:ext>
            </a:extLst>
          </p:cNvPr>
          <p:cNvCxnSpPr>
            <a:cxnSpLocks/>
          </p:cNvCxnSpPr>
          <p:nvPr/>
        </p:nvCxnSpPr>
        <p:spPr>
          <a:xfrm flipH="1">
            <a:off x="5049672" y="3174071"/>
            <a:ext cx="954402" cy="254929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1BDFECE-C9B1-4653-B522-4622F9F539DB}"/>
              </a:ext>
            </a:extLst>
          </p:cNvPr>
          <p:cNvSpPr txBox="1"/>
          <p:nvPr/>
        </p:nvSpPr>
        <p:spPr>
          <a:xfrm>
            <a:off x="3917671" y="3877608"/>
            <a:ext cx="760525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Max 3 hr.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D7E6FCE-BF61-4988-B51D-4317423D5B61}"/>
              </a:ext>
            </a:extLst>
          </p:cNvPr>
          <p:cNvCxnSpPr>
            <a:cxnSpLocks/>
          </p:cNvCxnSpPr>
          <p:nvPr/>
        </p:nvCxnSpPr>
        <p:spPr>
          <a:xfrm flipV="1">
            <a:off x="4520804" y="3467942"/>
            <a:ext cx="477672" cy="408844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CA016E1-E9C2-4B65-A202-90500C171029}"/>
              </a:ext>
            </a:extLst>
          </p:cNvPr>
          <p:cNvSpPr txBox="1"/>
          <p:nvPr/>
        </p:nvSpPr>
        <p:spPr>
          <a:xfrm>
            <a:off x="3674620" y="1238766"/>
            <a:ext cx="246574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Max 3hr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128.9 µg/m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002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9808F48-2DC2-2A7D-AD67-8CF84622D9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192" y="1636427"/>
            <a:ext cx="5349240" cy="44801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6575A9-74B8-4D37-9FFD-4A256769F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451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20m-Low-Buoy 3HR. PLOT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5C668B-C720-417F-83E8-894321DD965D}"/>
              </a:ext>
            </a:extLst>
          </p:cNvPr>
          <p:cNvSpPr txBox="1"/>
          <p:nvPr/>
        </p:nvSpPr>
        <p:spPr>
          <a:xfrm>
            <a:off x="5556075" y="3313584"/>
            <a:ext cx="5715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Source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EBE61AA-3212-4990-BEF0-324451213CAF}"/>
              </a:ext>
            </a:extLst>
          </p:cNvPr>
          <p:cNvCxnSpPr>
            <a:cxnSpLocks/>
          </p:cNvCxnSpPr>
          <p:nvPr/>
        </p:nvCxnSpPr>
        <p:spPr>
          <a:xfrm flipH="1">
            <a:off x="4572000" y="3429000"/>
            <a:ext cx="984075" cy="447510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1BDFECE-C9B1-4653-B522-4622F9F539DB}"/>
              </a:ext>
            </a:extLst>
          </p:cNvPr>
          <p:cNvSpPr txBox="1"/>
          <p:nvPr/>
        </p:nvSpPr>
        <p:spPr>
          <a:xfrm>
            <a:off x="3497836" y="4398537"/>
            <a:ext cx="760525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Max 3 hr.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D7E6FCE-BF61-4988-B51D-4317423D5B61}"/>
              </a:ext>
            </a:extLst>
          </p:cNvPr>
          <p:cNvCxnSpPr>
            <a:cxnSpLocks/>
          </p:cNvCxnSpPr>
          <p:nvPr/>
        </p:nvCxnSpPr>
        <p:spPr>
          <a:xfrm flipV="1">
            <a:off x="4018099" y="3964629"/>
            <a:ext cx="499533" cy="433908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CA016E1-E9C2-4B65-A202-90500C171029}"/>
              </a:ext>
            </a:extLst>
          </p:cNvPr>
          <p:cNvSpPr txBox="1"/>
          <p:nvPr/>
        </p:nvSpPr>
        <p:spPr>
          <a:xfrm>
            <a:off x="3497836" y="793758"/>
            <a:ext cx="246574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Max 3hr =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834.2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µg/m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069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E5431D-C9C8-4D1B-9D52-238753C31D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7635" y="1125832"/>
            <a:ext cx="7502535" cy="44621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6575A9-74B8-4D37-9FFD-4A256769F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451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300m AERMOD 3 HR. PLOT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5C668B-C720-417F-83E8-894321DD965D}"/>
              </a:ext>
            </a:extLst>
          </p:cNvPr>
          <p:cNvSpPr txBox="1"/>
          <p:nvPr/>
        </p:nvSpPr>
        <p:spPr>
          <a:xfrm>
            <a:off x="5559442" y="2929401"/>
            <a:ext cx="5715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Source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EBE61AA-3212-4990-BEF0-324451213CAF}"/>
              </a:ext>
            </a:extLst>
          </p:cNvPr>
          <p:cNvCxnSpPr>
            <a:cxnSpLocks/>
          </p:cNvCxnSpPr>
          <p:nvPr/>
        </p:nvCxnSpPr>
        <p:spPr>
          <a:xfrm flipH="1">
            <a:off x="5058902" y="3157842"/>
            <a:ext cx="500540" cy="199073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1BDFECE-C9B1-4653-B522-4622F9F539DB}"/>
              </a:ext>
            </a:extLst>
          </p:cNvPr>
          <p:cNvSpPr txBox="1"/>
          <p:nvPr/>
        </p:nvSpPr>
        <p:spPr>
          <a:xfrm>
            <a:off x="3955149" y="2135091"/>
            <a:ext cx="760525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Max 3 hr.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D7E6FCE-BF61-4988-B51D-4317423D5B61}"/>
              </a:ext>
            </a:extLst>
          </p:cNvPr>
          <p:cNvCxnSpPr>
            <a:cxnSpLocks/>
          </p:cNvCxnSpPr>
          <p:nvPr/>
        </p:nvCxnSpPr>
        <p:spPr>
          <a:xfrm>
            <a:off x="4169001" y="2363860"/>
            <a:ext cx="805998" cy="793982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5502C40-1C88-4EE3-91F3-1079830FE9AA}"/>
              </a:ext>
            </a:extLst>
          </p:cNvPr>
          <p:cNvSpPr txBox="1"/>
          <p:nvPr/>
        </p:nvSpPr>
        <p:spPr>
          <a:xfrm>
            <a:off x="3883740" y="1424625"/>
            <a:ext cx="2350323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Max 3hr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36.6 µg/m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115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22CDA0A-A3B8-4B95-B4C0-07D15B1730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743" y="678656"/>
            <a:ext cx="7073900" cy="48577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6575A9-74B8-4D37-9FFD-4A256769F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4510"/>
          </a:xfrm>
        </p:spPr>
        <p:txBody>
          <a:bodyPr/>
          <a:lstStyle/>
          <a:p>
            <a:r>
              <a:rPr lang="en-US" sz="3200">
                <a:latin typeface="Times New Roman" panose="02020603050405020304" pitchFamily="18" charset="0"/>
                <a:cs typeface="Times New Roman" panose="02020603050405020304" pitchFamily="18" charset="0"/>
              </a:rPr>
              <a:t>100m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AERMOD 24 HR. PLOT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5C668B-C720-417F-83E8-894321DD965D}"/>
              </a:ext>
            </a:extLst>
          </p:cNvPr>
          <p:cNvSpPr txBox="1"/>
          <p:nvPr/>
        </p:nvSpPr>
        <p:spPr>
          <a:xfrm>
            <a:off x="5506610" y="2784595"/>
            <a:ext cx="5715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Source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EBE61AA-3212-4990-BEF0-324451213CAF}"/>
              </a:ext>
            </a:extLst>
          </p:cNvPr>
          <p:cNvCxnSpPr>
            <a:cxnSpLocks/>
          </p:cNvCxnSpPr>
          <p:nvPr/>
        </p:nvCxnSpPr>
        <p:spPr>
          <a:xfrm flipH="1">
            <a:off x="5006070" y="2908458"/>
            <a:ext cx="500540" cy="199073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1BDFECE-C9B1-4653-B522-4622F9F539DB}"/>
              </a:ext>
            </a:extLst>
          </p:cNvPr>
          <p:cNvSpPr txBox="1"/>
          <p:nvPr/>
        </p:nvSpPr>
        <p:spPr>
          <a:xfrm>
            <a:off x="3865283" y="2236736"/>
            <a:ext cx="760525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Max 24 hr.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D7E6FCE-BF61-4988-B51D-4317423D5B61}"/>
              </a:ext>
            </a:extLst>
          </p:cNvPr>
          <p:cNvCxnSpPr>
            <a:cxnSpLocks/>
          </p:cNvCxnSpPr>
          <p:nvPr/>
        </p:nvCxnSpPr>
        <p:spPr>
          <a:xfrm>
            <a:off x="4191737" y="2467568"/>
            <a:ext cx="764085" cy="732305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8D18AED-F58D-4B73-8D89-36EE571BC850}"/>
              </a:ext>
            </a:extLst>
          </p:cNvPr>
          <p:cNvSpPr txBox="1"/>
          <p:nvPr/>
        </p:nvSpPr>
        <p:spPr>
          <a:xfrm>
            <a:off x="3765789" y="974522"/>
            <a:ext cx="2362569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 24hr = 13.6 µg/m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919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A5CBD0C-276A-487F-878A-1555303A0E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656" y="1251746"/>
            <a:ext cx="7482332" cy="45249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6575A9-74B8-4D37-9FFD-4A256769F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451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20m AERMOD 24 HR. PLOT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5C668B-C720-417F-83E8-894321DD965D}"/>
              </a:ext>
            </a:extLst>
          </p:cNvPr>
          <p:cNvSpPr txBox="1"/>
          <p:nvPr/>
        </p:nvSpPr>
        <p:spPr>
          <a:xfrm>
            <a:off x="5671362" y="3144166"/>
            <a:ext cx="5715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Source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EBE61AA-3212-4990-BEF0-324451213CAF}"/>
              </a:ext>
            </a:extLst>
          </p:cNvPr>
          <p:cNvCxnSpPr>
            <a:cxnSpLocks/>
          </p:cNvCxnSpPr>
          <p:nvPr/>
        </p:nvCxnSpPr>
        <p:spPr>
          <a:xfrm flipH="1">
            <a:off x="5170822" y="3329463"/>
            <a:ext cx="500540" cy="199073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1BDFECE-C9B1-4653-B522-4622F9F539DB}"/>
              </a:ext>
            </a:extLst>
          </p:cNvPr>
          <p:cNvSpPr txBox="1"/>
          <p:nvPr/>
        </p:nvSpPr>
        <p:spPr>
          <a:xfrm>
            <a:off x="3948000" y="2450452"/>
            <a:ext cx="760525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Max 24 hr.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D7E6FCE-BF61-4988-B51D-4317423D5B61}"/>
              </a:ext>
            </a:extLst>
          </p:cNvPr>
          <p:cNvCxnSpPr>
            <a:cxnSpLocks/>
          </p:cNvCxnSpPr>
          <p:nvPr/>
        </p:nvCxnSpPr>
        <p:spPr>
          <a:xfrm>
            <a:off x="4369120" y="2705418"/>
            <a:ext cx="729897" cy="893967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4B383E1-57EB-4C5E-BA4B-DB6DAC4072B2}"/>
              </a:ext>
            </a:extLst>
          </p:cNvPr>
          <p:cNvSpPr txBox="1"/>
          <p:nvPr/>
        </p:nvSpPr>
        <p:spPr>
          <a:xfrm>
            <a:off x="3948000" y="1466994"/>
            <a:ext cx="247856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Max 24hr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40.6 µg/m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4783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30C40B8-3892-8B99-771A-397AFC66C9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9429" y="1551331"/>
            <a:ext cx="5684520" cy="47609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6575A9-74B8-4D37-9FFD-4A256769F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272" y="113061"/>
            <a:ext cx="8229600" cy="65451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20m-Low-Buoy 24 HR. PLOT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5C668B-C720-417F-83E8-894321DD965D}"/>
              </a:ext>
            </a:extLst>
          </p:cNvPr>
          <p:cNvSpPr txBox="1"/>
          <p:nvPr/>
        </p:nvSpPr>
        <p:spPr>
          <a:xfrm>
            <a:off x="6046602" y="3429000"/>
            <a:ext cx="5715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Source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EBE61AA-3212-4990-BEF0-324451213CAF}"/>
              </a:ext>
            </a:extLst>
          </p:cNvPr>
          <p:cNvCxnSpPr>
            <a:cxnSpLocks/>
          </p:cNvCxnSpPr>
          <p:nvPr/>
        </p:nvCxnSpPr>
        <p:spPr>
          <a:xfrm flipH="1">
            <a:off x="5020595" y="3464363"/>
            <a:ext cx="1010909" cy="320803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1BDFECE-C9B1-4653-B522-4622F9F539DB}"/>
              </a:ext>
            </a:extLst>
          </p:cNvPr>
          <p:cNvSpPr txBox="1"/>
          <p:nvPr/>
        </p:nvSpPr>
        <p:spPr>
          <a:xfrm>
            <a:off x="3863555" y="2726876"/>
            <a:ext cx="760525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Max 24 hr.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D7E6FCE-BF61-4988-B51D-4317423D5B61}"/>
              </a:ext>
            </a:extLst>
          </p:cNvPr>
          <p:cNvCxnSpPr>
            <a:cxnSpLocks/>
          </p:cNvCxnSpPr>
          <p:nvPr/>
        </p:nvCxnSpPr>
        <p:spPr>
          <a:xfrm>
            <a:off x="4259132" y="2982016"/>
            <a:ext cx="729897" cy="893967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4B383E1-57EB-4C5E-BA4B-DB6DAC4072B2}"/>
              </a:ext>
            </a:extLst>
          </p:cNvPr>
          <p:cNvSpPr txBox="1"/>
          <p:nvPr/>
        </p:nvSpPr>
        <p:spPr>
          <a:xfrm>
            <a:off x="3786470" y="926859"/>
            <a:ext cx="259398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Max 24hr =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436.5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µg/m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1559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9829784-33A0-4DCE-B7EB-3F021A9A7B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758" y="1523999"/>
            <a:ext cx="7236178" cy="45139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6575A9-74B8-4D37-9FFD-4A256769F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258" y="493558"/>
            <a:ext cx="8229600" cy="65451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300m AERMOD </a:t>
            </a:r>
            <a:r>
              <a:rPr lang="en-US" sz="3200">
                <a:latin typeface="Times New Roman" panose="02020603050405020304" pitchFamily="18" charset="0"/>
                <a:cs typeface="Times New Roman" panose="02020603050405020304" pitchFamily="18" charset="0"/>
              </a:rPr>
              <a:t>24 Hrs.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PLOT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5C668B-C720-417F-83E8-894321DD965D}"/>
              </a:ext>
            </a:extLst>
          </p:cNvPr>
          <p:cNvSpPr txBox="1"/>
          <p:nvPr/>
        </p:nvSpPr>
        <p:spPr>
          <a:xfrm>
            <a:off x="5510386" y="3351065"/>
            <a:ext cx="658401" cy="2462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00CC00"/>
                </a:solidFill>
              </a:rPr>
              <a:t>Source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EBE61AA-3212-4990-BEF0-324451213CAF}"/>
              </a:ext>
            </a:extLst>
          </p:cNvPr>
          <p:cNvCxnSpPr>
            <a:cxnSpLocks/>
          </p:cNvCxnSpPr>
          <p:nvPr/>
        </p:nvCxnSpPr>
        <p:spPr>
          <a:xfrm flipH="1">
            <a:off x="5009847" y="3581897"/>
            <a:ext cx="500540" cy="199073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1BDFECE-C9B1-4653-B522-4622F9F539DB}"/>
              </a:ext>
            </a:extLst>
          </p:cNvPr>
          <p:cNvSpPr txBox="1"/>
          <p:nvPr/>
        </p:nvSpPr>
        <p:spPr>
          <a:xfrm>
            <a:off x="3706700" y="4557820"/>
            <a:ext cx="865300" cy="2462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00CC00"/>
                </a:solidFill>
              </a:rPr>
              <a:t>24 </a:t>
            </a:r>
            <a:r>
              <a:rPr lang="en-US" sz="1000" b="1" dirty="0" err="1">
                <a:solidFill>
                  <a:srgbClr val="00CC00"/>
                </a:solidFill>
              </a:rPr>
              <a:t>hr</a:t>
            </a:r>
            <a:r>
              <a:rPr lang="en-US" sz="1000" b="1" dirty="0">
                <a:solidFill>
                  <a:srgbClr val="00CC00"/>
                </a:solidFill>
              </a:rPr>
              <a:t> Max.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D7E6FCE-BF61-4988-B51D-4317423D5B61}"/>
              </a:ext>
            </a:extLst>
          </p:cNvPr>
          <p:cNvCxnSpPr>
            <a:cxnSpLocks/>
          </p:cNvCxnSpPr>
          <p:nvPr/>
        </p:nvCxnSpPr>
        <p:spPr>
          <a:xfrm flipV="1">
            <a:off x="4572000" y="3878322"/>
            <a:ext cx="688117" cy="655578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7D0F6EC-2A71-4AC9-8110-C9B885A9C56E}"/>
              </a:ext>
            </a:extLst>
          </p:cNvPr>
          <p:cNvSpPr txBox="1"/>
          <p:nvPr/>
        </p:nvSpPr>
        <p:spPr>
          <a:xfrm>
            <a:off x="3737178" y="1815433"/>
            <a:ext cx="2363147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Max 24hr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5.9 µg/m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393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0143E85-3749-4562-9080-09528D3384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594" y="1224116"/>
            <a:ext cx="7315200" cy="44097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6575A9-74B8-4D37-9FFD-4A256769F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451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100m AERMOD PERIOD PLOT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5C668B-C720-417F-83E8-894321DD965D}"/>
              </a:ext>
            </a:extLst>
          </p:cNvPr>
          <p:cNvSpPr txBox="1"/>
          <p:nvPr/>
        </p:nvSpPr>
        <p:spPr>
          <a:xfrm>
            <a:off x="5328258" y="2999095"/>
            <a:ext cx="5715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Source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EBE61AA-3212-4990-BEF0-324451213CAF}"/>
              </a:ext>
            </a:extLst>
          </p:cNvPr>
          <p:cNvCxnSpPr>
            <a:cxnSpLocks/>
          </p:cNvCxnSpPr>
          <p:nvPr/>
        </p:nvCxnSpPr>
        <p:spPr>
          <a:xfrm flipH="1">
            <a:off x="4827718" y="3229927"/>
            <a:ext cx="500540" cy="199073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1BDFECE-C9B1-4653-B522-4622F9F539DB}"/>
              </a:ext>
            </a:extLst>
          </p:cNvPr>
          <p:cNvSpPr txBox="1"/>
          <p:nvPr/>
        </p:nvSpPr>
        <p:spPr>
          <a:xfrm>
            <a:off x="3811475" y="2325841"/>
            <a:ext cx="8653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Period Ave.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D7E6FCE-BF61-4988-B51D-4317423D5B61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4244125" y="2556673"/>
            <a:ext cx="732335" cy="712049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36E168C-EF50-464C-B76F-14130DD81558}"/>
              </a:ext>
            </a:extLst>
          </p:cNvPr>
          <p:cNvSpPr txBox="1"/>
          <p:nvPr/>
        </p:nvSpPr>
        <p:spPr>
          <a:xfrm>
            <a:off x="3537189" y="1467759"/>
            <a:ext cx="2508011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Ave = 0.82 µg/m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6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409D98-E57C-5A05-A4C0-19216A3BA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6256" y="1639982"/>
            <a:ext cx="7534876" cy="5381037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 the run made in …\Sec-3_Runs\ (referred to as the Base Case).  For this exercise make 3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additional runs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compare to the Base Case: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1: Change stack height to 20 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2: Change stack height to 300 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3: Change Hs=20m,   Ts=350K; &amp; Vs=5.8m/s; Keep the same inside diameter as base case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13FF0A-85A1-4FD3-50D1-D86FC3F1D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2896" y="546702"/>
            <a:ext cx="7467600" cy="623888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0331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96CDFDB-F3B6-405E-AE13-D075F28DC6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8546" y="1378857"/>
            <a:ext cx="7398254" cy="46218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6575A9-74B8-4D37-9FFD-4A256769F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" y="339553"/>
            <a:ext cx="8229600" cy="65451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20m AERMOD PERIOD PLOT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5C668B-C720-417F-83E8-894321DD965D}"/>
              </a:ext>
            </a:extLst>
          </p:cNvPr>
          <p:cNvSpPr txBox="1"/>
          <p:nvPr/>
        </p:nvSpPr>
        <p:spPr>
          <a:xfrm>
            <a:off x="5488213" y="3259898"/>
            <a:ext cx="5715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Source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EBE61AA-3212-4990-BEF0-324451213CAF}"/>
              </a:ext>
            </a:extLst>
          </p:cNvPr>
          <p:cNvCxnSpPr>
            <a:cxnSpLocks/>
          </p:cNvCxnSpPr>
          <p:nvPr/>
        </p:nvCxnSpPr>
        <p:spPr>
          <a:xfrm flipH="1">
            <a:off x="4987673" y="3452536"/>
            <a:ext cx="500540" cy="199073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1BDFECE-C9B1-4653-B522-4622F9F539DB}"/>
              </a:ext>
            </a:extLst>
          </p:cNvPr>
          <p:cNvSpPr txBox="1"/>
          <p:nvPr/>
        </p:nvSpPr>
        <p:spPr>
          <a:xfrm>
            <a:off x="3606687" y="2690173"/>
            <a:ext cx="8653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Period Ave.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D7E6FCE-BF61-4988-B51D-4317423D5B61}"/>
              </a:ext>
            </a:extLst>
          </p:cNvPr>
          <p:cNvCxnSpPr>
            <a:cxnSpLocks/>
          </p:cNvCxnSpPr>
          <p:nvPr/>
        </p:nvCxnSpPr>
        <p:spPr>
          <a:xfrm>
            <a:off x="4287981" y="2903873"/>
            <a:ext cx="732335" cy="712049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2FD45D5-201F-440B-B044-3B85AF1100CE}"/>
              </a:ext>
            </a:extLst>
          </p:cNvPr>
          <p:cNvSpPr txBox="1"/>
          <p:nvPr/>
        </p:nvSpPr>
        <p:spPr>
          <a:xfrm>
            <a:off x="3763850" y="1649964"/>
            <a:ext cx="2512932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Period Ave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2.2 µg/m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8521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6EC3279-7867-9BF4-0DC3-21AD4B7B8A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0207" y="1536527"/>
            <a:ext cx="4930274" cy="41074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6575A9-74B8-4D37-9FFD-4A256769F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" y="339553"/>
            <a:ext cx="8229600" cy="65451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20m-Low-Buoy PERIOD. PLOT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5C668B-C720-417F-83E8-894321DD965D}"/>
              </a:ext>
            </a:extLst>
          </p:cNvPr>
          <p:cNvSpPr txBox="1"/>
          <p:nvPr/>
        </p:nvSpPr>
        <p:spPr>
          <a:xfrm>
            <a:off x="5875170" y="2924480"/>
            <a:ext cx="5715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Source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EBE61AA-3212-4990-BEF0-324451213CAF}"/>
              </a:ext>
            </a:extLst>
          </p:cNvPr>
          <p:cNvCxnSpPr>
            <a:cxnSpLocks/>
          </p:cNvCxnSpPr>
          <p:nvPr/>
        </p:nvCxnSpPr>
        <p:spPr>
          <a:xfrm flipH="1">
            <a:off x="5020316" y="3117864"/>
            <a:ext cx="834007" cy="365462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1BDFECE-C9B1-4653-B522-4622F9F539DB}"/>
              </a:ext>
            </a:extLst>
          </p:cNvPr>
          <p:cNvSpPr txBox="1"/>
          <p:nvPr/>
        </p:nvSpPr>
        <p:spPr>
          <a:xfrm>
            <a:off x="3582303" y="2616658"/>
            <a:ext cx="8653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Period Ave.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D7E6FCE-BF61-4988-B51D-4317423D5B61}"/>
              </a:ext>
            </a:extLst>
          </p:cNvPr>
          <p:cNvCxnSpPr>
            <a:cxnSpLocks/>
          </p:cNvCxnSpPr>
          <p:nvPr/>
        </p:nvCxnSpPr>
        <p:spPr>
          <a:xfrm>
            <a:off x="4287981" y="2847490"/>
            <a:ext cx="732335" cy="712049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2FD45D5-201F-440B-B044-3B85AF1100CE}"/>
              </a:ext>
            </a:extLst>
          </p:cNvPr>
          <p:cNvSpPr txBox="1"/>
          <p:nvPr/>
        </p:nvSpPr>
        <p:spPr>
          <a:xfrm>
            <a:off x="3706142" y="1030735"/>
            <a:ext cx="2628348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Period Ave =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µg/m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1292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D1CBBBE-FF17-41C4-B837-453BA8588D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594" y="1342103"/>
            <a:ext cx="7259484" cy="47637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6575A9-74B8-4D37-9FFD-4A256769F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975" y="424913"/>
            <a:ext cx="8229600" cy="65451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300m AERMOD PERIOD PLOT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5C668B-C720-417F-83E8-894321DD965D}"/>
              </a:ext>
            </a:extLst>
          </p:cNvPr>
          <p:cNvSpPr txBox="1"/>
          <p:nvPr/>
        </p:nvSpPr>
        <p:spPr>
          <a:xfrm>
            <a:off x="5177315" y="3301364"/>
            <a:ext cx="5715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Source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EBE61AA-3212-4990-BEF0-324451213CAF}"/>
              </a:ext>
            </a:extLst>
          </p:cNvPr>
          <p:cNvCxnSpPr>
            <a:cxnSpLocks/>
          </p:cNvCxnSpPr>
          <p:nvPr/>
        </p:nvCxnSpPr>
        <p:spPr>
          <a:xfrm flipH="1">
            <a:off x="4806336" y="3524894"/>
            <a:ext cx="500540" cy="199073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1BDFECE-C9B1-4653-B522-4622F9F539DB}"/>
              </a:ext>
            </a:extLst>
          </p:cNvPr>
          <p:cNvSpPr txBox="1"/>
          <p:nvPr/>
        </p:nvSpPr>
        <p:spPr>
          <a:xfrm>
            <a:off x="3483600" y="2452636"/>
            <a:ext cx="8653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Period Ave.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D7E6FCE-BF61-4988-B51D-4317423D5B61}"/>
              </a:ext>
            </a:extLst>
          </p:cNvPr>
          <p:cNvCxnSpPr>
            <a:cxnSpLocks/>
          </p:cNvCxnSpPr>
          <p:nvPr/>
        </p:nvCxnSpPr>
        <p:spPr>
          <a:xfrm>
            <a:off x="4348900" y="2684759"/>
            <a:ext cx="727925" cy="703426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BF25E30-A07A-425F-B75C-3960040F7737}"/>
              </a:ext>
            </a:extLst>
          </p:cNvPr>
          <p:cNvSpPr txBox="1"/>
          <p:nvPr/>
        </p:nvSpPr>
        <p:spPr>
          <a:xfrm>
            <a:off x="3549870" y="1613792"/>
            <a:ext cx="2628348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Period Ave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0.37 µg/m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236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409D98-E57C-5A05-A4C0-19216A3BA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689006"/>
            <a:ext cx="7534876" cy="5381037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Procedure for this exercise: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sub-directory named Exercise_1\ is in the …\Sec-3_Run\ sub-directory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Within …\Exercise_1\ are 3 empty sub-directories named: …\20m_Stack\; …\300m_Stack\ &amp; …\20m_Low_Buoy\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Copy the following files from the …\Sec-3_Run\ sub-directory into the 3 empty sub-directories in …\Exercise_1, you will edit the .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.bat files for each of the specific runs: </a:t>
            </a:r>
          </a:p>
          <a:p>
            <a:pPr marL="1314450" lvl="2" indent="-457200">
              <a:buFont typeface="+mj-lt"/>
              <a:buAutoNum type="alphaL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AERMOD_Sec-3_Run.inp</a:t>
            </a:r>
          </a:p>
          <a:p>
            <a:pPr marL="1314450" lvl="2" indent="-457200">
              <a:buFont typeface="+mj-lt"/>
              <a:buAutoNum type="alphaLcPeriod"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Profile_Met.pfl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1314450" lvl="2" indent="-457200">
              <a:buFont typeface="+mj-lt"/>
              <a:buAutoNum type="alphaLcPeriod"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Surface_Met.sfc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14450" lvl="2" indent="-457200">
              <a:buFont typeface="+mj-lt"/>
              <a:buAutoNum type="alphaL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Run_Sec-3.bat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13FF0A-85A1-4FD3-50D1-D86FC3F1D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9952" y="65118"/>
            <a:ext cx="7467600" cy="623888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429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7F588-DC92-1B25-3530-31D2D1991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9858"/>
            <a:ext cx="8229600" cy="656387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Exercise 1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52D4AD-1762-36A1-0E0B-6560A276B452}"/>
              </a:ext>
            </a:extLst>
          </p:cNvPr>
          <p:cNvSpPr txBox="1"/>
          <p:nvPr/>
        </p:nvSpPr>
        <p:spPr>
          <a:xfrm>
            <a:off x="1309255" y="1075805"/>
            <a:ext cx="7240385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60425" indent="-746125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4. Edit the Input files:</a:t>
            </a:r>
          </a:p>
          <a:p>
            <a:pPr marL="1089025" lvl="2" indent="-22860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 HS to the appropriate stack height for each of the three cases</a:t>
            </a:r>
          </a:p>
          <a:p>
            <a:pPr marL="1089025" lvl="2" indent="-228600">
              <a:buFont typeface="Arial" panose="020B0604020202020204" pitchFamily="34" charset="0"/>
              <a:buChar char="•"/>
              <a:tabLst>
                <a:tab pos="1089025" algn="l"/>
              </a:tabLs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…\20m_low_Buoy\ case, change TS to 350K and VS to 5.8m/s</a:t>
            </a:r>
          </a:p>
          <a:p>
            <a:pPr marL="1257300" lvl="2">
              <a:tabLst>
                <a:tab pos="1089025" algn="l"/>
              </a:tabLst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396875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5. Edit the batch files so they can find the AERMOD executable (i.e., move back 3 sub-directories when referencing AERMOD_24142.exe)</a:t>
            </a:r>
          </a:p>
          <a:p>
            <a:pPr marL="685800" indent="-396875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396875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6. Run each case: double click each batch file</a:t>
            </a:r>
          </a:p>
          <a:p>
            <a:pPr marL="685800" indent="-396875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8925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7.  Identify the following Results:</a:t>
            </a:r>
          </a:p>
          <a:p>
            <a:pPr marL="1028700" indent="-282575">
              <a:buFont typeface="+mj-lt"/>
              <a:buAutoNum type="alphaL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high 1, 3, 24 and Period averages for each case?</a:t>
            </a:r>
          </a:p>
          <a:p>
            <a:pPr marL="1028700" indent="-282575">
              <a:buFont typeface="+mj-lt"/>
              <a:buAutoNum type="alphaL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did they occur?</a:t>
            </a:r>
          </a:p>
          <a:p>
            <a:pPr marL="1028700" indent="-282575">
              <a:buFont typeface="+mj-lt"/>
              <a:buAutoNum type="alphaL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are they located?</a:t>
            </a:r>
          </a:p>
          <a:p>
            <a:pPr marL="1028700" lvl="1" indent="-282575">
              <a:buFont typeface="+mj-lt"/>
              <a:buAutoNum type="alphaL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28700" lvl="1" indent="-282575">
              <a:buFont typeface="+mj-lt"/>
              <a:buAutoNum type="alphaL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28700" lvl="1" indent="-282575">
              <a:buFont typeface="+mj-lt"/>
              <a:buAutoNum type="alphaL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28700" lvl="1" indent="-282575">
              <a:buFont typeface="+mj-lt"/>
              <a:buAutoNum type="alphaLcPeriod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0200" lvl="2" indent="-342900">
              <a:buFont typeface="Arial" panose="020B0604020202020204" pitchFamily="34" charset="0"/>
              <a:buChar char="•"/>
              <a:tabLst>
                <a:tab pos="1089025" algn="l"/>
              </a:tabLst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554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82CEDE-BA8B-4AE6-B9CD-FCC3879512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2211" y="1008782"/>
            <a:ext cx="7534876" cy="592403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20m Run: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1hr Max: 225.9 µg/m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(964.18m x 1149.07m) (5/27/11 – hr. 7)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3hr Max: 128.9 µg/m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(-321.39m x -383.02m) (5/8/11 – hrs. 13,14,15)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24hr Max: 40.6 µg/m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(-321.39m x -383.02m) </a:t>
            </a:r>
            <a:r>
              <a:rPr 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(5/8/11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Max: 2.2 µg/m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(128.56m x 153.21m)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100m Run (from the …\Sec-3_run performed earlier today):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1hr Max: 136.7 µg/m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(-342.02m x 939.69m) (10/14/11 – hr. 10)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3hr Max: 49.2 µg/m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(-574.53m x -482.09m) (8/17/11 – hrs. 13,14,15)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24hr Max: 13.6 µg/m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(-766.04m x -642.79m) (8/17/11)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Ave: 0.82 µg/m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(803.48m x 957.56m)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2CA0C0-7894-4815-8048-D8C9C3DCA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9074" y="-61163"/>
            <a:ext cx="7467600" cy="623888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FROM ASSIGNMENT</a:t>
            </a:r>
          </a:p>
        </p:txBody>
      </p:sp>
    </p:spTree>
    <p:extLst>
      <p:ext uri="{BB962C8B-B14F-4D97-AF65-F5344CB8AC3E}">
        <p14:creationId xmlns:p14="http://schemas.microsoft.com/office/powerpoint/2010/main" val="3776532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82CEDE-BA8B-4AE6-B9CD-FCC3879512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2335" y="759401"/>
            <a:ext cx="7534876" cy="592403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300m Run: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1hr Max: 107.9 µg/m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(-513.03m x 1,409.54m) (10/14/11 – hr. 10)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3hr Max: 36.6 µg/m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(-513.03m x 1,409.54m) (10/14/11 – </a:t>
            </a:r>
            <a:r>
              <a:rPr 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hrs.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10,11,12)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24hr Max: 5.9 µg/m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(2,114.31m x -769.55m) (12/1/11)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Max: 0.37 µg/m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(1,767.67m x 2,106.62m)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20m_Low_Buoy Run: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1hr Max: 1126.2 µg/m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(-153.21m x -128.56m) (9/26/11 – hr. 2)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3hr Max: 834.2 µg/m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(-383.02m x -321.39m) (9/26/11 – hrs. 1,2,3)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24hr Max: 436.5 µg/m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(-383.02m x -321.39m) (12/11/11)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Max: 15.2 µg/m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(-128.56m x -153.21m)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2CA0C0-7894-4815-8048-D8C9C3DCA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9074" y="-61163"/>
            <a:ext cx="7467600" cy="623888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FROM ASSIGNMENT</a:t>
            </a:r>
          </a:p>
        </p:txBody>
      </p:sp>
    </p:spTree>
    <p:extLst>
      <p:ext uri="{BB962C8B-B14F-4D97-AF65-F5344CB8AC3E}">
        <p14:creationId xmlns:p14="http://schemas.microsoft.com/office/powerpoint/2010/main" val="3250364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575A9-74B8-4D37-9FFD-4A256769F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451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100m AERMOD 1 HR. PLOT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7C97AB-E9CE-4A0B-A84A-BA3421ECFC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355" y="857250"/>
            <a:ext cx="6887498" cy="49466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45C668B-C720-417F-83E8-894321DD965D}"/>
              </a:ext>
            </a:extLst>
          </p:cNvPr>
          <p:cNvSpPr txBox="1"/>
          <p:nvPr/>
        </p:nvSpPr>
        <p:spPr>
          <a:xfrm>
            <a:off x="5212080" y="2834640"/>
            <a:ext cx="5715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Source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EBE61AA-3212-4990-BEF0-324451213CAF}"/>
              </a:ext>
            </a:extLst>
          </p:cNvPr>
          <p:cNvCxnSpPr/>
          <p:nvPr/>
        </p:nvCxnSpPr>
        <p:spPr>
          <a:xfrm flipH="1">
            <a:off x="4716780" y="3078480"/>
            <a:ext cx="495300" cy="182880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1BDFECE-C9B1-4653-B522-4622F9F539DB}"/>
              </a:ext>
            </a:extLst>
          </p:cNvPr>
          <p:cNvSpPr txBox="1"/>
          <p:nvPr/>
        </p:nvSpPr>
        <p:spPr>
          <a:xfrm>
            <a:off x="3650349" y="2265505"/>
            <a:ext cx="760525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Max 1 hr.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D7E6FCE-BF61-4988-B51D-4317423D5B61}"/>
              </a:ext>
            </a:extLst>
          </p:cNvPr>
          <p:cNvCxnSpPr>
            <a:cxnSpLocks/>
          </p:cNvCxnSpPr>
          <p:nvPr/>
        </p:nvCxnSpPr>
        <p:spPr>
          <a:xfrm>
            <a:off x="4012323" y="2498074"/>
            <a:ext cx="636872" cy="635270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A1EF784-C48E-40C0-8113-CE68D84B3D7A}"/>
              </a:ext>
            </a:extLst>
          </p:cNvPr>
          <p:cNvSpPr txBox="1"/>
          <p:nvPr/>
        </p:nvSpPr>
        <p:spPr>
          <a:xfrm>
            <a:off x="3421011" y="1092144"/>
            <a:ext cx="2362569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 1hr = 136.7 µg/m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256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99DEBE8-D706-4361-886F-2BE616BF4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244" y="908224"/>
            <a:ext cx="7419126" cy="50586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6575A9-74B8-4D37-9FFD-4A256769F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451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20m AERMOD 1 HR. PLOT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5C668B-C720-417F-83E8-894321DD965D}"/>
              </a:ext>
            </a:extLst>
          </p:cNvPr>
          <p:cNvSpPr txBox="1"/>
          <p:nvPr/>
        </p:nvSpPr>
        <p:spPr>
          <a:xfrm>
            <a:off x="5288868" y="3023860"/>
            <a:ext cx="5715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Source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EBE61AA-3212-4990-BEF0-324451213CAF}"/>
              </a:ext>
            </a:extLst>
          </p:cNvPr>
          <p:cNvCxnSpPr/>
          <p:nvPr/>
        </p:nvCxnSpPr>
        <p:spPr>
          <a:xfrm flipH="1">
            <a:off x="4812410" y="3224049"/>
            <a:ext cx="495300" cy="182880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1BDFECE-C9B1-4653-B522-4622F9F539DB}"/>
              </a:ext>
            </a:extLst>
          </p:cNvPr>
          <p:cNvSpPr txBox="1"/>
          <p:nvPr/>
        </p:nvSpPr>
        <p:spPr>
          <a:xfrm>
            <a:off x="3642566" y="2340240"/>
            <a:ext cx="760525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Max 1 hr.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D7E6FCE-BF61-4988-B51D-4317423D5B61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4022829" y="2571072"/>
            <a:ext cx="823293" cy="683620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04C23D9-3DA8-4264-8684-DB787782E57F}"/>
              </a:ext>
            </a:extLst>
          </p:cNvPr>
          <p:cNvSpPr txBox="1"/>
          <p:nvPr/>
        </p:nvSpPr>
        <p:spPr>
          <a:xfrm>
            <a:off x="3490761" y="1237299"/>
            <a:ext cx="246574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Max 1hr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225.9 µg/m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682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96D6D7A-4E17-2516-8445-706A3A95B7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2472" y="1353522"/>
            <a:ext cx="5440680" cy="45567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6575A9-74B8-4D37-9FFD-4A256769F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024" y="181913"/>
            <a:ext cx="8229600" cy="654510"/>
          </a:xfrm>
        </p:spPr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20m-Low-Buoy 1HR. PLOT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5C668B-C720-417F-83E8-894321DD965D}"/>
              </a:ext>
            </a:extLst>
          </p:cNvPr>
          <p:cNvSpPr txBox="1"/>
          <p:nvPr/>
        </p:nvSpPr>
        <p:spPr>
          <a:xfrm>
            <a:off x="5816733" y="2632207"/>
            <a:ext cx="571500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Source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EBE61AA-3212-4990-BEF0-324451213CAF}"/>
              </a:ext>
            </a:extLst>
          </p:cNvPr>
          <p:cNvCxnSpPr>
            <a:cxnSpLocks/>
          </p:cNvCxnSpPr>
          <p:nvPr/>
        </p:nvCxnSpPr>
        <p:spPr>
          <a:xfrm flipH="1">
            <a:off x="4716016" y="2863039"/>
            <a:ext cx="1362020" cy="674152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1BDFECE-C9B1-4653-B522-4622F9F539DB}"/>
              </a:ext>
            </a:extLst>
          </p:cNvPr>
          <p:cNvSpPr txBox="1"/>
          <p:nvPr/>
        </p:nvSpPr>
        <p:spPr>
          <a:xfrm>
            <a:off x="2566744" y="2401375"/>
            <a:ext cx="760525" cy="2308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CC00"/>
                </a:solidFill>
              </a:rPr>
              <a:t>Max 1 hr.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D7E6FCE-BF61-4988-B51D-4317423D5B61}"/>
              </a:ext>
            </a:extLst>
          </p:cNvPr>
          <p:cNvCxnSpPr>
            <a:cxnSpLocks/>
          </p:cNvCxnSpPr>
          <p:nvPr/>
        </p:nvCxnSpPr>
        <p:spPr>
          <a:xfrm>
            <a:off x="3209544" y="2632207"/>
            <a:ext cx="1493170" cy="963114"/>
          </a:xfrm>
          <a:prstGeom prst="straightConnector1">
            <a:avLst/>
          </a:prstGeom>
          <a:ln w="15875">
            <a:solidFill>
              <a:srgbClr val="00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B855DA6-001D-46CE-AE99-DA2D2C083192}"/>
              </a:ext>
            </a:extLst>
          </p:cNvPr>
          <p:cNvSpPr txBox="1"/>
          <p:nvPr/>
        </p:nvSpPr>
        <p:spPr>
          <a:xfrm>
            <a:off x="3505472" y="885438"/>
            <a:ext cx="257256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Max 1hr =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1126.2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µg/m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313919"/>
      </p:ext>
    </p:extLst>
  </p:cSld>
  <p:clrMapOvr>
    <a:masterClrMapping/>
  </p:clrMapOvr>
</p:sld>
</file>

<file path=ppt/theme/theme1.xml><?xml version="1.0" encoding="utf-8"?>
<a:theme xmlns:a="http://schemas.openxmlformats.org/drawingml/2006/main" name="APTI_423_Day 1 Morning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C0CF28EF51534B8C8882D09B913146" ma:contentTypeVersion="11" ma:contentTypeDescription="Create a new document." ma:contentTypeScope="" ma:versionID="12ccd4f305eb12180e9335c10773518d">
  <xsd:schema xmlns:xsd="http://www.w3.org/2001/XMLSchema" xmlns:xs="http://www.w3.org/2001/XMLSchema" xmlns:p="http://schemas.microsoft.com/office/2006/metadata/properties" xmlns:ns2="df525fa7-169b-46a1-8371-f21838c3498e" xmlns:ns3="a946c7e2-e968-47fa-b743-9bb460e7e0dc" targetNamespace="http://schemas.microsoft.com/office/2006/metadata/properties" ma:root="true" ma:fieldsID="4a897ec66a9fa50de6d2c11d8751a140" ns2:_="" ns3:_="">
    <xsd:import namespace="df525fa7-169b-46a1-8371-f21838c3498e"/>
    <xsd:import namespace="a946c7e2-e968-47fa-b743-9bb460e7e0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5fa7-169b-46a1-8371-f21838c349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46c7e2-e968-47fa-b743-9bb460e7e0d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05BEBA-2B6A-43BA-8FA2-DB8AC39BAEB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364E41B-BE42-4CA6-BCB4-5409CCB74652}">
  <ds:schemaRefs>
    <ds:schemaRef ds:uri="a946c7e2-e968-47fa-b743-9bb460e7e0dc"/>
    <ds:schemaRef ds:uri="df525fa7-169b-46a1-8371-f21838c3498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APTI_423_Day 1 Morning</Template>
  <TotalTime>6346</TotalTime>
  <Words>905</Words>
  <Application>Microsoft Office PowerPoint</Application>
  <PresentationFormat>On-screen Show (4:3)</PresentationFormat>
  <Paragraphs>122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Calibri</vt:lpstr>
      <vt:lpstr>Trebuchet MS</vt:lpstr>
      <vt:lpstr>Courier New</vt:lpstr>
      <vt:lpstr>Times New Roman</vt:lpstr>
      <vt:lpstr>Wingdings</vt:lpstr>
      <vt:lpstr>Arial</vt:lpstr>
      <vt:lpstr>APTI_423_Day 1 Morning</vt:lpstr>
      <vt:lpstr>EXERCISE 1</vt:lpstr>
      <vt:lpstr>Exercise 1</vt:lpstr>
      <vt:lpstr>Exercise 1</vt:lpstr>
      <vt:lpstr>Exercise 1</vt:lpstr>
      <vt:lpstr>RESULTS FROM ASSIGNMENT</vt:lpstr>
      <vt:lpstr>RESULTS FROM ASSIGNMENT</vt:lpstr>
      <vt:lpstr>100m AERMOD 1 HR. PLOT</vt:lpstr>
      <vt:lpstr>20m AERMOD 1 HR. PLOT</vt:lpstr>
      <vt:lpstr>20m-Low-Buoy 1HR. PLOT</vt:lpstr>
      <vt:lpstr>300m AERMOD 1 HR. PLOT</vt:lpstr>
      <vt:lpstr>100m AERMOD 3 HR. PLOT</vt:lpstr>
      <vt:lpstr>20m AERMOD 3 HR. PLOT</vt:lpstr>
      <vt:lpstr>20m-Low-Buoy 3HR. PLOT</vt:lpstr>
      <vt:lpstr>300m AERMOD 3 HR. PLOT</vt:lpstr>
      <vt:lpstr>100m AERMOD 24 HR. PLOT</vt:lpstr>
      <vt:lpstr>20m AERMOD 24 HR. PLOT</vt:lpstr>
      <vt:lpstr>20m-Low-Buoy 24 HR. PLOT</vt:lpstr>
      <vt:lpstr>300m AERMOD 24 Hrs. PLOT</vt:lpstr>
      <vt:lpstr>100m AERMOD PERIOD PLOT</vt:lpstr>
      <vt:lpstr>20m AERMOD PERIOD PLOT</vt:lpstr>
      <vt:lpstr>20m-Low-Buoy PERIOD. PLOT</vt:lpstr>
      <vt:lpstr>300m AERMOD PERIOD PLOT</vt:lpstr>
    </vt:vector>
  </TitlesOfParts>
  <Company>Amec Plc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james.paumier</dc:creator>
  <dc:description>Air PowerPoint Template - General Distribution</dc:description>
  <cp:lastModifiedBy>Alan Cimorelli</cp:lastModifiedBy>
  <cp:revision>424</cp:revision>
  <cp:lastPrinted>2021-01-08T17:12:14Z</cp:lastPrinted>
  <dcterms:created xsi:type="dcterms:W3CDTF">2013-07-30T20:09:03Z</dcterms:created>
  <dcterms:modified xsi:type="dcterms:W3CDTF">2025-07-09T14:49:14Z</dcterms:modified>
</cp:coreProperties>
</file>