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3"/>
  </p:sldMasterIdLst>
  <p:notesMasterIdLst>
    <p:notesMasterId r:id="rId15"/>
  </p:notesMasterIdLst>
  <p:handoutMasterIdLst>
    <p:handoutMasterId r:id="rId16"/>
  </p:handoutMasterIdLst>
  <p:sldIdLst>
    <p:sldId id="270" r:id="rId4"/>
    <p:sldId id="342" r:id="rId5"/>
    <p:sldId id="428" r:id="rId6"/>
    <p:sldId id="408" r:id="rId7"/>
    <p:sldId id="306" r:id="rId8"/>
    <p:sldId id="436" r:id="rId9"/>
    <p:sldId id="412" r:id="rId10"/>
    <p:sldId id="413" r:id="rId11"/>
    <p:sldId id="437" r:id="rId12"/>
    <p:sldId id="430" r:id="rId13"/>
    <p:sldId id="427" r:id="rId14"/>
  </p:sldIdLst>
  <p:sldSz cx="9144000" cy="6858000" type="screen4x3"/>
  <p:notesSz cx="6858000" cy="9313863"/>
  <p:embeddedFontLst>
    <p:embeddedFont>
      <p:font typeface="Trebuchet MS" panose="020B0603020202020204" pitchFamily="34" charset="0"/>
      <p:regular r:id="rId17"/>
      <p:bold r:id="rId18"/>
      <p:italic r:id="rId19"/>
      <p:boldItalic r:id="rId20"/>
    </p:embeddedFont>
  </p:embeddedFont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521415D9-36F7-43E2-AB2F-B90AF26B5E84}">
      <p14:sectionLst xmlns:p14="http://schemas.microsoft.com/office/powerpoint/2010/main">
        <p14:section name="Default Section" id="{37F0E259-865F-4BCB-BCA0-CFEE0A72D203}">
          <p14:sldIdLst>
            <p14:sldId id="270"/>
            <p14:sldId id="342"/>
            <p14:sldId id="428"/>
            <p14:sldId id="408"/>
            <p14:sldId id="306"/>
            <p14:sldId id="436"/>
            <p14:sldId id="412"/>
            <p14:sldId id="413"/>
            <p14:sldId id="437"/>
            <p14:sldId id="430"/>
            <p14:sldId id="427"/>
          </p14:sldIdLst>
        </p14:section>
        <p14:section name="Untitled Section" id="{33EE60E7-A1EA-4EE2-AF4E-666C2D10D6BA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4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00"/>
    <a:srgbClr val="0000FF"/>
    <a:srgbClr val="FFFF00"/>
    <a:srgbClr val="FFFF99"/>
    <a:srgbClr val="33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1372" autoAdjust="0"/>
  </p:normalViewPr>
  <p:slideViewPr>
    <p:cSldViewPr snapToGrid="0">
      <p:cViewPr varScale="1">
        <p:scale>
          <a:sx n="84" d="100"/>
          <a:sy n="84" d="100"/>
        </p:scale>
        <p:origin x="1354" y="288"/>
      </p:cViewPr>
      <p:guideLst>
        <p:guide orient="horz" pos="2160"/>
        <p:guide pos="2880"/>
      </p:guideLst>
    </p:cSldViewPr>
  </p:slideViewPr>
  <p:notesTextViewPr>
    <p:cViewPr>
      <p:scale>
        <a:sx n="125" d="100"/>
        <a:sy n="125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934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font" Target="fonts/font2.fntdata"/><Relationship Id="rId3" Type="http://schemas.openxmlformats.org/officeDocument/2006/relationships/slideMaster" Target="slideMasters/slideMaster1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font" Target="fonts/font1.fntdata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font" Target="fonts/font4.fntdata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font" Target="fonts/font3.fntdata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8F30200-EFB0-470D-A556-962734E1A0F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1"/>
            <a:ext cx="2972421" cy="466012"/>
          </a:xfrm>
          <a:prstGeom prst="rect">
            <a:avLst/>
          </a:prstGeom>
        </p:spPr>
        <p:txBody>
          <a:bodyPr vert="horz" lIns="91429" tIns="45715" rIns="91429" bIns="45715" rtlCol="0"/>
          <a:lstStyle>
            <a:lvl1pPr algn="l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811F0F-B3DD-49E9-98DC-82488E14413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028" y="1"/>
            <a:ext cx="2972421" cy="466012"/>
          </a:xfrm>
          <a:prstGeom prst="rect">
            <a:avLst/>
          </a:prstGeom>
        </p:spPr>
        <p:txBody>
          <a:bodyPr vert="horz" lIns="91429" tIns="45715" rIns="91429" bIns="45715" rtlCol="0"/>
          <a:lstStyle>
            <a:lvl1pPr algn="r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89FA4917-7CEE-48DF-9758-97E496FFDA68}" type="datetimeFigureOut">
              <a:rPr lang="en-US"/>
              <a:pPr>
                <a:defRPr/>
              </a:pPr>
              <a:t>7/3/2025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AE1DD4F-0475-4D79-B8A2-1205BE55A39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" y="8846261"/>
            <a:ext cx="2972421" cy="466012"/>
          </a:xfrm>
          <a:prstGeom prst="rect">
            <a:avLst/>
          </a:prstGeom>
        </p:spPr>
        <p:txBody>
          <a:bodyPr vert="horz" lIns="91429" tIns="45715" rIns="91429" bIns="45715" rtlCol="0" anchor="b"/>
          <a:lstStyle>
            <a:lvl1pPr algn="l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457679-A335-42F0-929A-DEAA0935E1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028" y="8846261"/>
            <a:ext cx="2972421" cy="466012"/>
          </a:xfrm>
          <a:prstGeom prst="rect">
            <a:avLst/>
          </a:prstGeom>
        </p:spPr>
        <p:txBody>
          <a:bodyPr vert="horz" wrap="square" lIns="91429" tIns="45715" rIns="91429" bIns="45715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117A780F-EC59-4300-A165-8F76105D386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35477ED-C120-4330-80EE-DB5FC75AF56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1"/>
            <a:ext cx="2972421" cy="466012"/>
          </a:xfrm>
          <a:prstGeom prst="rect">
            <a:avLst/>
          </a:prstGeom>
        </p:spPr>
        <p:txBody>
          <a:bodyPr vert="horz" lIns="92606" tIns="46304" rIns="92606" bIns="46304" rtlCol="0"/>
          <a:lstStyle>
            <a:lvl1pPr algn="l" eaLnBrk="1" hangingPunct="1"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03293B8-D473-42AB-ABE1-13C83C39D94F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028" y="1"/>
            <a:ext cx="2972421" cy="466012"/>
          </a:xfrm>
          <a:prstGeom prst="rect">
            <a:avLst/>
          </a:prstGeom>
        </p:spPr>
        <p:txBody>
          <a:bodyPr vert="horz" lIns="92606" tIns="46304" rIns="92606" bIns="46304" rtlCol="0"/>
          <a:lstStyle>
            <a:lvl1pPr algn="r" eaLnBrk="1" hangingPunct="1"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DBBE4C66-C8D2-4408-811D-6FDF20BE5452}" type="datetimeFigureOut">
              <a:rPr lang="en-US"/>
              <a:pPr>
                <a:defRPr/>
              </a:pPr>
              <a:t>7/3/2025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E486D227-69D0-4BA1-8409-C6DED8E3433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01725" y="700088"/>
            <a:ext cx="4654550" cy="34925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606" tIns="46304" rIns="92606" bIns="46304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CAE34702-1E85-4FC6-855D-43FFB482384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6422" y="4424722"/>
            <a:ext cx="5485158" cy="4190921"/>
          </a:xfrm>
          <a:prstGeom prst="rect">
            <a:avLst/>
          </a:prstGeom>
        </p:spPr>
        <p:txBody>
          <a:bodyPr vert="horz" lIns="92606" tIns="46304" rIns="92606" bIns="46304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D86FEB-730D-41E2-8A87-7626DF6ABA47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1" y="8846261"/>
            <a:ext cx="2972421" cy="466012"/>
          </a:xfrm>
          <a:prstGeom prst="rect">
            <a:avLst/>
          </a:prstGeom>
        </p:spPr>
        <p:txBody>
          <a:bodyPr vert="horz" lIns="92606" tIns="46304" rIns="92606" bIns="46304" rtlCol="0" anchor="b"/>
          <a:lstStyle>
            <a:lvl1pPr algn="l" eaLnBrk="1" hangingPunct="1"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AFCCFF-BE0E-4F74-A894-4204149FB0F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028" y="8846261"/>
            <a:ext cx="2972421" cy="466012"/>
          </a:xfrm>
          <a:prstGeom prst="rect">
            <a:avLst/>
          </a:prstGeom>
        </p:spPr>
        <p:txBody>
          <a:bodyPr vert="horz" wrap="square" lIns="92606" tIns="46304" rIns="92606" bIns="46304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/>
            </a:lvl1pPr>
          </a:lstStyle>
          <a:p>
            <a:pPr>
              <a:defRPr/>
            </a:pPr>
            <a:fld id="{A1403960-E874-4205-B210-AD80FAC33F3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>
            <a:extLst>
              <a:ext uri="{FF2B5EF4-FFF2-40B4-BE49-F238E27FC236}">
                <a16:creationId xmlns:a16="http://schemas.microsoft.com/office/drawing/2014/main" id="{75A6E9D9-23DB-45E3-A713-563F986D1C0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Notes Placeholder 2">
            <a:extLst>
              <a:ext uri="{FF2B5EF4-FFF2-40B4-BE49-F238E27FC236}">
                <a16:creationId xmlns:a16="http://schemas.microsoft.com/office/drawing/2014/main" id="{3C81C3AD-D00F-43F7-95D1-E60C34ABEDF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7172" name="Slide Number Placeholder 3">
            <a:extLst>
              <a:ext uri="{FF2B5EF4-FFF2-40B4-BE49-F238E27FC236}">
                <a16:creationId xmlns:a16="http://schemas.microsoft.com/office/drawing/2014/main" id="{768FBE1C-CB5E-4E9D-A430-CB209C3FC1E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868" indent="-285719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2874" indent="-2285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025" indent="-2285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174" indent="-2285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324" indent="-2285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474" indent="-2285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8623" indent="-2285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5774" indent="-2285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C58045F6-3453-4C63-A06A-CF586E91BCA6}" type="slidenum">
              <a:rPr lang="en-US" altLang="en-US" sz="130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en-US" sz="13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>
            <a:extLst>
              <a:ext uri="{FF2B5EF4-FFF2-40B4-BE49-F238E27FC236}">
                <a16:creationId xmlns:a16="http://schemas.microsoft.com/office/drawing/2014/main" id="{4F50E598-8166-4FD2-94E8-3BFA4F81BA1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Notes Placeholder 2">
            <a:extLst>
              <a:ext uri="{FF2B5EF4-FFF2-40B4-BE49-F238E27FC236}">
                <a16:creationId xmlns:a16="http://schemas.microsoft.com/office/drawing/2014/main" id="{6779B169-3A5C-4CC7-A28B-2385FE32F93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10244" name="Slide Number Placeholder 3">
            <a:extLst>
              <a:ext uri="{FF2B5EF4-FFF2-40B4-BE49-F238E27FC236}">
                <a16:creationId xmlns:a16="http://schemas.microsoft.com/office/drawing/2014/main" id="{0BB3929C-7D16-488E-9609-E91AA30E8FC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5FC43AAB-9F54-4876-A945-8D9787201DE7}" type="slidenum">
              <a:rPr lang="en-US" altLang="en-US" sz="1300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</a:t>
            </a:fld>
            <a:endParaRPr lang="en-US" altLang="en-US" sz="13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>
            <a:extLst>
              <a:ext uri="{FF2B5EF4-FFF2-40B4-BE49-F238E27FC236}">
                <a16:creationId xmlns:a16="http://schemas.microsoft.com/office/drawing/2014/main" id="{D7E4F1BA-EBE5-4307-B854-2BA48A58045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Notes Placeholder 2">
            <a:extLst>
              <a:ext uri="{FF2B5EF4-FFF2-40B4-BE49-F238E27FC236}">
                <a16:creationId xmlns:a16="http://schemas.microsoft.com/office/drawing/2014/main" id="{B01D1292-0491-4B2A-9D50-388C64D3A51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spcBef>
                <a:spcPct val="0"/>
              </a:spcBef>
              <a:spcAft>
                <a:spcPts val="1200"/>
              </a:spcAft>
              <a:defRPr/>
            </a:pPr>
            <a:endParaRPr lang="en-US" alt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0964" name="Slide Number Placeholder 3">
            <a:extLst>
              <a:ext uri="{FF2B5EF4-FFF2-40B4-BE49-F238E27FC236}">
                <a16:creationId xmlns:a16="http://schemas.microsoft.com/office/drawing/2014/main" id="{A4293BA7-AD4D-49E3-90A2-FCB406306C9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1793596D-A9E6-4440-B830-2D7390269E1A}" type="slidenum">
              <a:rPr lang="en-US" altLang="en-US" sz="1300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5</a:t>
            </a:fld>
            <a:endParaRPr lang="en-US" altLang="en-US" sz="13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>
            <a:extLst>
              <a:ext uri="{FF2B5EF4-FFF2-40B4-BE49-F238E27FC236}">
                <a16:creationId xmlns:a16="http://schemas.microsoft.com/office/drawing/2014/main" id="{D7E4F1BA-EBE5-4307-B854-2BA48A58045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Notes Placeholder 2">
            <a:extLst>
              <a:ext uri="{FF2B5EF4-FFF2-40B4-BE49-F238E27FC236}">
                <a16:creationId xmlns:a16="http://schemas.microsoft.com/office/drawing/2014/main" id="{B01D1292-0491-4B2A-9D50-388C64D3A51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spcBef>
                <a:spcPct val="0"/>
              </a:spcBef>
              <a:spcAft>
                <a:spcPts val="1200"/>
              </a:spcAft>
              <a:defRPr/>
            </a:pPr>
            <a:endParaRPr lang="en-US" alt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0964" name="Slide Number Placeholder 3">
            <a:extLst>
              <a:ext uri="{FF2B5EF4-FFF2-40B4-BE49-F238E27FC236}">
                <a16:creationId xmlns:a16="http://schemas.microsoft.com/office/drawing/2014/main" id="{A4293BA7-AD4D-49E3-90A2-FCB406306C9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1793596D-A9E6-4440-B830-2D7390269E1A}" type="slidenum">
              <a:rPr lang="en-US" altLang="en-US" sz="1300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6</a:t>
            </a:fld>
            <a:endParaRPr lang="en-US" altLang="en-US" sz="13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85348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ir_Titl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48483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ir_Chapt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838200" y="1524000"/>
            <a:ext cx="7467600" cy="623888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3400" b="1" cap="small" baseline="0">
                <a:solidFill>
                  <a:srgbClr val="002060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47089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ir_Topic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304324" y="1295400"/>
            <a:ext cx="7534876" cy="4906963"/>
          </a:xfrm>
          <a:prstGeom prst="rect">
            <a:avLst/>
          </a:prstGeom>
        </p:spPr>
        <p:txBody>
          <a:bodyPr/>
          <a:lstStyle>
            <a:lvl1pPr marL="283464" indent="-283464">
              <a:spcBef>
                <a:spcPts val="2016"/>
              </a:spcBef>
              <a:buFont typeface="Arial" pitchFamily="34" charset="0"/>
              <a:buChar char="•"/>
              <a:defRPr sz="2800"/>
            </a:lvl1pPr>
            <a:lvl2pPr>
              <a:spcBef>
                <a:spcPts val="1000"/>
              </a:spcBef>
              <a:defRPr sz="2400"/>
            </a:lvl2pPr>
            <a:lvl3pPr>
              <a:buSzPct val="100000"/>
              <a:buFont typeface="Arial" pitchFamily="34" charset="0"/>
              <a:buChar char="•"/>
              <a:defRPr/>
            </a:lvl3pPr>
            <a:lvl4pPr>
              <a:defRPr sz="22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219200" y="304800"/>
            <a:ext cx="7467600" cy="623888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3600" b="1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21413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ir_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1600200"/>
            <a:ext cx="3429000" cy="4525963"/>
          </a:xfrm>
          <a:prstGeom prst="rect">
            <a:avLst/>
          </a:prstGeom>
        </p:spPr>
        <p:txBody>
          <a:bodyPr/>
          <a:lstStyle>
            <a:lvl1pPr>
              <a:buFont typeface="Wingdings" pitchFamily="2" charset="2"/>
              <a:buChar char="§"/>
              <a:defRPr sz="2400"/>
            </a:lvl1pPr>
            <a:lvl2pPr>
              <a:defRPr sz="2400"/>
            </a:lvl2pPr>
            <a:lvl3pPr>
              <a:buFont typeface="Trebuchet MS" pitchFamily="34" charset="0"/>
              <a:buChar char="›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Content Placeholder 3"/>
          <p:cNvSpPr>
            <a:spLocks noGrp="1"/>
          </p:cNvSpPr>
          <p:nvPr>
            <p:ph sz="half" idx="2"/>
          </p:nvPr>
        </p:nvSpPr>
        <p:spPr>
          <a:xfrm>
            <a:off x="5257800" y="1600200"/>
            <a:ext cx="3429000" cy="4525963"/>
          </a:xfrm>
          <a:prstGeom prst="rect">
            <a:avLst/>
          </a:prstGeom>
        </p:spPr>
        <p:txBody>
          <a:bodyPr/>
          <a:lstStyle>
            <a:lvl1pPr>
              <a:buFont typeface="Wingdings" pitchFamily="2" charset="2"/>
              <a:buChar char="§"/>
              <a:defRPr sz="2400"/>
            </a:lvl1pPr>
            <a:lvl2pPr>
              <a:defRPr sz="2400"/>
            </a:lvl2pPr>
            <a:lvl3pPr>
              <a:buFont typeface="Trebuchet MS" pitchFamily="34" charset="0"/>
              <a:buChar char="›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219200" y="304800"/>
            <a:ext cx="7467600" cy="623888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3600" b="1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48449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ir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74085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ir_Pictur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>
                <a:solidFill>
                  <a:srgbClr val="00206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91574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Air_Hand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18066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9A8026-F209-4768-83FE-B213EEF33A1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3773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EA9AE20B-8DAC-41C3-B382-90AD69DEE6A0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2893F091-1DB1-44C9-AFF5-97F1417C3F9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990600" y="1600200"/>
            <a:ext cx="76962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7" r:id="rId1"/>
    <p:sldLayoutId id="2147484008" r:id="rId2"/>
    <p:sldLayoutId id="2147484002" r:id="rId3"/>
    <p:sldLayoutId id="2147484003" r:id="rId4"/>
    <p:sldLayoutId id="2147484004" r:id="rId5"/>
    <p:sldLayoutId id="2147484005" r:id="rId6"/>
    <p:sldLayoutId id="2147484006" r:id="rId7"/>
    <p:sldLayoutId id="2147484009" r:id="rId8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 cap="small">
          <a:solidFill>
            <a:srgbClr val="00206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D40E1B8-9E56-49C8-AB7C-FAD1859BA442}"/>
              </a:ext>
            </a:extLst>
          </p:cNvPr>
          <p:cNvSpPr txBox="1">
            <a:spLocks/>
          </p:cNvSpPr>
          <p:nvPr/>
        </p:nvSpPr>
        <p:spPr>
          <a:xfrm>
            <a:off x="5410200" y="4572000"/>
            <a:ext cx="3505200" cy="384175"/>
          </a:xfrm>
          <a:prstGeom prst="rect">
            <a:avLst/>
          </a:prstGeom>
          <a:ln>
            <a:noFill/>
          </a:ln>
        </p:spPr>
        <p:txBody>
          <a:bodyPr>
            <a:normAutofit fontScale="92500" lnSpcReduction="20000"/>
          </a:bodyPr>
          <a:lstStyle>
            <a:lvl1pPr algn="r">
              <a:defRPr sz="2400" b="1" baseline="0">
                <a:solidFill>
                  <a:schemeClr val="bg1"/>
                </a:solidFill>
              </a:defRPr>
            </a:lvl1pPr>
          </a:lstStyle>
          <a:p>
            <a:pPr eaLnBrk="1" hangingPunct="1">
              <a:defRPr/>
            </a:pPr>
            <a:r>
              <a:rPr lang="en-US" cap="small" dirty="0">
                <a:latin typeface="+mn-lt"/>
                <a:ea typeface="+mj-ea"/>
                <a:cs typeface="Times New Roman" panose="02020603050405020304" pitchFamily="18" charset="0"/>
              </a:rPr>
              <a:t>Course: MODL 301</a:t>
            </a:r>
          </a:p>
        </p:txBody>
      </p:sp>
      <p:sp>
        <p:nvSpPr>
          <p:cNvPr id="9" name="Rectangle 5">
            <a:extLst>
              <a:ext uri="{FF2B5EF4-FFF2-40B4-BE49-F238E27FC236}">
                <a16:creationId xmlns:a16="http://schemas.microsoft.com/office/drawing/2014/main" id="{0D6E1EED-6AD7-4C71-B165-B1CC50E8F7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152400"/>
            <a:ext cx="64008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Air Pollution Dispersion Models:</a:t>
            </a:r>
          </a:p>
          <a:p>
            <a:pPr eaLnBrk="1" hangingPunct="1">
              <a:defRPr/>
            </a:pPr>
            <a:r>
              <a:rPr lang="en-US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Applications with the AERMOD Modeling System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8DF7A3CB-7360-4E33-B0F0-BCFA86C31A69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249238" y="869949"/>
            <a:ext cx="8894762" cy="1150579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small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ADLaM Display" panose="020F0502020204030204" pitchFamily="2" charset="0"/>
                <a:cs typeface="Times New Roman" panose="02020603050405020304" pitchFamily="18" charset="0"/>
              </a:rPr>
              <a:t>AERMOD</a:t>
            </a:r>
            <a:r>
              <a:rPr lang="en-US" sz="3200" dirty="0">
                <a:solidFill>
                  <a:schemeClr val="bg1"/>
                </a:solidFill>
                <a:cs typeface="Times New Roman" panose="02020603050405020304" pitchFamily="18" charset="0"/>
              </a:rPr>
              <a:t>: Introduction to Running the model</a:t>
            </a:r>
            <a:endParaRPr kumimoji="0" lang="en-US" sz="3200" b="1" i="0" u="none" strike="noStrike" kern="1200" cap="small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Times New Roman" panose="02020603050405020304" pitchFamily="18" charset="0"/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2F51F87C-E55C-44A1-8719-92A2EF0BD6DE}"/>
              </a:ext>
            </a:extLst>
          </p:cNvPr>
          <p:cNvSpPr txBox="1">
            <a:spLocks/>
          </p:cNvSpPr>
          <p:nvPr/>
        </p:nvSpPr>
        <p:spPr>
          <a:xfrm>
            <a:off x="5408613" y="4973638"/>
            <a:ext cx="3505200" cy="384175"/>
          </a:xfrm>
          <a:prstGeom prst="rect">
            <a:avLst/>
          </a:prstGeom>
          <a:ln>
            <a:noFill/>
          </a:ln>
        </p:spPr>
        <p:txBody>
          <a:bodyPr>
            <a:normAutofit fontScale="92500" lnSpcReduction="20000"/>
          </a:bodyPr>
          <a:lstStyle>
            <a:lvl1pPr algn="r">
              <a:defRPr sz="2400" b="1" baseline="0">
                <a:solidFill>
                  <a:schemeClr val="bg1"/>
                </a:solidFill>
              </a:defRPr>
            </a:lvl1pPr>
          </a:lstStyle>
          <a:p>
            <a:pPr eaLnBrk="1" hangingPunct="1">
              <a:defRPr/>
            </a:pPr>
            <a:endParaRPr lang="en-US" cap="small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1100398-88CB-9344-B147-9E5EFB75E9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Depending on the contouring program you are using will determine if and/or how much the .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plt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files will need to be edited.</a:t>
            </a: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2AAB096-F544-D16A-54B3-35ACF6AE8D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AERMOD – PLOT FILES</a:t>
            </a:r>
          </a:p>
        </p:txBody>
      </p:sp>
    </p:spTree>
    <p:extLst>
      <p:ext uri="{BB962C8B-B14F-4D97-AF65-F5344CB8AC3E}">
        <p14:creationId xmlns:p14="http://schemas.microsoft.com/office/powerpoint/2010/main" val="4681642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944B219-67DE-EAD2-F34B-7E7E80D6C4F6}"/>
              </a:ext>
            </a:extLst>
          </p:cNvPr>
          <p:cNvSpPr txBox="1"/>
          <p:nvPr/>
        </p:nvSpPr>
        <p:spPr>
          <a:xfrm>
            <a:off x="2628948" y="2392778"/>
            <a:ext cx="53536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Next: Exercise 1</a:t>
            </a:r>
          </a:p>
        </p:txBody>
      </p:sp>
    </p:spTree>
    <p:extLst>
      <p:ext uri="{BB962C8B-B14F-4D97-AF65-F5344CB8AC3E}">
        <p14:creationId xmlns:p14="http://schemas.microsoft.com/office/powerpoint/2010/main" val="11739607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ontent Placeholder 1">
            <a:extLst>
              <a:ext uri="{FF2B5EF4-FFF2-40B4-BE49-F238E27FC236}">
                <a16:creationId xmlns:a16="http://schemas.microsoft.com/office/drawing/2014/main" id="{3761523A-C874-47A0-9C2B-F13DAEAC83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79498" y="1088984"/>
            <a:ext cx="7534275" cy="4906962"/>
          </a:xfrm>
        </p:spPr>
        <p:txBody>
          <a:bodyPr/>
          <a:lstStyle/>
          <a:p>
            <a:pPr marL="282575" indent="-282575" eaLnBrk="1" hangingPunct="1">
              <a:spcBef>
                <a:spcPts val="2013"/>
              </a:spcBef>
              <a:buFont typeface="Arial" pitchFamily="34" charset="0"/>
              <a:buNone/>
              <a:defRPr/>
            </a:pPr>
            <a:r>
              <a:rPr lang="en-US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the end of this lesson the student should be able to:</a:t>
            </a:r>
          </a:p>
          <a:p>
            <a:pPr eaLnBrk="1" hangingPunct="1">
              <a:spcBef>
                <a:spcPts val="2013"/>
              </a:spcBef>
              <a:buFont typeface="Wingdings" panose="05000000000000000000" pitchFamily="2" charset="2"/>
              <a:buChar char="Ø"/>
              <a:defRPr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Develop an initial understanding of how the AERMOD system is structured </a:t>
            </a:r>
          </a:p>
          <a:p>
            <a:pPr eaLnBrk="1" hangingPunct="1">
              <a:spcBef>
                <a:spcPts val="2013"/>
              </a:spcBef>
              <a:buFont typeface="Wingdings" panose="05000000000000000000" pitchFamily="2" charset="2"/>
              <a:buChar char="Ø"/>
              <a:defRPr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Develop an initial understanding of a simple AERMOD Control File: Pathway/Keyword/Parameters</a:t>
            </a:r>
          </a:p>
          <a:p>
            <a:pPr eaLnBrk="1" hangingPunct="1">
              <a:spcBef>
                <a:spcPts val="2013"/>
              </a:spcBef>
              <a:buFont typeface="Wingdings" panose="05000000000000000000" pitchFamily="2" charset="2"/>
              <a:buChar char="Ø"/>
              <a:defRPr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Perform a simple AERMOD run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A54FC98-6527-4701-9DBF-486D44BA2D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Learning Objectives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8354" name="Picture 1026" descr="C:\WINDOWS\Desktop\AERMIC_08_06_01_Presentations\Presentations\flow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112"/>
            <a:ext cx="9144000" cy="6846888"/>
          </a:xfrm>
          <a:prstGeom prst="rect">
            <a:avLst/>
          </a:prstGeom>
          <a:noFill/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DD724100-7BF1-441E-9F55-E60931254975}"/>
              </a:ext>
            </a:extLst>
          </p:cNvPr>
          <p:cNvSpPr/>
          <p:nvPr/>
        </p:nvSpPr>
        <p:spPr>
          <a:xfrm>
            <a:off x="3621932" y="1753726"/>
            <a:ext cx="1498060" cy="40856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AERSURFACE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E5E76EF1-3867-4EE1-9953-B47FC748BF82}"/>
              </a:ext>
            </a:extLst>
          </p:cNvPr>
          <p:cNvCxnSpPr>
            <a:cxnSpLocks/>
          </p:cNvCxnSpPr>
          <p:nvPr/>
        </p:nvCxnSpPr>
        <p:spPr>
          <a:xfrm flipH="1">
            <a:off x="3190672" y="2023353"/>
            <a:ext cx="431260" cy="19260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A7CA4C0A-5BF4-447E-90C1-B2531530E0A1}"/>
              </a:ext>
            </a:extLst>
          </p:cNvPr>
          <p:cNvSpPr/>
          <p:nvPr/>
        </p:nvSpPr>
        <p:spPr>
          <a:xfrm>
            <a:off x="205091" y="1549996"/>
            <a:ext cx="1498060" cy="40856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AERMINUTE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574C1CD-C718-40AE-8309-19D1DC23017C}"/>
              </a:ext>
            </a:extLst>
          </p:cNvPr>
          <p:cNvCxnSpPr>
            <a:cxnSpLocks/>
          </p:cNvCxnSpPr>
          <p:nvPr/>
        </p:nvCxnSpPr>
        <p:spPr>
          <a:xfrm>
            <a:off x="1483746" y="1958007"/>
            <a:ext cx="0" cy="25795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7C6CE070-956A-4D2B-A922-B7DE889BF97B}"/>
              </a:ext>
            </a:extLst>
          </p:cNvPr>
          <p:cNvSpPr/>
          <p:nvPr/>
        </p:nvSpPr>
        <p:spPr>
          <a:xfrm>
            <a:off x="7574601" y="1418150"/>
            <a:ext cx="1364308" cy="40856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B0F0"/>
                </a:solidFill>
              </a:rPr>
              <a:t>DEM DATA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9427542-140A-4E18-8DF0-D51BCE741A39}"/>
              </a:ext>
            </a:extLst>
          </p:cNvPr>
          <p:cNvCxnSpPr>
            <a:cxnSpLocks/>
          </p:cNvCxnSpPr>
          <p:nvPr/>
        </p:nvCxnSpPr>
        <p:spPr>
          <a:xfrm flipH="1">
            <a:off x="7740869" y="1823193"/>
            <a:ext cx="152735" cy="20016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48863A22-7C4C-4831-A495-46327EC152BA}"/>
              </a:ext>
            </a:extLst>
          </p:cNvPr>
          <p:cNvSpPr/>
          <p:nvPr/>
        </p:nvSpPr>
        <p:spPr>
          <a:xfrm>
            <a:off x="7587573" y="3799298"/>
            <a:ext cx="1186776" cy="42250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BPIPPRM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B08FD2D-EAF4-4CB9-A831-36567FD3B13D}"/>
              </a:ext>
            </a:extLst>
          </p:cNvPr>
          <p:cNvCxnSpPr>
            <a:cxnSpLocks/>
          </p:cNvCxnSpPr>
          <p:nvPr/>
        </p:nvCxnSpPr>
        <p:spPr>
          <a:xfrm>
            <a:off x="7856706" y="4221804"/>
            <a:ext cx="0" cy="85603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CF2EF80-CC01-43D8-A679-4550BCCB39E8}"/>
              </a:ext>
            </a:extLst>
          </p:cNvPr>
          <p:cNvCxnSpPr>
            <a:cxnSpLocks/>
          </p:cNvCxnSpPr>
          <p:nvPr/>
        </p:nvCxnSpPr>
        <p:spPr>
          <a:xfrm>
            <a:off x="3406302" y="1418150"/>
            <a:ext cx="215630" cy="33557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E0D5F2CD-32AC-443E-81EF-F6AD097589C3}"/>
              </a:ext>
            </a:extLst>
          </p:cNvPr>
          <p:cNvSpPr/>
          <p:nvPr/>
        </p:nvSpPr>
        <p:spPr>
          <a:xfrm>
            <a:off x="3190672" y="955145"/>
            <a:ext cx="2297961" cy="45355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00B0F0"/>
                </a:solidFill>
              </a:rPr>
              <a:t>LAND USE, CANOPY &amp; I</a:t>
            </a:r>
            <a:r>
              <a:rPr lang="en-US" sz="1400" i="1" dirty="0">
                <a:solidFill>
                  <a:srgbClr val="00B0F0"/>
                </a:solidFill>
              </a:rPr>
              <a:t>MPERVIOU</a:t>
            </a:r>
            <a:r>
              <a:rPr lang="en-US" sz="1400" dirty="0">
                <a:solidFill>
                  <a:srgbClr val="00B0F0"/>
                </a:solidFill>
              </a:rPr>
              <a:t>S SURFACE DATA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20E7EAB7-6187-4EB7-93E5-F8002299E6B3}"/>
              </a:ext>
            </a:extLst>
          </p:cNvPr>
          <p:cNvCxnSpPr>
            <a:cxnSpLocks/>
          </p:cNvCxnSpPr>
          <p:nvPr/>
        </p:nvCxnSpPr>
        <p:spPr>
          <a:xfrm>
            <a:off x="472966" y="1312404"/>
            <a:ext cx="312459" cy="23759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95588DC1-BB62-4AE4-887D-0DA7EF998D24}"/>
              </a:ext>
            </a:extLst>
          </p:cNvPr>
          <p:cNvSpPr/>
          <p:nvPr/>
        </p:nvSpPr>
        <p:spPr>
          <a:xfrm>
            <a:off x="6313" y="840858"/>
            <a:ext cx="1589023" cy="45355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B0F0"/>
                </a:solidFill>
              </a:rPr>
              <a:t>1 MINUTE ASOS DATA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3DD5D1A-F805-4D23-A01F-127775FE82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04324" y="1295400"/>
            <a:ext cx="7534876" cy="5257800"/>
          </a:xfrm>
        </p:spPr>
        <p:txBody>
          <a:bodyPr/>
          <a:lstStyle/>
          <a:p>
            <a:pPr algn="l">
              <a:buFont typeface="Wingdings" panose="05000000000000000000" pitchFamily="2" charset="2"/>
              <a:buChar char="Ø"/>
            </a:pPr>
            <a:r>
              <a:rPr lang="en-US" sz="24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AERMOD uses a Pathway/Keyword/Parameter approach to specify options and input data for running the model.</a:t>
            </a:r>
            <a:endParaRPr lang="en-US" sz="2000" b="0" i="0" u="none" strike="noStrike" baseline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itchFamily="2" charset="2"/>
              <a:buChar char="Ø"/>
            </a:pP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AERMOD uses 6 Pathways:</a:t>
            </a:r>
          </a:p>
          <a:p>
            <a:pPr lvl="1" eaLnBrk="1" hangingPunct="1">
              <a:spcBef>
                <a:spcPts val="1000"/>
              </a:spcBef>
              <a:buFont typeface="Wingdings" panose="05000000000000000000" pitchFamily="2" charset="2"/>
              <a:buChar char="§"/>
            </a:pP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CO: </a:t>
            </a:r>
            <a:r>
              <a:rPr lang="en-US" altLang="en-US" sz="1800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</a:t>
            </a:r>
            <a:r>
              <a:rPr lang="en-US" alt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ntrol</a:t>
            </a: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—titles, modeling options, pollutant IDs, averaging   	                          		    times</a:t>
            </a:r>
          </a:p>
          <a:p>
            <a:pPr lvl="1" eaLnBrk="1" hangingPunct="1">
              <a:spcBef>
                <a:spcPts val="1000"/>
              </a:spcBef>
              <a:buFont typeface="Wingdings" panose="05000000000000000000" pitchFamily="2" charset="2"/>
              <a:buChar char="§"/>
            </a:pP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SO: </a:t>
            </a:r>
            <a:r>
              <a:rPr lang="en-US" altLang="en-US" sz="1800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</a:t>
            </a:r>
            <a:r>
              <a:rPr lang="en-US" alt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urce</a:t>
            </a: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—source types, locations, and parameters/emissions,   	     		   building parameters for downwash, and source groups</a:t>
            </a:r>
          </a:p>
          <a:p>
            <a:pPr lvl="1" eaLnBrk="1" hangingPunct="1">
              <a:spcBef>
                <a:spcPts val="1000"/>
              </a:spcBef>
              <a:buFont typeface="Wingdings" panose="05000000000000000000" pitchFamily="2" charset="2"/>
              <a:buChar char="§"/>
            </a:pP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RE: </a:t>
            </a:r>
            <a:r>
              <a:rPr lang="en-US" altLang="en-US" sz="1800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</a:t>
            </a:r>
            <a:r>
              <a:rPr lang="en-US" alt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ceptors</a:t>
            </a: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—discrete and gridded (Cartesian &amp; Polar) receptor 			        locations and elevations</a:t>
            </a:r>
          </a:p>
          <a:p>
            <a:pPr lvl="1" eaLnBrk="1" hangingPunct="1">
              <a:spcBef>
                <a:spcPts val="1000"/>
              </a:spcBef>
              <a:buFont typeface="Wingdings" panose="05000000000000000000" pitchFamily="2" charset="2"/>
              <a:buChar char="§"/>
            </a:pP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ME: </a:t>
            </a:r>
            <a:r>
              <a:rPr lang="en-US" altLang="en-US" sz="1800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</a:t>
            </a:r>
            <a:r>
              <a:rPr lang="en-US" alt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teorology</a:t>
            </a: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—AERMET-generated input files</a:t>
            </a:r>
          </a:p>
          <a:p>
            <a:pPr lvl="1" eaLnBrk="1" hangingPunct="1">
              <a:spcBef>
                <a:spcPts val="1000"/>
              </a:spcBef>
              <a:buFont typeface="Wingdings" panose="05000000000000000000" pitchFamily="2" charset="2"/>
              <a:buChar char="§"/>
            </a:pP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OU: </a:t>
            </a:r>
            <a:r>
              <a:rPr lang="en-US" altLang="en-US" sz="1800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OU</a:t>
            </a:r>
            <a:r>
              <a:rPr lang="en-US" alt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tput</a:t>
            </a: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—options for providing AERMOD output in various ways</a:t>
            </a:r>
          </a:p>
          <a:p>
            <a:pPr lvl="1" eaLnBrk="1" hangingPunct="1">
              <a:spcBef>
                <a:spcPts val="1000"/>
              </a:spcBef>
              <a:buFont typeface="Wingdings" panose="05000000000000000000" pitchFamily="2" charset="2"/>
              <a:buChar char="§"/>
            </a:pP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EV: </a:t>
            </a:r>
            <a:r>
              <a:rPr lang="en-US" altLang="en-US" sz="1800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EV</a:t>
            </a:r>
            <a:r>
              <a:rPr lang="en-US" alt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ent</a:t>
            </a: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processing—analysis of source contributions (</a:t>
            </a:r>
            <a:r>
              <a:rPr lang="en-US" alt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optional</a:t>
            </a: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l"/>
            <a:endParaRPr lang="en-US" sz="2000" b="0" i="0" u="none" strike="noStrike" baseline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en-US" sz="32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C36F9DD-FB58-4B07-9759-BCE3360AB0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Control File</a:t>
            </a:r>
          </a:p>
        </p:txBody>
      </p:sp>
    </p:spTree>
    <p:extLst>
      <p:ext uri="{BB962C8B-B14F-4D97-AF65-F5344CB8AC3E}">
        <p14:creationId xmlns:p14="http://schemas.microsoft.com/office/powerpoint/2010/main" val="14177078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6FE1093-A2E5-457E-B370-60BF1FE599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912" y="220262"/>
            <a:ext cx="7467600" cy="623888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Control File (Cont.)</a:t>
            </a:r>
          </a:p>
        </p:txBody>
      </p:sp>
      <p:sp>
        <p:nvSpPr>
          <p:cNvPr id="39939" name="Content Placeholder 6">
            <a:extLst>
              <a:ext uri="{FF2B5EF4-FFF2-40B4-BE49-F238E27FC236}">
                <a16:creationId xmlns:a16="http://schemas.microsoft.com/office/drawing/2014/main" id="{6DFA41D7-3CA6-4CEE-A933-232613B4E2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93542" y="717524"/>
            <a:ext cx="7239000" cy="5422951"/>
          </a:xfrm>
          <a:noFill/>
        </p:spPr>
        <p:txBody>
          <a:bodyPr anchor="t"/>
          <a:lstStyle/>
          <a:p>
            <a:pPr eaLnBrk="1" hangingPunct="1">
              <a:spcBef>
                <a:spcPts val="1200"/>
              </a:spcBef>
              <a:buFont typeface="Wingdings" pitchFamily="2" charset="2"/>
              <a:buChar char="Ø"/>
            </a:pPr>
            <a:r>
              <a:rPr lang="en-US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Keywords:</a:t>
            </a: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Keywords: </a:t>
            </a:r>
          </a:p>
          <a:p>
            <a:pPr marL="1371600" lvl="2" indent="-457200" eaLnBrk="1" hangingPunct="1">
              <a:spcBef>
                <a:spcPts val="1200"/>
              </a:spcBef>
              <a:buFont typeface="+mj-lt"/>
              <a:buAutoNum type="arabicPeriod"/>
            </a:pP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Define the data being input, i.e. sources, building dimensions, met, surface and terrain</a:t>
            </a:r>
          </a:p>
          <a:p>
            <a:pPr marL="1371600" lvl="2" indent="-457200" eaLnBrk="1" hangingPunct="1">
              <a:spcBef>
                <a:spcPts val="1200"/>
              </a:spcBef>
              <a:buFont typeface="+mj-lt"/>
              <a:buAutoNum type="arabicPeriod"/>
            </a:pP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Define the data to be output</a:t>
            </a:r>
          </a:p>
          <a:p>
            <a:pPr marL="1371600" lvl="2" indent="-457200" eaLnBrk="1" hangingPunct="1">
              <a:spcBef>
                <a:spcPts val="1200"/>
              </a:spcBef>
              <a:buFont typeface="+mj-lt"/>
              <a:buAutoNum type="arabicPeriod"/>
            </a:pP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Direct AERMOD to perform the analysis you need for your application: i.e., identifies the options that are being used for the run</a:t>
            </a:r>
          </a:p>
          <a:p>
            <a:pPr eaLnBrk="1" hangingPunct="1">
              <a:spcBef>
                <a:spcPts val="1200"/>
              </a:spcBef>
              <a:buFont typeface="Wingdings" panose="05000000000000000000" pitchFamily="2" charset="2"/>
              <a:buChar char="Ø"/>
            </a:pPr>
            <a:endParaRPr lang="en-US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6FE1093-A2E5-457E-B370-60BF1FE599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1863" y="156652"/>
            <a:ext cx="7467600" cy="623888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Control File (Cont.)</a:t>
            </a:r>
          </a:p>
        </p:txBody>
      </p:sp>
      <p:sp>
        <p:nvSpPr>
          <p:cNvPr id="39939" name="Content Placeholder 6">
            <a:extLst>
              <a:ext uri="{FF2B5EF4-FFF2-40B4-BE49-F238E27FC236}">
                <a16:creationId xmlns:a16="http://schemas.microsoft.com/office/drawing/2014/main" id="{6DFA41D7-3CA6-4CEE-A933-232613B4E2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484982" y="717524"/>
            <a:ext cx="7239000" cy="5422951"/>
          </a:xfrm>
          <a:noFill/>
        </p:spPr>
        <p:txBody>
          <a:bodyPr anchor="t"/>
          <a:lstStyle/>
          <a:p>
            <a:pPr eaLnBrk="1" hangingPunct="1">
              <a:spcBef>
                <a:spcPts val="1200"/>
              </a:spcBef>
              <a:buFont typeface="Wingdings" pitchFamily="2" charset="2"/>
              <a:buChar char="Ø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Record structure</a:t>
            </a:r>
          </a:p>
          <a:p>
            <a:pPr lvl="1" eaLnBrk="1" hangingPunct="1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US" alt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2-character-pathway   keyword(s)   parameter(s)  and/or   secondary keyword(s)</a:t>
            </a:r>
          </a:p>
          <a:p>
            <a:pPr eaLnBrk="1" hangingPunct="1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first keyword for all pathways is </a:t>
            </a:r>
            <a:r>
              <a:rPr lang="en-US" altLang="en-US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STARTING</a:t>
            </a:r>
          </a:p>
          <a:p>
            <a:pPr eaLnBrk="1" hangingPunct="1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last keyword for all pathways is </a:t>
            </a:r>
            <a:r>
              <a:rPr lang="en-US" altLang="en-US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FINISHED</a:t>
            </a:r>
          </a:p>
          <a:p>
            <a:pPr eaLnBrk="1" hangingPunct="1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 Keywords, Secondary Keywords and Parameters are available in the AERMOD User’s Guides</a:t>
            </a:r>
          </a:p>
          <a:p>
            <a:pPr eaLnBrk="1" hangingPunct="1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Same is true for each of AERMOD’s Preprocessors</a:t>
            </a:r>
          </a:p>
          <a:p>
            <a:pPr eaLnBrk="1" hangingPunct="1">
              <a:spcBef>
                <a:spcPts val="1200"/>
              </a:spcBef>
              <a:buFont typeface="Wingdings" panose="05000000000000000000" pitchFamily="2" charset="2"/>
              <a:buChar char="Ø"/>
            </a:pPr>
            <a:endParaRPr lang="en-US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3849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83D2247-D9DE-4B3D-8953-EE20B9BA89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0" y="899505"/>
            <a:ext cx="7534876" cy="5577682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Run AERMET to produce AERMOD’s input meteorology </a:t>
            </a:r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(This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has already been done for you. The 2 met files .</a:t>
            </a:r>
            <a:r>
              <a:rPr lang="en-US" sz="2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sfc</a:t>
            </a:r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&amp; .</a:t>
            </a:r>
            <a:r>
              <a:rPr lang="en-US" sz="2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plf</a:t>
            </a:r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that are needed to run AERMOD, can be found in: …\MODL_301\Hands-On\Sec-3_Run\)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Construct AERMOD control File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application’s data is in the file:</a:t>
            </a:r>
          </a:p>
          <a:p>
            <a:pPr marL="457200" lvl="1" indent="0">
              <a:buNone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…\Sec-3_Run\ Sec-3_AERMOD_Run_Data.txt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Build the control file (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i,e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“Input File -.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inp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 (this file has already been completed and can be found in …\MODL_301\Hands-On\Sec-3_Run\ with the data provided in “Sec-3_AERMOD_Run_Data.txt”)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Run AERMOD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 executable is in same directory as the control file, simply double-click executable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 not, construct a batch file that identifies where the .exe is located </a:t>
            </a:r>
          </a:p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4AC6ACD-4860-4909-8BE3-61E3279AA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6379" y="68869"/>
            <a:ext cx="7467600" cy="623888"/>
          </a:xfrm>
        </p:spPr>
        <p:txBody>
          <a:bodyPr/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Perform a Simple Run of AERMOD</a:t>
            </a:r>
          </a:p>
        </p:txBody>
      </p:sp>
    </p:spTree>
    <p:extLst>
      <p:ext uri="{BB962C8B-B14F-4D97-AF65-F5344CB8AC3E}">
        <p14:creationId xmlns:p14="http://schemas.microsoft.com/office/powerpoint/2010/main" val="32162264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77BE101-E633-44E7-8046-2ACD8CC434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RUN AERMOD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Hands_On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directory open …\Sec-3_Run\ directory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Examine the: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Control file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2 met files w/ header file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.bat file (needed since the AERMOD .exe is in a different directory)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Double click .bat file to run AERMOD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990BD68-62E9-484D-BEE3-AF2245C604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Perform AERMOD Run</a:t>
            </a:r>
          </a:p>
        </p:txBody>
      </p:sp>
    </p:spTree>
    <p:extLst>
      <p:ext uri="{BB962C8B-B14F-4D97-AF65-F5344CB8AC3E}">
        <p14:creationId xmlns:p14="http://schemas.microsoft.com/office/powerpoint/2010/main" val="19407995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77BE101-E633-44E7-8046-2ACD8CC434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BRING UP OUTPUT FILE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Identify the 1, 3, and 24hr max concentrations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Identify the Period Ave. concentration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Determine where the 4 concentrations occurred and when they occurred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990BD68-62E9-484D-BEE3-AF2245C604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Analyze AERMOD Results</a:t>
            </a:r>
          </a:p>
        </p:txBody>
      </p:sp>
    </p:spTree>
    <p:extLst>
      <p:ext uri="{BB962C8B-B14F-4D97-AF65-F5344CB8AC3E}">
        <p14:creationId xmlns:p14="http://schemas.microsoft.com/office/powerpoint/2010/main" val="255353687"/>
      </p:ext>
    </p:extLst>
  </p:cSld>
  <p:clrMapOvr>
    <a:masterClrMapping/>
  </p:clrMapOvr>
</p:sld>
</file>

<file path=ppt/theme/theme1.xml><?xml version="1.0" encoding="utf-8"?>
<a:theme xmlns:a="http://schemas.openxmlformats.org/drawingml/2006/main" name="APTI_423_Day 1 Morning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8C0CF28EF51534B8C8882D09B913146" ma:contentTypeVersion="11" ma:contentTypeDescription="Create a new document." ma:contentTypeScope="" ma:versionID="12ccd4f305eb12180e9335c10773518d">
  <xsd:schema xmlns:xsd="http://www.w3.org/2001/XMLSchema" xmlns:xs="http://www.w3.org/2001/XMLSchema" xmlns:p="http://schemas.microsoft.com/office/2006/metadata/properties" xmlns:ns2="df525fa7-169b-46a1-8371-f21838c3498e" xmlns:ns3="a946c7e2-e968-47fa-b743-9bb460e7e0dc" targetNamespace="http://schemas.microsoft.com/office/2006/metadata/properties" ma:root="true" ma:fieldsID="4a897ec66a9fa50de6d2c11d8751a140" ns2:_="" ns3:_="">
    <xsd:import namespace="df525fa7-169b-46a1-8371-f21838c3498e"/>
    <xsd:import namespace="a946c7e2-e968-47fa-b743-9bb460e7e0d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f525fa7-169b-46a1-8371-f21838c349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946c7e2-e968-47fa-b743-9bb460e7e0dc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405BEBA-2B6A-43BA-8FA2-DB8AC39BAEB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364E41B-BE42-4CA6-BCB4-5409CCB74652}">
  <ds:schemaRefs>
    <ds:schemaRef ds:uri="a946c7e2-e968-47fa-b743-9bb460e7e0dc"/>
    <ds:schemaRef ds:uri="df525fa7-169b-46a1-8371-f21838c3498e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APTI_423_Day 1 Morning</Template>
  <TotalTime>6381</TotalTime>
  <Words>630</Words>
  <Application>Microsoft Office PowerPoint</Application>
  <PresentationFormat>On-screen Show (4:3)</PresentationFormat>
  <Paragraphs>68</Paragraphs>
  <Slides>11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Calibri</vt:lpstr>
      <vt:lpstr>Trebuchet MS</vt:lpstr>
      <vt:lpstr>Courier New</vt:lpstr>
      <vt:lpstr>Wingdings</vt:lpstr>
      <vt:lpstr>Times New Roman</vt:lpstr>
      <vt:lpstr>Arial</vt:lpstr>
      <vt:lpstr>APTI_423_Day 1 Morning</vt:lpstr>
      <vt:lpstr>AERMOD: Introduction to Running the model</vt:lpstr>
      <vt:lpstr>Learning Objectives</vt:lpstr>
      <vt:lpstr>PowerPoint Presentation</vt:lpstr>
      <vt:lpstr>The Control File</vt:lpstr>
      <vt:lpstr>Control File (Cont.)</vt:lpstr>
      <vt:lpstr>Control File (Cont.)</vt:lpstr>
      <vt:lpstr>To Perform a Simple Run of AERMOD</vt:lpstr>
      <vt:lpstr>Perform AERMOD Run</vt:lpstr>
      <vt:lpstr>Analyze AERMOD Results</vt:lpstr>
      <vt:lpstr>AERMOD – PLOT FILES</vt:lpstr>
      <vt:lpstr>PowerPoint Presentation</vt:lpstr>
    </vt:vector>
  </TitlesOfParts>
  <Company>Amec Plc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james.paumier</dc:creator>
  <dc:description>Air PowerPoint Template - General Distribution</dc:description>
  <cp:lastModifiedBy>Alan Cimorelli</cp:lastModifiedBy>
  <cp:revision>467</cp:revision>
  <cp:lastPrinted>2025-02-26T10:17:41Z</cp:lastPrinted>
  <dcterms:created xsi:type="dcterms:W3CDTF">2013-07-30T20:09:03Z</dcterms:created>
  <dcterms:modified xsi:type="dcterms:W3CDTF">2025-07-03T16:13:17Z</dcterms:modified>
</cp:coreProperties>
</file>